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1"/>
    <p:sldMasterId id="2147483691" r:id="rId2"/>
  </p:sldMasterIdLst>
  <p:notesMasterIdLst>
    <p:notesMasterId r:id="rId44"/>
  </p:notesMasterIdLst>
  <p:sldIdLst>
    <p:sldId id="288" r:id="rId3"/>
    <p:sldId id="336" r:id="rId4"/>
    <p:sldId id="326" r:id="rId5"/>
    <p:sldId id="316" r:id="rId6"/>
    <p:sldId id="274" r:id="rId7"/>
    <p:sldId id="258" r:id="rId8"/>
    <p:sldId id="268" r:id="rId9"/>
    <p:sldId id="261" r:id="rId10"/>
    <p:sldId id="337" r:id="rId11"/>
    <p:sldId id="290" r:id="rId12"/>
    <p:sldId id="269" r:id="rId13"/>
    <p:sldId id="271" r:id="rId14"/>
    <p:sldId id="270" r:id="rId15"/>
    <p:sldId id="281" r:id="rId16"/>
    <p:sldId id="282" r:id="rId17"/>
    <p:sldId id="273" r:id="rId18"/>
    <p:sldId id="275" r:id="rId19"/>
    <p:sldId id="291" r:id="rId20"/>
    <p:sldId id="265" r:id="rId21"/>
    <p:sldId id="314" r:id="rId22"/>
    <p:sldId id="293" r:id="rId23"/>
    <p:sldId id="298" r:id="rId24"/>
    <p:sldId id="295" r:id="rId25"/>
    <p:sldId id="299" r:id="rId26"/>
    <p:sldId id="300" r:id="rId27"/>
    <p:sldId id="301" r:id="rId28"/>
    <p:sldId id="302" r:id="rId29"/>
    <p:sldId id="303" r:id="rId30"/>
    <p:sldId id="276" r:id="rId31"/>
    <p:sldId id="304" r:id="rId32"/>
    <p:sldId id="279" r:id="rId33"/>
    <p:sldId id="305" r:id="rId34"/>
    <p:sldId id="306" r:id="rId35"/>
    <p:sldId id="307" r:id="rId36"/>
    <p:sldId id="327" r:id="rId37"/>
    <p:sldId id="309" r:id="rId38"/>
    <p:sldId id="278" r:id="rId39"/>
    <p:sldId id="313" r:id="rId40"/>
    <p:sldId id="310" r:id="rId41"/>
    <p:sldId id="311" r:id="rId42"/>
    <p:sldId id="328" r:id="rId43"/>
  </p:sldIdLst>
  <p:sldSz cx="12193588"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rid nurjamil" initials="fn" lastIdx="1" clrIdx="0">
    <p:extLst>
      <p:ext uri="{19B8F6BF-5375-455C-9EA6-DF929625EA0E}">
        <p15:presenceInfo xmlns:p15="http://schemas.microsoft.com/office/powerpoint/2012/main" userId="8f222afd016eafa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CDCD"/>
    <a:srgbClr val="C8C8C8"/>
    <a:srgbClr val="C4C4C4"/>
    <a:srgbClr val="979797"/>
    <a:srgbClr val="BDBDBD"/>
    <a:srgbClr val="C0C0C0"/>
    <a:srgbClr val="F3F3F3"/>
    <a:srgbClr val="EEEEF0"/>
    <a:srgbClr val="DDDE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892" autoAdjust="0"/>
    <p:restoredTop sz="92024" autoAdjust="0"/>
  </p:normalViewPr>
  <p:slideViewPr>
    <p:cSldViewPr snapToGrid="0">
      <p:cViewPr varScale="1">
        <p:scale>
          <a:sx n="58" d="100"/>
          <a:sy n="58" d="100"/>
        </p:scale>
        <p:origin x="65" y="123"/>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59" d="100"/>
          <a:sy n="59" d="100"/>
        </p:scale>
        <p:origin x="2790"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3"/>
            <a:ext cx="2971800" cy="458788"/>
          </a:xfrm>
          <a:prstGeom prst="rect">
            <a:avLst/>
          </a:prstGeom>
        </p:spPr>
        <p:txBody>
          <a:bodyPr vert="horz" lIns="91440" tIns="45720" rIns="91440" bIns="45720" rtlCol="0"/>
          <a:lstStyle>
            <a:lvl1pPr algn="l">
              <a:defRPr sz="1200">
                <a:latin typeface="Hassan LT Bold" panose="01000400000000000000" pitchFamily="2" charset="-78"/>
              </a:defRPr>
            </a:lvl1pPr>
          </a:lstStyle>
          <a:p>
            <a:endParaRPr lang="en-ID" dirty="0"/>
          </a:p>
        </p:txBody>
      </p:sp>
      <p:sp>
        <p:nvSpPr>
          <p:cNvPr id="3" name="Date Placeholder 2"/>
          <p:cNvSpPr>
            <a:spLocks noGrp="1"/>
          </p:cNvSpPr>
          <p:nvPr>
            <p:ph type="dt" idx="1"/>
          </p:nvPr>
        </p:nvSpPr>
        <p:spPr>
          <a:xfrm>
            <a:off x="3884613" y="3"/>
            <a:ext cx="2971800" cy="458788"/>
          </a:xfrm>
          <a:prstGeom prst="rect">
            <a:avLst/>
          </a:prstGeom>
        </p:spPr>
        <p:txBody>
          <a:bodyPr vert="horz" lIns="91440" tIns="45720" rIns="91440" bIns="45720" rtlCol="0"/>
          <a:lstStyle>
            <a:lvl1pPr algn="r">
              <a:defRPr sz="1200">
                <a:latin typeface="Hassan LT Bold" panose="01000400000000000000" pitchFamily="2" charset="-78"/>
              </a:defRPr>
            </a:lvl1pPr>
          </a:lstStyle>
          <a:p>
            <a:fld id="{D08939A9-F7F4-4ABA-B53D-5991DD400101}" type="datetimeFigureOut">
              <a:rPr lang="en-ID" smtClean="0"/>
              <a:pPr/>
              <a:t>23/04/2021</a:t>
            </a:fld>
            <a:endParaRPr lang="en-ID"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dirty="0"/>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Hassan LT Bold" panose="01000400000000000000" pitchFamily="2" charset="-78"/>
              </a:defRPr>
            </a:lvl1pPr>
          </a:lstStyle>
          <a:p>
            <a:endParaRPr lang="en-ID"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Hassan LT Bold" panose="01000400000000000000" pitchFamily="2" charset="-78"/>
              </a:defRPr>
            </a:lvl1pPr>
          </a:lstStyle>
          <a:p>
            <a:fld id="{87EE7763-7AA7-4511-95D0-0DC176BB7E31}" type="slidenum">
              <a:rPr lang="en-ID" smtClean="0"/>
              <a:pPr/>
              <a:t>‹#›</a:t>
            </a:fld>
            <a:endParaRPr lang="en-ID" dirty="0"/>
          </a:p>
        </p:txBody>
      </p:sp>
    </p:spTree>
    <p:extLst>
      <p:ext uri="{BB962C8B-B14F-4D97-AF65-F5344CB8AC3E}">
        <p14:creationId xmlns:p14="http://schemas.microsoft.com/office/powerpoint/2010/main" val="2274929329"/>
      </p:ext>
    </p:extLst>
  </p:cSld>
  <p:clrMap bg1="lt1" tx1="dk1" bg2="lt2" tx2="dk2" accent1="accent1" accent2="accent2" accent3="accent3" accent4="accent4" accent5="accent5" accent6="accent6" hlink="hlink" folHlink="folHlink"/>
  <p:notesStyle>
    <a:lvl1pPr marL="0" algn="l" defTabSz="658399" rtl="0" eaLnBrk="1" latinLnBrk="0" hangingPunct="1">
      <a:defRPr sz="864" kern="1200">
        <a:solidFill>
          <a:schemeClr val="tx1"/>
        </a:solidFill>
        <a:latin typeface="Hassan LT Bold" panose="01000400000000000000" pitchFamily="2" charset="-78"/>
        <a:ea typeface="+mn-ea"/>
        <a:cs typeface="+mn-cs"/>
      </a:defRPr>
    </a:lvl1pPr>
    <a:lvl2pPr marL="329199" algn="l" defTabSz="658399" rtl="0" eaLnBrk="1" latinLnBrk="0" hangingPunct="1">
      <a:defRPr sz="864" kern="1200">
        <a:solidFill>
          <a:schemeClr val="tx1"/>
        </a:solidFill>
        <a:latin typeface="Hassan LT Bold" panose="01000400000000000000" pitchFamily="2" charset="-78"/>
        <a:ea typeface="+mn-ea"/>
        <a:cs typeface="+mn-cs"/>
      </a:defRPr>
    </a:lvl2pPr>
    <a:lvl3pPr marL="658399" algn="l" defTabSz="658399" rtl="0" eaLnBrk="1" latinLnBrk="0" hangingPunct="1">
      <a:defRPr sz="864" kern="1200">
        <a:solidFill>
          <a:schemeClr val="tx1"/>
        </a:solidFill>
        <a:latin typeface="Hassan LT Bold" panose="01000400000000000000" pitchFamily="2" charset="-78"/>
        <a:ea typeface="+mn-ea"/>
        <a:cs typeface="+mn-cs"/>
      </a:defRPr>
    </a:lvl3pPr>
    <a:lvl4pPr marL="987597" algn="l" defTabSz="658399" rtl="0" eaLnBrk="1" latinLnBrk="0" hangingPunct="1">
      <a:defRPr sz="864" kern="1200">
        <a:solidFill>
          <a:schemeClr val="tx1"/>
        </a:solidFill>
        <a:latin typeface="Hassan LT Bold" panose="01000400000000000000" pitchFamily="2" charset="-78"/>
        <a:ea typeface="+mn-ea"/>
        <a:cs typeface="+mn-cs"/>
      </a:defRPr>
    </a:lvl4pPr>
    <a:lvl5pPr marL="1316797" algn="l" defTabSz="658399" rtl="0" eaLnBrk="1" latinLnBrk="0" hangingPunct="1">
      <a:defRPr sz="864" kern="1200">
        <a:solidFill>
          <a:schemeClr val="tx1"/>
        </a:solidFill>
        <a:latin typeface="Hassan LT Bold" panose="01000400000000000000" pitchFamily="2" charset="-78"/>
        <a:ea typeface="+mn-ea"/>
        <a:cs typeface="+mn-cs"/>
      </a:defRPr>
    </a:lvl5pPr>
    <a:lvl6pPr marL="1645996" algn="l" defTabSz="658399" rtl="0" eaLnBrk="1" latinLnBrk="0" hangingPunct="1">
      <a:defRPr sz="864" kern="1200">
        <a:solidFill>
          <a:schemeClr val="tx1"/>
        </a:solidFill>
        <a:latin typeface="+mn-lt"/>
        <a:ea typeface="+mn-ea"/>
        <a:cs typeface="+mn-cs"/>
      </a:defRPr>
    </a:lvl6pPr>
    <a:lvl7pPr marL="1975195" algn="l" defTabSz="658399" rtl="0" eaLnBrk="1" latinLnBrk="0" hangingPunct="1">
      <a:defRPr sz="864" kern="1200">
        <a:solidFill>
          <a:schemeClr val="tx1"/>
        </a:solidFill>
        <a:latin typeface="+mn-lt"/>
        <a:ea typeface="+mn-ea"/>
        <a:cs typeface="+mn-cs"/>
      </a:defRPr>
    </a:lvl7pPr>
    <a:lvl8pPr marL="2304395" algn="l" defTabSz="658399" rtl="0" eaLnBrk="1" latinLnBrk="0" hangingPunct="1">
      <a:defRPr sz="864" kern="1200">
        <a:solidFill>
          <a:schemeClr val="tx1"/>
        </a:solidFill>
        <a:latin typeface="+mn-lt"/>
        <a:ea typeface="+mn-ea"/>
        <a:cs typeface="+mn-cs"/>
      </a:defRPr>
    </a:lvl8pPr>
    <a:lvl9pPr marL="2633594" algn="l" defTabSz="658399" rtl="0" eaLnBrk="1" latinLnBrk="0" hangingPunct="1">
      <a:defRPr sz="86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EE7763-7AA7-4511-95D0-0DC176BB7E31}" type="slidenum">
              <a:rPr lang="en-ID" smtClean="0"/>
              <a:pPr/>
              <a:t>1</a:t>
            </a:fld>
            <a:endParaRPr lang="en-ID" dirty="0"/>
          </a:p>
        </p:txBody>
      </p:sp>
    </p:spTree>
    <p:extLst>
      <p:ext uri="{BB962C8B-B14F-4D97-AF65-F5344CB8AC3E}">
        <p14:creationId xmlns:p14="http://schemas.microsoft.com/office/powerpoint/2010/main" val="393869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496481-8356-41E7-AE6C-C2212CEAD78E}" type="slidenum">
              <a:rPr kumimoji="0" lang="id-ID"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id-ID"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2724379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EE7763-7AA7-4511-95D0-0DC176BB7E31}" type="slidenum">
              <a:rPr lang="en-ID" smtClean="0"/>
              <a:pPr/>
              <a:t>11</a:t>
            </a:fld>
            <a:endParaRPr lang="en-ID" dirty="0"/>
          </a:p>
        </p:txBody>
      </p:sp>
    </p:spTree>
    <p:extLst>
      <p:ext uri="{BB962C8B-B14F-4D97-AF65-F5344CB8AC3E}">
        <p14:creationId xmlns:p14="http://schemas.microsoft.com/office/powerpoint/2010/main" val="1743617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EE7763-7AA7-4511-95D0-0DC176BB7E31}" type="slidenum">
              <a:rPr lang="en-ID" smtClean="0"/>
              <a:pPr/>
              <a:t>15</a:t>
            </a:fld>
            <a:endParaRPr lang="en-ID" dirty="0"/>
          </a:p>
        </p:txBody>
      </p:sp>
    </p:spTree>
    <p:extLst>
      <p:ext uri="{BB962C8B-B14F-4D97-AF65-F5344CB8AC3E}">
        <p14:creationId xmlns:p14="http://schemas.microsoft.com/office/powerpoint/2010/main" val="3922771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EE7763-7AA7-4511-95D0-0DC176BB7E31}" type="slidenum">
              <a:rPr lang="en-ID" smtClean="0"/>
              <a:pPr/>
              <a:t>30</a:t>
            </a:fld>
            <a:endParaRPr lang="en-ID" dirty="0"/>
          </a:p>
        </p:txBody>
      </p:sp>
    </p:spTree>
    <p:extLst>
      <p:ext uri="{BB962C8B-B14F-4D97-AF65-F5344CB8AC3E}">
        <p14:creationId xmlns:p14="http://schemas.microsoft.com/office/powerpoint/2010/main" val="280562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4480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1B52-6FB0-4E54-B689-ED6976A1BA20}"/>
              </a:ext>
            </a:extLst>
          </p:cNvPr>
          <p:cNvSpPr>
            <a:spLocks noGrp="1"/>
          </p:cNvSpPr>
          <p:nvPr>
            <p:ph type="title"/>
          </p:nvPr>
        </p:nvSpPr>
        <p:spPr>
          <a:xfrm>
            <a:off x="839898" y="457200"/>
            <a:ext cx="3932749"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FB35D3E-9378-41D1-95F9-0EF1E38A00EE}"/>
              </a:ext>
            </a:extLst>
          </p:cNvPr>
          <p:cNvSpPr>
            <a:spLocks noGrp="1"/>
          </p:cNvSpPr>
          <p:nvPr>
            <p:ph type="pic" idx="1"/>
          </p:nvPr>
        </p:nvSpPr>
        <p:spPr>
          <a:xfrm>
            <a:off x="5183863" y="987426"/>
            <a:ext cx="6173004"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95469C5-B958-42C3-8BFB-D6E9BBCC4434}"/>
              </a:ext>
            </a:extLst>
          </p:cNvPr>
          <p:cNvSpPr>
            <a:spLocks noGrp="1"/>
          </p:cNvSpPr>
          <p:nvPr>
            <p:ph type="body" sz="half" idx="2"/>
          </p:nvPr>
        </p:nvSpPr>
        <p:spPr>
          <a:xfrm>
            <a:off x="839898" y="2057400"/>
            <a:ext cx="3932749"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FF4B72-B9FA-4A13-B1B8-1CD44FE31401}"/>
              </a:ext>
            </a:extLst>
          </p:cNvPr>
          <p:cNvSpPr>
            <a:spLocks noGrp="1"/>
          </p:cNvSpPr>
          <p:nvPr>
            <p:ph type="dt" sz="half" idx="10"/>
          </p:nvPr>
        </p:nvSpPr>
        <p:spPr/>
        <p:txBody>
          <a:bodyPr/>
          <a:lstStyle/>
          <a:p>
            <a:fld id="{72B18BC8-E406-4277-8438-F488046C8AAC}" type="datetimeFigureOut">
              <a:rPr lang="en-US" smtClean="0"/>
              <a:pPr/>
              <a:t>4/23/2021</a:t>
            </a:fld>
            <a:endParaRPr lang="en-US"/>
          </a:p>
        </p:txBody>
      </p:sp>
      <p:sp>
        <p:nvSpPr>
          <p:cNvPr id="6" name="Footer Placeholder 5">
            <a:extLst>
              <a:ext uri="{FF2B5EF4-FFF2-40B4-BE49-F238E27FC236}">
                <a16:creationId xmlns:a16="http://schemas.microsoft.com/office/drawing/2014/main" id="{80C92136-86D7-4885-B24A-6DED85F287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BA1EB1-2E09-4050-BA44-DB6F77BA5E12}"/>
              </a:ext>
            </a:extLst>
          </p:cNvPr>
          <p:cNvSpPr>
            <a:spLocks noGrp="1"/>
          </p:cNvSpPr>
          <p:nvPr>
            <p:ph type="sldNum" sz="quarter" idx="12"/>
          </p:nvPr>
        </p:nvSpPr>
        <p:spPr/>
        <p:txBody>
          <a:bodyPr/>
          <a:lstStyle/>
          <a:p>
            <a:fld id="{2429E01E-E822-4365-848B-77314F03171F}" type="slidenum">
              <a:rPr lang="en-US" smtClean="0"/>
              <a:pPr/>
              <a:t>‹#›</a:t>
            </a:fld>
            <a:endParaRPr lang="en-US"/>
          </a:p>
        </p:txBody>
      </p:sp>
    </p:spTree>
    <p:extLst>
      <p:ext uri="{BB962C8B-B14F-4D97-AF65-F5344CB8AC3E}">
        <p14:creationId xmlns:p14="http://schemas.microsoft.com/office/powerpoint/2010/main" val="3274319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7D515-5211-45D4-AB79-45366DC63FA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AD804CB-52B7-4845-89F7-0AB15268BE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3431C7-7E52-49BE-AF4B-803A42859FFD}"/>
              </a:ext>
            </a:extLst>
          </p:cNvPr>
          <p:cNvSpPr>
            <a:spLocks noGrp="1"/>
          </p:cNvSpPr>
          <p:nvPr>
            <p:ph type="dt" sz="half" idx="10"/>
          </p:nvPr>
        </p:nvSpPr>
        <p:spPr/>
        <p:txBody>
          <a:bodyPr/>
          <a:lstStyle/>
          <a:p>
            <a:fld id="{72B18BC8-E406-4277-8438-F488046C8AAC}" type="datetimeFigureOut">
              <a:rPr lang="en-US" smtClean="0"/>
              <a:pPr/>
              <a:t>4/23/2021</a:t>
            </a:fld>
            <a:endParaRPr lang="en-US"/>
          </a:p>
        </p:txBody>
      </p:sp>
      <p:sp>
        <p:nvSpPr>
          <p:cNvPr id="5" name="Footer Placeholder 4">
            <a:extLst>
              <a:ext uri="{FF2B5EF4-FFF2-40B4-BE49-F238E27FC236}">
                <a16:creationId xmlns:a16="http://schemas.microsoft.com/office/drawing/2014/main" id="{1BA179AA-3915-4533-B5E1-69C33512FF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7B5560-0046-48E6-827D-B94EC3A2A66F}"/>
              </a:ext>
            </a:extLst>
          </p:cNvPr>
          <p:cNvSpPr>
            <a:spLocks noGrp="1"/>
          </p:cNvSpPr>
          <p:nvPr>
            <p:ph type="sldNum" sz="quarter" idx="12"/>
          </p:nvPr>
        </p:nvSpPr>
        <p:spPr/>
        <p:txBody>
          <a:bodyPr/>
          <a:lstStyle/>
          <a:p>
            <a:fld id="{2429E01E-E822-4365-848B-77314F03171F}" type="slidenum">
              <a:rPr lang="en-US" smtClean="0"/>
              <a:pPr/>
              <a:t>‹#›</a:t>
            </a:fld>
            <a:endParaRPr lang="en-US"/>
          </a:p>
        </p:txBody>
      </p:sp>
    </p:spTree>
    <p:extLst>
      <p:ext uri="{BB962C8B-B14F-4D97-AF65-F5344CB8AC3E}">
        <p14:creationId xmlns:p14="http://schemas.microsoft.com/office/powerpoint/2010/main" val="3057510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004C88-C00C-4C12-8F9D-3675C49BEB41}"/>
              </a:ext>
            </a:extLst>
          </p:cNvPr>
          <p:cNvSpPr>
            <a:spLocks noGrp="1"/>
          </p:cNvSpPr>
          <p:nvPr>
            <p:ph type="title" orient="vert"/>
          </p:nvPr>
        </p:nvSpPr>
        <p:spPr>
          <a:xfrm>
            <a:off x="8726037" y="365125"/>
            <a:ext cx="2629242"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F71D85-0611-4B3D-BAF6-4507A0311E87}"/>
              </a:ext>
            </a:extLst>
          </p:cNvPr>
          <p:cNvSpPr>
            <a:spLocks noGrp="1"/>
          </p:cNvSpPr>
          <p:nvPr>
            <p:ph type="body" orient="vert" idx="1"/>
          </p:nvPr>
        </p:nvSpPr>
        <p:spPr>
          <a:xfrm>
            <a:off x="838309" y="365125"/>
            <a:ext cx="7735307"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7ED916-8A71-42F9-8A7D-8F6DFAC30DB8}"/>
              </a:ext>
            </a:extLst>
          </p:cNvPr>
          <p:cNvSpPr>
            <a:spLocks noGrp="1"/>
          </p:cNvSpPr>
          <p:nvPr>
            <p:ph type="dt" sz="half" idx="10"/>
          </p:nvPr>
        </p:nvSpPr>
        <p:spPr/>
        <p:txBody>
          <a:bodyPr/>
          <a:lstStyle/>
          <a:p>
            <a:fld id="{72B18BC8-E406-4277-8438-F488046C8AAC}" type="datetimeFigureOut">
              <a:rPr lang="en-US" smtClean="0"/>
              <a:pPr/>
              <a:t>4/23/2021</a:t>
            </a:fld>
            <a:endParaRPr lang="en-US"/>
          </a:p>
        </p:txBody>
      </p:sp>
      <p:sp>
        <p:nvSpPr>
          <p:cNvPr id="5" name="Footer Placeholder 4">
            <a:extLst>
              <a:ext uri="{FF2B5EF4-FFF2-40B4-BE49-F238E27FC236}">
                <a16:creationId xmlns:a16="http://schemas.microsoft.com/office/drawing/2014/main" id="{B6EFBF3D-75CC-45A7-BF50-1F5EB19EC9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6F7193-7879-4D0D-A152-E0067135BB68}"/>
              </a:ext>
            </a:extLst>
          </p:cNvPr>
          <p:cNvSpPr>
            <a:spLocks noGrp="1"/>
          </p:cNvSpPr>
          <p:nvPr>
            <p:ph type="sldNum" sz="quarter" idx="12"/>
          </p:nvPr>
        </p:nvSpPr>
        <p:spPr/>
        <p:txBody>
          <a:bodyPr/>
          <a:lstStyle/>
          <a:p>
            <a:fld id="{2429E01E-E822-4365-848B-77314F03171F}" type="slidenum">
              <a:rPr lang="en-US" smtClean="0"/>
              <a:pPr/>
              <a:t>‹#›</a:t>
            </a:fld>
            <a:endParaRPr lang="en-US"/>
          </a:p>
        </p:txBody>
      </p:sp>
    </p:spTree>
    <p:extLst>
      <p:ext uri="{BB962C8B-B14F-4D97-AF65-F5344CB8AC3E}">
        <p14:creationId xmlns:p14="http://schemas.microsoft.com/office/powerpoint/2010/main" val="2805257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AEBC2-3064-49C4-87C1-9F3D0427A799}"/>
              </a:ext>
            </a:extLst>
          </p:cNvPr>
          <p:cNvSpPr>
            <a:spLocks noGrp="1"/>
          </p:cNvSpPr>
          <p:nvPr>
            <p:ph type="ctrTitle"/>
          </p:nvPr>
        </p:nvSpPr>
        <p:spPr>
          <a:xfrm>
            <a:off x="1524199" y="1122363"/>
            <a:ext cx="9145191"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CB2B2F9-B3FF-419D-A028-DE5B720F07F2}"/>
              </a:ext>
            </a:extLst>
          </p:cNvPr>
          <p:cNvSpPr>
            <a:spLocks noGrp="1"/>
          </p:cNvSpPr>
          <p:nvPr>
            <p:ph type="subTitle" idx="1"/>
          </p:nvPr>
        </p:nvSpPr>
        <p:spPr>
          <a:xfrm>
            <a:off x="1524199" y="3602038"/>
            <a:ext cx="9145191"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8CCE66F-6FF3-4F23-9761-4D6DE9FDC47C}"/>
              </a:ext>
            </a:extLst>
          </p:cNvPr>
          <p:cNvSpPr>
            <a:spLocks noGrp="1"/>
          </p:cNvSpPr>
          <p:nvPr>
            <p:ph type="dt" sz="half" idx="10"/>
          </p:nvPr>
        </p:nvSpPr>
        <p:spPr/>
        <p:txBody>
          <a:bodyPr/>
          <a:lstStyle/>
          <a:p>
            <a:fld id="{72B18BC8-E406-4277-8438-F488046C8AAC}" type="datetimeFigureOut">
              <a:rPr lang="en-US" smtClean="0"/>
              <a:pPr/>
              <a:t>4/23/2021</a:t>
            </a:fld>
            <a:endParaRPr lang="en-US"/>
          </a:p>
        </p:txBody>
      </p:sp>
      <p:sp>
        <p:nvSpPr>
          <p:cNvPr id="5" name="Footer Placeholder 4">
            <a:extLst>
              <a:ext uri="{FF2B5EF4-FFF2-40B4-BE49-F238E27FC236}">
                <a16:creationId xmlns:a16="http://schemas.microsoft.com/office/drawing/2014/main" id="{0DDEDA21-BE30-4932-B265-DFA3F0716F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9280FF-8A30-4429-8BE3-1DA68D085723}"/>
              </a:ext>
            </a:extLst>
          </p:cNvPr>
          <p:cNvSpPr>
            <a:spLocks noGrp="1"/>
          </p:cNvSpPr>
          <p:nvPr>
            <p:ph type="sldNum" sz="quarter" idx="12"/>
          </p:nvPr>
        </p:nvSpPr>
        <p:spPr/>
        <p:txBody>
          <a:bodyPr/>
          <a:lstStyle/>
          <a:p>
            <a:fld id="{2429E01E-E822-4365-848B-77314F03171F}" type="slidenum">
              <a:rPr lang="en-US" smtClean="0"/>
              <a:pPr/>
              <a:t>‹#›</a:t>
            </a:fld>
            <a:endParaRPr lang="en-US"/>
          </a:p>
        </p:txBody>
      </p:sp>
    </p:spTree>
    <p:extLst>
      <p:ext uri="{BB962C8B-B14F-4D97-AF65-F5344CB8AC3E}">
        <p14:creationId xmlns:p14="http://schemas.microsoft.com/office/powerpoint/2010/main" val="120864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4DCED-6965-4671-A2B5-FD6522A971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B729AB-0BEB-4C19-8CD8-625D424F30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F20D80-5695-42F3-9938-D086274EC2EC}"/>
              </a:ext>
            </a:extLst>
          </p:cNvPr>
          <p:cNvSpPr>
            <a:spLocks noGrp="1"/>
          </p:cNvSpPr>
          <p:nvPr>
            <p:ph type="dt" sz="half" idx="10"/>
          </p:nvPr>
        </p:nvSpPr>
        <p:spPr/>
        <p:txBody>
          <a:bodyPr/>
          <a:lstStyle/>
          <a:p>
            <a:fld id="{72B18BC8-E406-4277-8438-F488046C8AAC}" type="datetimeFigureOut">
              <a:rPr lang="en-US" smtClean="0"/>
              <a:pPr/>
              <a:t>4/23/2021</a:t>
            </a:fld>
            <a:endParaRPr lang="en-US"/>
          </a:p>
        </p:txBody>
      </p:sp>
      <p:sp>
        <p:nvSpPr>
          <p:cNvPr id="5" name="Footer Placeholder 4">
            <a:extLst>
              <a:ext uri="{FF2B5EF4-FFF2-40B4-BE49-F238E27FC236}">
                <a16:creationId xmlns:a16="http://schemas.microsoft.com/office/drawing/2014/main" id="{D078E682-1FF2-4DB9-B4E2-F516B66728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6FB24B-75D7-4143-9AA7-CE1F70BEC63D}"/>
              </a:ext>
            </a:extLst>
          </p:cNvPr>
          <p:cNvSpPr>
            <a:spLocks noGrp="1"/>
          </p:cNvSpPr>
          <p:nvPr>
            <p:ph type="sldNum" sz="quarter" idx="12"/>
          </p:nvPr>
        </p:nvSpPr>
        <p:spPr/>
        <p:txBody>
          <a:bodyPr/>
          <a:lstStyle/>
          <a:p>
            <a:fld id="{2429E01E-E822-4365-848B-77314F03171F}" type="slidenum">
              <a:rPr lang="en-US" smtClean="0"/>
              <a:pPr/>
              <a:t>‹#›</a:t>
            </a:fld>
            <a:endParaRPr lang="en-US"/>
          </a:p>
        </p:txBody>
      </p:sp>
    </p:spTree>
    <p:extLst>
      <p:ext uri="{BB962C8B-B14F-4D97-AF65-F5344CB8AC3E}">
        <p14:creationId xmlns:p14="http://schemas.microsoft.com/office/powerpoint/2010/main" val="2843296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6CEFA-9D4E-4FAF-962E-9229247CC41D}"/>
              </a:ext>
            </a:extLst>
          </p:cNvPr>
          <p:cNvSpPr>
            <a:spLocks noGrp="1"/>
          </p:cNvSpPr>
          <p:nvPr>
            <p:ph type="title"/>
          </p:nvPr>
        </p:nvSpPr>
        <p:spPr>
          <a:xfrm>
            <a:off x="831958" y="1709739"/>
            <a:ext cx="1051697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BEEFA4-D0C6-48C7-9E09-2983A948A869}"/>
              </a:ext>
            </a:extLst>
          </p:cNvPr>
          <p:cNvSpPr>
            <a:spLocks noGrp="1"/>
          </p:cNvSpPr>
          <p:nvPr>
            <p:ph type="body" idx="1"/>
          </p:nvPr>
        </p:nvSpPr>
        <p:spPr>
          <a:xfrm>
            <a:off x="831958" y="4589464"/>
            <a:ext cx="1051697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52515B-02F9-40C9-884E-847A05D0477C}"/>
              </a:ext>
            </a:extLst>
          </p:cNvPr>
          <p:cNvSpPr>
            <a:spLocks noGrp="1"/>
          </p:cNvSpPr>
          <p:nvPr>
            <p:ph type="dt" sz="half" idx="10"/>
          </p:nvPr>
        </p:nvSpPr>
        <p:spPr/>
        <p:txBody>
          <a:bodyPr/>
          <a:lstStyle/>
          <a:p>
            <a:fld id="{72B18BC8-E406-4277-8438-F488046C8AAC}" type="datetimeFigureOut">
              <a:rPr lang="en-US" smtClean="0"/>
              <a:pPr/>
              <a:t>4/23/2021</a:t>
            </a:fld>
            <a:endParaRPr lang="en-US"/>
          </a:p>
        </p:txBody>
      </p:sp>
      <p:sp>
        <p:nvSpPr>
          <p:cNvPr id="5" name="Footer Placeholder 4">
            <a:extLst>
              <a:ext uri="{FF2B5EF4-FFF2-40B4-BE49-F238E27FC236}">
                <a16:creationId xmlns:a16="http://schemas.microsoft.com/office/drawing/2014/main" id="{100052CC-AAD5-474F-979A-30F0FD7F90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A027AF-7551-4909-956B-F50C51BF30D2}"/>
              </a:ext>
            </a:extLst>
          </p:cNvPr>
          <p:cNvSpPr>
            <a:spLocks noGrp="1"/>
          </p:cNvSpPr>
          <p:nvPr>
            <p:ph type="sldNum" sz="quarter" idx="12"/>
          </p:nvPr>
        </p:nvSpPr>
        <p:spPr/>
        <p:txBody>
          <a:bodyPr/>
          <a:lstStyle/>
          <a:p>
            <a:fld id="{2429E01E-E822-4365-848B-77314F03171F}" type="slidenum">
              <a:rPr lang="en-US" smtClean="0"/>
              <a:pPr/>
              <a:t>‹#›</a:t>
            </a:fld>
            <a:endParaRPr lang="en-US"/>
          </a:p>
        </p:txBody>
      </p:sp>
    </p:spTree>
    <p:extLst>
      <p:ext uri="{BB962C8B-B14F-4D97-AF65-F5344CB8AC3E}">
        <p14:creationId xmlns:p14="http://schemas.microsoft.com/office/powerpoint/2010/main" val="2112412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F1570-56D1-414F-8142-7291073E3E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CDD1E6-E957-44F1-B03D-B73D48D40A95}"/>
              </a:ext>
            </a:extLst>
          </p:cNvPr>
          <p:cNvSpPr>
            <a:spLocks noGrp="1"/>
          </p:cNvSpPr>
          <p:nvPr>
            <p:ph sz="half" idx="1"/>
          </p:nvPr>
        </p:nvSpPr>
        <p:spPr>
          <a:xfrm>
            <a:off x="838309" y="1825625"/>
            <a:ext cx="518227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DB85D06-48FD-4A34-9A27-056A0DDBB1CC}"/>
              </a:ext>
            </a:extLst>
          </p:cNvPr>
          <p:cNvSpPr>
            <a:spLocks noGrp="1"/>
          </p:cNvSpPr>
          <p:nvPr>
            <p:ph sz="half" idx="2"/>
          </p:nvPr>
        </p:nvSpPr>
        <p:spPr>
          <a:xfrm>
            <a:off x="6173004" y="1825625"/>
            <a:ext cx="518227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E575867-3549-4AA8-A3DF-1FB3EED627A5}"/>
              </a:ext>
            </a:extLst>
          </p:cNvPr>
          <p:cNvSpPr>
            <a:spLocks noGrp="1"/>
          </p:cNvSpPr>
          <p:nvPr>
            <p:ph type="dt" sz="half" idx="10"/>
          </p:nvPr>
        </p:nvSpPr>
        <p:spPr/>
        <p:txBody>
          <a:bodyPr/>
          <a:lstStyle/>
          <a:p>
            <a:fld id="{72B18BC8-E406-4277-8438-F488046C8AAC}" type="datetimeFigureOut">
              <a:rPr lang="en-US" smtClean="0"/>
              <a:pPr/>
              <a:t>4/23/2021</a:t>
            </a:fld>
            <a:endParaRPr lang="en-US"/>
          </a:p>
        </p:txBody>
      </p:sp>
      <p:sp>
        <p:nvSpPr>
          <p:cNvPr id="6" name="Footer Placeholder 5">
            <a:extLst>
              <a:ext uri="{FF2B5EF4-FFF2-40B4-BE49-F238E27FC236}">
                <a16:creationId xmlns:a16="http://schemas.microsoft.com/office/drawing/2014/main" id="{D60FDFE8-1D22-4674-A65C-657125613C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A84279-8BA2-49CF-A1D5-5AC2F896554F}"/>
              </a:ext>
            </a:extLst>
          </p:cNvPr>
          <p:cNvSpPr>
            <a:spLocks noGrp="1"/>
          </p:cNvSpPr>
          <p:nvPr>
            <p:ph type="sldNum" sz="quarter" idx="12"/>
          </p:nvPr>
        </p:nvSpPr>
        <p:spPr/>
        <p:txBody>
          <a:bodyPr/>
          <a:lstStyle/>
          <a:p>
            <a:fld id="{2429E01E-E822-4365-848B-77314F03171F}" type="slidenum">
              <a:rPr lang="en-US" smtClean="0"/>
              <a:pPr/>
              <a:t>‹#›</a:t>
            </a:fld>
            <a:endParaRPr lang="en-US"/>
          </a:p>
        </p:txBody>
      </p:sp>
    </p:spTree>
    <p:extLst>
      <p:ext uri="{BB962C8B-B14F-4D97-AF65-F5344CB8AC3E}">
        <p14:creationId xmlns:p14="http://schemas.microsoft.com/office/powerpoint/2010/main" val="1596309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525DD-ABB5-44E5-AE37-D3C6F42FFC49}"/>
              </a:ext>
            </a:extLst>
          </p:cNvPr>
          <p:cNvSpPr>
            <a:spLocks noGrp="1"/>
          </p:cNvSpPr>
          <p:nvPr>
            <p:ph type="title"/>
          </p:nvPr>
        </p:nvSpPr>
        <p:spPr>
          <a:xfrm>
            <a:off x="839897" y="365126"/>
            <a:ext cx="1051697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DEE7AC-11E5-43B9-8167-AECFF5A7FF7A}"/>
              </a:ext>
            </a:extLst>
          </p:cNvPr>
          <p:cNvSpPr>
            <a:spLocks noGrp="1"/>
          </p:cNvSpPr>
          <p:nvPr>
            <p:ph type="body" idx="1"/>
          </p:nvPr>
        </p:nvSpPr>
        <p:spPr>
          <a:xfrm>
            <a:off x="839898" y="1681163"/>
            <a:ext cx="5158459"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60B81F-56AF-4A05-B21C-97964F988770}"/>
              </a:ext>
            </a:extLst>
          </p:cNvPr>
          <p:cNvSpPr>
            <a:spLocks noGrp="1"/>
          </p:cNvSpPr>
          <p:nvPr>
            <p:ph sz="half" idx="2"/>
          </p:nvPr>
        </p:nvSpPr>
        <p:spPr>
          <a:xfrm>
            <a:off x="839898" y="2505075"/>
            <a:ext cx="5158459"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7FD2F6-6767-4510-869A-BD2699C98EAE}"/>
              </a:ext>
            </a:extLst>
          </p:cNvPr>
          <p:cNvSpPr>
            <a:spLocks noGrp="1"/>
          </p:cNvSpPr>
          <p:nvPr>
            <p:ph type="body" sz="quarter" idx="3"/>
          </p:nvPr>
        </p:nvSpPr>
        <p:spPr>
          <a:xfrm>
            <a:off x="6173004" y="1681163"/>
            <a:ext cx="518386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D5D89B-883F-4F80-BE13-62C48F35887E}"/>
              </a:ext>
            </a:extLst>
          </p:cNvPr>
          <p:cNvSpPr>
            <a:spLocks noGrp="1"/>
          </p:cNvSpPr>
          <p:nvPr>
            <p:ph sz="quarter" idx="4"/>
          </p:nvPr>
        </p:nvSpPr>
        <p:spPr>
          <a:xfrm>
            <a:off x="6173004" y="2505075"/>
            <a:ext cx="5183863"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BE6DF07-C7B3-468B-AC44-D8400B8D8860}"/>
              </a:ext>
            </a:extLst>
          </p:cNvPr>
          <p:cNvSpPr>
            <a:spLocks noGrp="1"/>
          </p:cNvSpPr>
          <p:nvPr>
            <p:ph type="dt" sz="half" idx="10"/>
          </p:nvPr>
        </p:nvSpPr>
        <p:spPr/>
        <p:txBody>
          <a:bodyPr/>
          <a:lstStyle/>
          <a:p>
            <a:fld id="{72B18BC8-E406-4277-8438-F488046C8AAC}" type="datetimeFigureOut">
              <a:rPr lang="en-US" smtClean="0"/>
              <a:pPr/>
              <a:t>4/23/2021</a:t>
            </a:fld>
            <a:endParaRPr lang="en-US"/>
          </a:p>
        </p:txBody>
      </p:sp>
      <p:sp>
        <p:nvSpPr>
          <p:cNvPr id="8" name="Footer Placeholder 7">
            <a:extLst>
              <a:ext uri="{FF2B5EF4-FFF2-40B4-BE49-F238E27FC236}">
                <a16:creationId xmlns:a16="http://schemas.microsoft.com/office/drawing/2014/main" id="{91D47B90-F181-4595-A2DF-883CC8DD59F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8AFFE73-5D83-43C4-AB4F-1A1BC43CD30D}"/>
              </a:ext>
            </a:extLst>
          </p:cNvPr>
          <p:cNvSpPr>
            <a:spLocks noGrp="1"/>
          </p:cNvSpPr>
          <p:nvPr>
            <p:ph type="sldNum" sz="quarter" idx="12"/>
          </p:nvPr>
        </p:nvSpPr>
        <p:spPr/>
        <p:txBody>
          <a:bodyPr/>
          <a:lstStyle/>
          <a:p>
            <a:fld id="{2429E01E-E822-4365-848B-77314F03171F}" type="slidenum">
              <a:rPr lang="en-US" smtClean="0"/>
              <a:pPr/>
              <a:t>‹#›</a:t>
            </a:fld>
            <a:endParaRPr lang="en-US"/>
          </a:p>
        </p:txBody>
      </p:sp>
    </p:spTree>
    <p:extLst>
      <p:ext uri="{BB962C8B-B14F-4D97-AF65-F5344CB8AC3E}">
        <p14:creationId xmlns:p14="http://schemas.microsoft.com/office/powerpoint/2010/main" val="214084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3CCAA-F276-4FC7-8C02-84DD0AFEF8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A9E6AB-8DF4-4C51-8C7C-1E5537EA703B}"/>
              </a:ext>
            </a:extLst>
          </p:cNvPr>
          <p:cNvSpPr>
            <a:spLocks noGrp="1"/>
          </p:cNvSpPr>
          <p:nvPr>
            <p:ph type="dt" sz="half" idx="10"/>
          </p:nvPr>
        </p:nvSpPr>
        <p:spPr/>
        <p:txBody>
          <a:bodyPr/>
          <a:lstStyle/>
          <a:p>
            <a:fld id="{72B18BC8-E406-4277-8438-F488046C8AAC}" type="datetimeFigureOut">
              <a:rPr lang="en-US" smtClean="0"/>
              <a:pPr/>
              <a:t>4/23/2021</a:t>
            </a:fld>
            <a:endParaRPr lang="en-US"/>
          </a:p>
        </p:txBody>
      </p:sp>
      <p:sp>
        <p:nvSpPr>
          <p:cNvPr id="4" name="Footer Placeholder 3">
            <a:extLst>
              <a:ext uri="{FF2B5EF4-FFF2-40B4-BE49-F238E27FC236}">
                <a16:creationId xmlns:a16="http://schemas.microsoft.com/office/drawing/2014/main" id="{8A9D2592-3B56-4BE9-BBE5-8CBB8CF836F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CD7F2D-A07D-4108-9736-35D495761552}"/>
              </a:ext>
            </a:extLst>
          </p:cNvPr>
          <p:cNvSpPr>
            <a:spLocks noGrp="1"/>
          </p:cNvSpPr>
          <p:nvPr>
            <p:ph type="sldNum" sz="quarter" idx="12"/>
          </p:nvPr>
        </p:nvSpPr>
        <p:spPr/>
        <p:txBody>
          <a:bodyPr/>
          <a:lstStyle/>
          <a:p>
            <a:fld id="{2429E01E-E822-4365-848B-77314F03171F}" type="slidenum">
              <a:rPr lang="en-US" smtClean="0"/>
              <a:pPr/>
              <a:t>‹#›</a:t>
            </a:fld>
            <a:endParaRPr lang="en-US"/>
          </a:p>
        </p:txBody>
      </p:sp>
    </p:spTree>
    <p:extLst>
      <p:ext uri="{BB962C8B-B14F-4D97-AF65-F5344CB8AC3E}">
        <p14:creationId xmlns:p14="http://schemas.microsoft.com/office/powerpoint/2010/main" val="3501224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A48B9A-7732-4532-B1CF-F61326A44A03}"/>
              </a:ext>
            </a:extLst>
          </p:cNvPr>
          <p:cNvSpPr>
            <a:spLocks noGrp="1"/>
          </p:cNvSpPr>
          <p:nvPr>
            <p:ph type="dt" sz="half" idx="10"/>
          </p:nvPr>
        </p:nvSpPr>
        <p:spPr/>
        <p:txBody>
          <a:bodyPr/>
          <a:lstStyle/>
          <a:p>
            <a:fld id="{72B18BC8-E406-4277-8438-F488046C8AAC}" type="datetimeFigureOut">
              <a:rPr lang="en-US" smtClean="0"/>
              <a:pPr/>
              <a:t>4/23/2021</a:t>
            </a:fld>
            <a:endParaRPr lang="en-US"/>
          </a:p>
        </p:txBody>
      </p:sp>
      <p:sp>
        <p:nvSpPr>
          <p:cNvPr id="3" name="Footer Placeholder 2">
            <a:extLst>
              <a:ext uri="{FF2B5EF4-FFF2-40B4-BE49-F238E27FC236}">
                <a16:creationId xmlns:a16="http://schemas.microsoft.com/office/drawing/2014/main" id="{192C1E36-8071-4336-B94B-9B9828DA28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870B37C-1EED-43E0-AA28-8D98B7E6E6FB}"/>
              </a:ext>
            </a:extLst>
          </p:cNvPr>
          <p:cNvSpPr>
            <a:spLocks noGrp="1"/>
          </p:cNvSpPr>
          <p:nvPr>
            <p:ph type="sldNum" sz="quarter" idx="12"/>
          </p:nvPr>
        </p:nvSpPr>
        <p:spPr/>
        <p:txBody>
          <a:bodyPr/>
          <a:lstStyle/>
          <a:p>
            <a:fld id="{2429E01E-E822-4365-848B-77314F03171F}" type="slidenum">
              <a:rPr lang="en-US" smtClean="0"/>
              <a:pPr/>
              <a:t>‹#›</a:t>
            </a:fld>
            <a:endParaRPr lang="en-US"/>
          </a:p>
        </p:txBody>
      </p:sp>
    </p:spTree>
    <p:extLst>
      <p:ext uri="{BB962C8B-B14F-4D97-AF65-F5344CB8AC3E}">
        <p14:creationId xmlns:p14="http://schemas.microsoft.com/office/powerpoint/2010/main" val="951599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7E3ED-8304-497C-8FE7-DA07110A86B1}"/>
              </a:ext>
            </a:extLst>
          </p:cNvPr>
          <p:cNvSpPr>
            <a:spLocks noGrp="1"/>
          </p:cNvSpPr>
          <p:nvPr>
            <p:ph type="title"/>
          </p:nvPr>
        </p:nvSpPr>
        <p:spPr>
          <a:xfrm>
            <a:off x="839898" y="457200"/>
            <a:ext cx="3932749"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FFF8C4C-F1D7-4029-85BF-F45A003691AF}"/>
              </a:ext>
            </a:extLst>
          </p:cNvPr>
          <p:cNvSpPr>
            <a:spLocks noGrp="1"/>
          </p:cNvSpPr>
          <p:nvPr>
            <p:ph idx="1"/>
          </p:nvPr>
        </p:nvSpPr>
        <p:spPr>
          <a:xfrm>
            <a:off x="5183863" y="987426"/>
            <a:ext cx="6173004"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A6F64D-BF0C-471C-9A60-16A5400E8FB6}"/>
              </a:ext>
            </a:extLst>
          </p:cNvPr>
          <p:cNvSpPr>
            <a:spLocks noGrp="1"/>
          </p:cNvSpPr>
          <p:nvPr>
            <p:ph type="body" sz="half" idx="2"/>
          </p:nvPr>
        </p:nvSpPr>
        <p:spPr>
          <a:xfrm>
            <a:off x="839898" y="2057400"/>
            <a:ext cx="3932749"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1AA8F6-DAE4-4CB1-BFFE-1858C6CFEA9C}"/>
              </a:ext>
            </a:extLst>
          </p:cNvPr>
          <p:cNvSpPr>
            <a:spLocks noGrp="1"/>
          </p:cNvSpPr>
          <p:nvPr>
            <p:ph type="dt" sz="half" idx="10"/>
          </p:nvPr>
        </p:nvSpPr>
        <p:spPr/>
        <p:txBody>
          <a:bodyPr/>
          <a:lstStyle/>
          <a:p>
            <a:fld id="{72B18BC8-E406-4277-8438-F488046C8AAC}" type="datetimeFigureOut">
              <a:rPr lang="en-US" smtClean="0"/>
              <a:pPr/>
              <a:t>4/23/2021</a:t>
            </a:fld>
            <a:endParaRPr lang="en-US"/>
          </a:p>
        </p:txBody>
      </p:sp>
      <p:sp>
        <p:nvSpPr>
          <p:cNvPr id="6" name="Footer Placeholder 5">
            <a:extLst>
              <a:ext uri="{FF2B5EF4-FFF2-40B4-BE49-F238E27FC236}">
                <a16:creationId xmlns:a16="http://schemas.microsoft.com/office/drawing/2014/main" id="{12491341-BE09-474C-940A-188C5D5032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5BD7C0-2138-4CDA-874C-28FA1A1003E9}"/>
              </a:ext>
            </a:extLst>
          </p:cNvPr>
          <p:cNvSpPr>
            <a:spLocks noGrp="1"/>
          </p:cNvSpPr>
          <p:nvPr>
            <p:ph type="sldNum" sz="quarter" idx="12"/>
          </p:nvPr>
        </p:nvSpPr>
        <p:spPr/>
        <p:txBody>
          <a:bodyPr/>
          <a:lstStyle/>
          <a:p>
            <a:fld id="{2429E01E-E822-4365-848B-77314F03171F}" type="slidenum">
              <a:rPr lang="en-US" smtClean="0"/>
              <a:pPr/>
              <a:t>‹#›</a:t>
            </a:fld>
            <a:endParaRPr lang="en-US"/>
          </a:p>
        </p:txBody>
      </p:sp>
    </p:spTree>
    <p:extLst>
      <p:ext uri="{BB962C8B-B14F-4D97-AF65-F5344CB8AC3E}">
        <p14:creationId xmlns:p14="http://schemas.microsoft.com/office/powerpoint/2010/main" val="2768340873"/>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5383248"/>
      </p:ext>
    </p:extLst>
  </p:cSld>
  <p:clrMap bg1="lt1" tx1="dk1" bg2="lt2" tx2="dk2" accent1="accent1" accent2="accent2" accent3="accent3" accent4="accent4" accent5="accent5" accent6="accent6" hlink="hlink" folHlink="folHlink"/>
  <p:sldLayoutIdLst>
    <p:sldLayoutId id="2147483690" r:id="rId1"/>
  </p:sldLayoutIdLst>
  <p:txStyles>
    <p:titleStyle>
      <a:lvl1pPr algn="l" defTabSz="914065" rtl="0" eaLnBrk="1" latinLnBrk="0" hangingPunct="1">
        <a:lnSpc>
          <a:spcPct val="90000"/>
        </a:lnSpc>
        <a:spcBef>
          <a:spcPct val="0"/>
        </a:spcBef>
        <a:buNone/>
        <a:defRPr sz="4401" kern="1200">
          <a:solidFill>
            <a:schemeClr val="tx1"/>
          </a:solidFill>
          <a:latin typeface="+mj-lt"/>
          <a:ea typeface="+mj-ea"/>
          <a:cs typeface="+mj-cs"/>
        </a:defRPr>
      </a:lvl1pPr>
    </p:titleStyle>
    <p:bodyStyle>
      <a:lvl1pPr marL="228517" indent="-228517" algn="l" defTabSz="9140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548" indent="-228517" algn="l" defTabSz="9140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595" indent="-228517" algn="l" defTabSz="9140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640" indent="-228517" algn="l" defTabSz="9140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672" indent="-228517" algn="l" defTabSz="9140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760" indent="-228517" algn="l" defTabSz="9140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789" indent="-228517" algn="l" defTabSz="9140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822" indent="-228517" algn="l" defTabSz="9140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855" indent="-228517" algn="l" defTabSz="9140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065" rtl="0" eaLnBrk="1" latinLnBrk="0" hangingPunct="1">
        <a:defRPr sz="1800" kern="1200">
          <a:solidFill>
            <a:schemeClr val="tx1"/>
          </a:solidFill>
          <a:latin typeface="+mn-lt"/>
          <a:ea typeface="+mn-ea"/>
          <a:cs typeface="+mn-cs"/>
        </a:defRPr>
      </a:lvl1pPr>
      <a:lvl2pPr marL="457032" algn="l" defTabSz="914065" rtl="0" eaLnBrk="1" latinLnBrk="0" hangingPunct="1">
        <a:defRPr sz="1800" kern="1200">
          <a:solidFill>
            <a:schemeClr val="tx1"/>
          </a:solidFill>
          <a:latin typeface="+mn-lt"/>
          <a:ea typeface="+mn-ea"/>
          <a:cs typeface="+mn-cs"/>
        </a:defRPr>
      </a:lvl2pPr>
      <a:lvl3pPr marL="914065" algn="l" defTabSz="914065" rtl="0" eaLnBrk="1" latinLnBrk="0" hangingPunct="1">
        <a:defRPr sz="1800" kern="1200">
          <a:solidFill>
            <a:schemeClr val="tx1"/>
          </a:solidFill>
          <a:latin typeface="+mn-lt"/>
          <a:ea typeface="+mn-ea"/>
          <a:cs typeface="+mn-cs"/>
        </a:defRPr>
      </a:lvl3pPr>
      <a:lvl4pPr marL="1371098" algn="l" defTabSz="914065" rtl="0" eaLnBrk="1" latinLnBrk="0" hangingPunct="1">
        <a:defRPr sz="1800" kern="1200">
          <a:solidFill>
            <a:schemeClr val="tx1"/>
          </a:solidFill>
          <a:latin typeface="+mn-lt"/>
          <a:ea typeface="+mn-ea"/>
          <a:cs typeface="+mn-cs"/>
        </a:defRPr>
      </a:lvl4pPr>
      <a:lvl5pPr marL="1828131" algn="l" defTabSz="914065" rtl="0" eaLnBrk="1" latinLnBrk="0" hangingPunct="1">
        <a:defRPr sz="1800" kern="1200">
          <a:solidFill>
            <a:schemeClr val="tx1"/>
          </a:solidFill>
          <a:latin typeface="+mn-lt"/>
          <a:ea typeface="+mn-ea"/>
          <a:cs typeface="+mn-cs"/>
        </a:defRPr>
      </a:lvl5pPr>
      <a:lvl6pPr marL="2285160" algn="l" defTabSz="914065" rtl="0" eaLnBrk="1" latinLnBrk="0" hangingPunct="1">
        <a:defRPr sz="1800" kern="1200">
          <a:solidFill>
            <a:schemeClr val="tx1"/>
          </a:solidFill>
          <a:latin typeface="+mn-lt"/>
          <a:ea typeface="+mn-ea"/>
          <a:cs typeface="+mn-cs"/>
        </a:defRPr>
      </a:lvl6pPr>
      <a:lvl7pPr marL="2742221" algn="l" defTabSz="914065" rtl="0" eaLnBrk="1" latinLnBrk="0" hangingPunct="1">
        <a:defRPr sz="1800" kern="1200">
          <a:solidFill>
            <a:schemeClr val="tx1"/>
          </a:solidFill>
          <a:latin typeface="+mn-lt"/>
          <a:ea typeface="+mn-ea"/>
          <a:cs typeface="+mn-cs"/>
        </a:defRPr>
      </a:lvl7pPr>
      <a:lvl8pPr marL="3199280" algn="l" defTabSz="914065" rtl="0" eaLnBrk="1" latinLnBrk="0" hangingPunct="1">
        <a:defRPr sz="1800" kern="1200">
          <a:solidFill>
            <a:schemeClr val="tx1"/>
          </a:solidFill>
          <a:latin typeface="+mn-lt"/>
          <a:ea typeface="+mn-ea"/>
          <a:cs typeface="+mn-cs"/>
        </a:defRPr>
      </a:lvl8pPr>
      <a:lvl9pPr marL="3656312" algn="l" defTabSz="91406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42" userDrawn="1">
          <p15:clr>
            <a:srgbClr val="F26B43"/>
          </p15:clr>
        </p15:guide>
        <p15:guide id="2" pos="280" userDrawn="1">
          <p15:clr>
            <a:srgbClr val="F26B43"/>
          </p15:clr>
        </p15:guide>
        <p15:guide id="3" pos="7401" userDrawn="1">
          <p15:clr>
            <a:srgbClr val="F26B43"/>
          </p15:clr>
        </p15:guide>
        <p15:guide id="4" orient="horz" pos="27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A251CC-36B4-4AF8-98C5-FE44F28A5CA4}"/>
              </a:ext>
            </a:extLst>
          </p:cNvPr>
          <p:cNvSpPr>
            <a:spLocks noGrp="1"/>
          </p:cNvSpPr>
          <p:nvPr>
            <p:ph type="title"/>
          </p:nvPr>
        </p:nvSpPr>
        <p:spPr>
          <a:xfrm>
            <a:off x="838309" y="365126"/>
            <a:ext cx="1051697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4199287-10B6-495E-B38F-714F7C241CD0}"/>
              </a:ext>
            </a:extLst>
          </p:cNvPr>
          <p:cNvSpPr>
            <a:spLocks noGrp="1"/>
          </p:cNvSpPr>
          <p:nvPr>
            <p:ph type="body" idx="1"/>
          </p:nvPr>
        </p:nvSpPr>
        <p:spPr>
          <a:xfrm>
            <a:off x="838309" y="1825625"/>
            <a:ext cx="1051697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69D3685-94AD-4789-9DB4-228097CB7747}"/>
              </a:ext>
            </a:extLst>
          </p:cNvPr>
          <p:cNvSpPr>
            <a:spLocks noGrp="1"/>
          </p:cNvSpPr>
          <p:nvPr>
            <p:ph type="dt" sz="half" idx="2"/>
          </p:nvPr>
        </p:nvSpPr>
        <p:spPr>
          <a:xfrm>
            <a:off x="838309" y="6356351"/>
            <a:ext cx="2743557" cy="365125"/>
          </a:xfrm>
          <a:prstGeom prst="rect">
            <a:avLst/>
          </a:prstGeom>
        </p:spPr>
        <p:txBody>
          <a:bodyPr vert="horz" lIns="91440" tIns="45720" rIns="91440" bIns="45720" rtlCol="0" anchor="ctr"/>
          <a:lstStyle>
            <a:lvl1pPr algn="l">
              <a:defRPr sz="1200">
                <a:solidFill>
                  <a:schemeClr val="tx1">
                    <a:tint val="75000"/>
                  </a:schemeClr>
                </a:solidFill>
                <a:latin typeface="Hassan LT Bold" panose="01000400000000000000" pitchFamily="2" charset="-78"/>
              </a:defRPr>
            </a:lvl1pPr>
          </a:lstStyle>
          <a:p>
            <a:fld id="{72B18BC8-E406-4277-8438-F488046C8AAC}" type="datetimeFigureOut">
              <a:rPr lang="en-US" smtClean="0"/>
              <a:pPr/>
              <a:t>4/23/2021</a:t>
            </a:fld>
            <a:endParaRPr lang="en-US" dirty="0"/>
          </a:p>
        </p:txBody>
      </p:sp>
      <p:sp>
        <p:nvSpPr>
          <p:cNvPr id="5" name="Footer Placeholder 4">
            <a:extLst>
              <a:ext uri="{FF2B5EF4-FFF2-40B4-BE49-F238E27FC236}">
                <a16:creationId xmlns:a16="http://schemas.microsoft.com/office/drawing/2014/main" id="{CA30D55F-1D2C-47BE-ADA2-BC2097D47CF0}"/>
              </a:ext>
            </a:extLst>
          </p:cNvPr>
          <p:cNvSpPr>
            <a:spLocks noGrp="1"/>
          </p:cNvSpPr>
          <p:nvPr>
            <p:ph type="ftr" sz="quarter" idx="3"/>
          </p:nvPr>
        </p:nvSpPr>
        <p:spPr>
          <a:xfrm>
            <a:off x="4039126" y="6356351"/>
            <a:ext cx="4115336" cy="365125"/>
          </a:xfrm>
          <a:prstGeom prst="rect">
            <a:avLst/>
          </a:prstGeom>
        </p:spPr>
        <p:txBody>
          <a:bodyPr vert="horz" lIns="91440" tIns="45720" rIns="91440" bIns="45720" rtlCol="0" anchor="ctr"/>
          <a:lstStyle>
            <a:lvl1pPr algn="ctr">
              <a:defRPr sz="1200">
                <a:solidFill>
                  <a:schemeClr val="tx1">
                    <a:tint val="75000"/>
                  </a:schemeClr>
                </a:solidFill>
                <a:latin typeface="Hassan LT Bold" panose="01000400000000000000" pitchFamily="2" charset="-78"/>
              </a:defRPr>
            </a:lvl1pPr>
          </a:lstStyle>
          <a:p>
            <a:endParaRPr lang="en-US" dirty="0"/>
          </a:p>
        </p:txBody>
      </p:sp>
      <p:sp>
        <p:nvSpPr>
          <p:cNvPr id="6" name="Slide Number Placeholder 5">
            <a:extLst>
              <a:ext uri="{FF2B5EF4-FFF2-40B4-BE49-F238E27FC236}">
                <a16:creationId xmlns:a16="http://schemas.microsoft.com/office/drawing/2014/main" id="{695C856A-8567-4B77-BDD3-49F7880B6473}"/>
              </a:ext>
            </a:extLst>
          </p:cNvPr>
          <p:cNvSpPr>
            <a:spLocks noGrp="1"/>
          </p:cNvSpPr>
          <p:nvPr>
            <p:ph type="sldNum" sz="quarter" idx="4"/>
          </p:nvPr>
        </p:nvSpPr>
        <p:spPr>
          <a:xfrm>
            <a:off x="8611722" y="6356351"/>
            <a:ext cx="2743557" cy="365125"/>
          </a:xfrm>
          <a:prstGeom prst="rect">
            <a:avLst/>
          </a:prstGeom>
        </p:spPr>
        <p:txBody>
          <a:bodyPr vert="horz" lIns="91440" tIns="45720" rIns="91440" bIns="45720" rtlCol="0" anchor="ctr"/>
          <a:lstStyle>
            <a:lvl1pPr algn="r">
              <a:defRPr sz="1200">
                <a:solidFill>
                  <a:schemeClr val="tx1">
                    <a:tint val="75000"/>
                  </a:schemeClr>
                </a:solidFill>
                <a:latin typeface="Hassan LT Bold" panose="01000400000000000000" pitchFamily="2" charset="-78"/>
              </a:defRPr>
            </a:lvl1pPr>
          </a:lstStyle>
          <a:p>
            <a:fld id="{2429E01E-E822-4365-848B-77314F03171F}" type="slidenum">
              <a:rPr lang="en-US" smtClean="0"/>
              <a:pPr/>
              <a:t>‹#›</a:t>
            </a:fld>
            <a:endParaRPr lang="en-US" dirty="0"/>
          </a:p>
        </p:txBody>
      </p:sp>
    </p:spTree>
    <p:extLst>
      <p:ext uri="{BB962C8B-B14F-4D97-AF65-F5344CB8AC3E}">
        <p14:creationId xmlns:p14="http://schemas.microsoft.com/office/powerpoint/2010/main" val="270659141"/>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assan LT Bold" panose="01000400000000000000" pitchFamily="2" charset="-78"/>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assan LT Bold" panose="01000400000000000000" pitchFamily="2" charset="-78"/>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assan LT Bold" panose="01000400000000000000" pitchFamily="2" charset="-78"/>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assan LT Bold" panose="01000400000000000000" pitchFamily="2" charset="-78"/>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assan LT Bold" panose="01000400000000000000" pitchFamily="2" charset="-78"/>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1.xml"/><Relationship Id="rId6" Type="http://schemas.openxmlformats.org/officeDocument/2006/relationships/image" Target="../media/image25.gif"/><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0.gif"/><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6.jpeg"/><Relationship Id="rId1" Type="http://schemas.openxmlformats.org/officeDocument/2006/relationships/slideLayout" Target="../slideLayouts/slideLayout1.xml"/><Relationship Id="rId4" Type="http://schemas.openxmlformats.org/officeDocument/2006/relationships/image" Target="../media/image47.jpeg"/></Relationships>
</file>

<file path=ppt/slides/_rels/slide3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jpe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hyperlink" Target="mailto:siraj@one2onelegal.com" TargetMode="Externa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1BA6AA2-F710-4500-9838-EAEC42BDA9D2}"/>
              </a:ext>
            </a:extLst>
          </p:cNvPr>
          <p:cNvSpPr/>
          <p:nvPr/>
        </p:nvSpPr>
        <p:spPr>
          <a:xfrm>
            <a:off x="1" y="-30484"/>
            <a:ext cx="12193588" cy="6931847"/>
          </a:xfrm>
          <a:prstGeom prst="rect">
            <a:avLst/>
          </a:prstGeom>
          <a:gradFill flip="none" rotWithShape="1">
            <a:gsLst>
              <a:gs pos="52000">
                <a:schemeClr val="bg2">
                  <a:lumMod val="25000"/>
                  <a:alpha val="22000"/>
                </a:schemeClr>
              </a:gs>
              <a:gs pos="100000">
                <a:schemeClr val="tx1">
                  <a:alpha val="59000"/>
                </a:schemeClr>
              </a:gs>
              <a:gs pos="0">
                <a:schemeClr val="bg2">
                  <a:lumMod val="50000"/>
                  <a:alpha val="7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solidFill>
                <a:schemeClr val="bg1"/>
              </a:solidFill>
            </a:endParaRPr>
          </a:p>
        </p:txBody>
      </p:sp>
      <p:sp>
        <p:nvSpPr>
          <p:cNvPr id="17" name="Shapes">
            <a:extLst>
              <a:ext uri="{FF2B5EF4-FFF2-40B4-BE49-F238E27FC236}">
                <a16:creationId xmlns:a16="http://schemas.microsoft.com/office/drawing/2014/main" id="{3DAA4EE2-E0E9-490B-BF9C-D800CE58B7E3}"/>
              </a:ext>
            </a:extLst>
          </p:cNvPr>
          <p:cNvSpPr/>
          <p:nvPr/>
        </p:nvSpPr>
        <p:spPr>
          <a:xfrm>
            <a:off x="18256" y="-25805"/>
            <a:ext cx="12175332" cy="6883805"/>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ID" dirty="0"/>
          </a:p>
        </p:txBody>
      </p:sp>
      <p:sp>
        <p:nvSpPr>
          <p:cNvPr id="15" name="Rectangle 14">
            <a:extLst>
              <a:ext uri="{FF2B5EF4-FFF2-40B4-BE49-F238E27FC236}">
                <a16:creationId xmlns:a16="http://schemas.microsoft.com/office/drawing/2014/main" id="{5E873201-5195-4BF4-84FE-44FCEEDC3CF1}"/>
              </a:ext>
            </a:extLst>
          </p:cNvPr>
          <p:cNvSpPr/>
          <p:nvPr/>
        </p:nvSpPr>
        <p:spPr>
          <a:xfrm>
            <a:off x="2" y="-43364"/>
            <a:ext cx="12193586" cy="6901364"/>
          </a:xfrm>
          <a:prstGeom prst="rect">
            <a:avLst/>
          </a:prstGeom>
          <a:solidFill>
            <a:schemeClr val="accent6">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solidFill>
                <a:schemeClr val="bg1"/>
              </a:solidFill>
            </a:endParaRPr>
          </a:p>
        </p:txBody>
      </p:sp>
      <p:sp>
        <p:nvSpPr>
          <p:cNvPr id="5" name="Rectangle 4">
            <a:extLst>
              <a:ext uri="{FF2B5EF4-FFF2-40B4-BE49-F238E27FC236}">
                <a16:creationId xmlns:a16="http://schemas.microsoft.com/office/drawing/2014/main" id="{6D7B2086-615B-4EA9-9467-AAC0394B38D2}"/>
              </a:ext>
            </a:extLst>
          </p:cNvPr>
          <p:cNvSpPr/>
          <p:nvPr/>
        </p:nvSpPr>
        <p:spPr>
          <a:xfrm>
            <a:off x="2201068" y="1676399"/>
            <a:ext cx="7791450" cy="3619500"/>
          </a:xfrm>
          <a:prstGeom prst="rect">
            <a:avLst/>
          </a:prstGeom>
          <a:noFill/>
          <a:ln w="857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chemeClr val="bg1"/>
              </a:solidFill>
            </a:endParaRPr>
          </a:p>
        </p:txBody>
      </p:sp>
      <p:sp>
        <p:nvSpPr>
          <p:cNvPr id="6" name="L-Shape 5">
            <a:extLst>
              <a:ext uri="{FF2B5EF4-FFF2-40B4-BE49-F238E27FC236}">
                <a16:creationId xmlns:a16="http://schemas.microsoft.com/office/drawing/2014/main" id="{D4C198AE-0149-45FC-BE0B-076E7B225095}"/>
              </a:ext>
            </a:extLst>
          </p:cNvPr>
          <p:cNvSpPr/>
          <p:nvPr/>
        </p:nvSpPr>
        <p:spPr>
          <a:xfrm>
            <a:off x="2152650" y="3429000"/>
            <a:ext cx="3944141" cy="1924048"/>
          </a:xfrm>
          <a:prstGeom prst="corner">
            <a:avLst>
              <a:gd name="adj1" fmla="val 5455"/>
              <a:gd name="adj2" fmla="val 553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chemeClr val="bg1"/>
              </a:solidFill>
            </a:endParaRPr>
          </a:p>
        </p:txBody>
      </p:sp>
      <p:sp>
        <p:nvSpPr>
          <p:cNvPr id="7" name="L-Shape 6">
            <a:extLst>
              <a:ext uri="{FF2B5EF4-FFF2-40B4-BE49-F238E27FC236}">
                <a16:creationId xmlns:a16="http://schemas.microsoft.com/office/drawing/2014/main" id="{BA88F41E-5593-44D5-993D-F804112B8206}"/>
              </a:ext>
            </a:extLst>
          </p:cNvPr>
          <p:cNvSpPr/>
          <p:nvPr/>
        </p:nvSpPr>
        <p:spPr>
          <a:xfrm rot="10800000">
            <a:off x="6105922" y="1619250"/>
            <a:ext cx="3944145" cy="1790698"/>
          </a:xfrm>
          <a:prstGeom prst="corner">
            <a:avLst>
              <a:gd name="adj1" fmla="val 5610"/>
              <a:gd name="adj2" fmla="val 6829"/>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chemeClr val="bg1"/>
              </a:solidFill>
            </a:endParaRPr>
          </a:p>
        </p:txBody>
      </p:sp>
      <p:sp>
        <p:nvSpPr>
          <p:cNvPr id="8" name="Rectangle 7">
            <a:extLst>
              <a:ext uri="{FF2B5EF4-FFF2-40B4-BE49-F238E27FC236}">
                <a16:creationId xmlns:a16="http://schemas.microsoft.com/office/drawing/2014/main" id="{3C02CEAC-D557-40FB-AE93-DD200C9779E0}"/>
              </a:ext>
            </a:extLst>
          </p:cNvPr>
          <p:cNvSpPr/>
          <p:nvPr/>
        </p:nvSpPr>
        <p:spPr>
          <a:xfrm>
            <a:off x="2609824" y="1824066"/>
            <a:ext cx="6725443" cy="1446550"/>
          </a:xfrm>
          <a:prstGeom prst="rect">
            <a:avLst/>
          </a:prstGeom>
          <a:noFill/>
          <a:effectLst>
            <a:outerShdw blurRad="50800" dist="50800" dir="5400000" algn="ctr" rotWithShape="0">
              <a:schemeClr val="tx1"/>
            </a:outerShdw>
            <a:reflection endPos="16000" dist="50800" dir="5400000" sy="-100000" algn="bl" rotWithShape="0"/>
          </a:effectLst>
        </p:spPr>
        <p:txBody>
          <a:bodyPr wrap="square">
            <a:spAutoFit/>
          </a:bodyPr>
          <a:lstStyle/>
          <a:p>
            <a:pPr algn="ctr">
              <a:spcAft>
                <a:spcPts val="0"/>
              </a:spcAft>
            </a:pPr>
            <a:r>
              <a:rPr lang="ar-SA" sz="4400" b="1" dirty="0">
                <a:gradFill>
                  <a:gsLst>
                    <a:gs pos="58000">
                      <a:srgbClr val="C8C8C8"/>
                    </a:gs>
                    <a:gs pos="92000">
                      <a:srgbClr val="C4C4C4">
                        <a:alpha val="51000"/>
                        <a:lumMod val="73000"/>
                      </a:srgbClr>
                    </a:gs>
                  </a:gsLst>
                  <a:lin ang="5400000" scaled="1"/>
                </a:gradFill>
                <a:latin typeface="Hassan LT Bold" panose="01000400000000000000" pitchFamily="2" charset="-78"/>
                <a:ea typeface="Calibri" panose="020F0502020204030204" pitchFamily="34" charset="0"/>
                <a:cs typeface="Hassan LT Bold" panose="01000400000000000000" pitchFamily="2" charset="-78"/>
              </a:rPr>
              <a:t>ال</a:t>
            </a:r>
            <a:r>
              <a:rPr lang="ar-EG" sz="4400" b="1" dirty="0">
                <a:gradFill>
                  <a:gsLst>
                    <a:gs pos="58000">
                      <a:srgbClr val="C8C8C8"/>
                    </a:gs>
                    <a:gs pos="92000">
                      <a:srgbClr val="C4C4C4">
                        <a:alpha val="51000"/>
                        <a:lumMod val="73000"/>
                      </a:srgbClr>
                    </a:gs>
                  </a:gsLst>
                  <a:lin ang="5400000" scaled="1"/>
                </a:gradFill>
                <a:latin typeface="Hassan LT Bold" panose="01000400000000000000" pitchFamily="2" charset="-78"/>
                <a:ea typeface="Calibri" panose="020F0502020204030204" pitchFamily="34" charset="0"/>
                <a:cs typeface="Hassan LT Bold" panose="01000400000000000000" pitchFamily="2" charset="-78"/>
              </a:rPr>
              <a:t>ملف التعريف</a:t>
            </a:r>
            <a:r>
              <a:rPr lang="ar-SA" sz="4400" b="1" dirty="0">
                <a:gradFill>
                  <a:gsLst>
                    <a:gs pos="58000">
                      <a:srgbClr val="C8C8C8"/>
                    </a:gs>
                    <a:gs pos="92000">
                      <a:srgbClr val="C4C4C4">
                        <a:alpha val="51000"/>
                        <a:lumMod val="73000"/>
                      </a:srgbClr>
                    </a:gs>
                  </a:gsLst>
                  <a:lin ang="5400000" scaled="1"/>
                </a:gradFill>
                <a:latin typeface="Hassan LT Bold" panose="01000400000000000000" pitchFamily="2" charset="-78"/>
                <a:ea typeface="Calibri" panose="020F0502020204030204" pitchFamily="34" charset="0"/>
                <a:cs typeface="Hassan LT Bold" panose="01000400000000000000" pitchFamily="2" charset="-78"/>
              </a:rPr>
              <a:t>ي</a:t>
            </a:r>
            <a:r>
              <a:rPr lang="ar-EG" sz="4400" b="1" dirty="0">
                <a:gradFill>
                  <a:gsLst>
                    <a:gs pos="58000">
                      <a:srgbClr val="C8C8C8"/>
                    </a:gs>
                    <a:gs pos="92000">
                      <a:srgbClr val="C4C4C4">
                        <a:alpha val="51000"/>
                        <a:lumMod val="73000"/>
                      </a:srgbClr>
                    </a:gs>
                  </a:gsLst>
                  <a:lin ang="5400000" scaled="1"/>
                </a:gradFill>
                <a:latin typeface="Hassan LT Bold" panose="01000400000000000000" pitchFamily="2" charset="-78"/>
                <a:ea typeface="Calibri" panose="020F0502020204030204" pitchFamily="34" charset="0"/>
                <a:cs typeface="Hassan LT Bold" panose="01000400000000000000" pitchFamily="2" charset="-78"/>
              </a:rPr>
              <a:t> الشخصي</a:t>
            </a:r>
            <a:endParaRPr lang="en-US" sz="4400" b="1" dirty="0">
              <a:gradFill>
                <a:gsLst>
                  <a:gs pos="58000">
                    <a:srgbClr val="C8C8C8"/>
                  </a:gs>
                  <a:gs pos="92000">
                    <a:srgbClr val="C4C4C4">
                      <a:alpha val="51000"/>
                      <a:lumMod val="73000"/>
                    </a:srgbClr>
                  </a:gs>
                </a:gsLst>
                <a:lin ang="5400000" scaled="1"/>
              </a:gradFill>
              <a:latin typeface="Hassan LT Bold" panose="01000400000000000000" pitchFamily="2" charset="-78"/>
              <a:ea typeface="Calibri" panose="020F0502020204030204" pitchFamily="34" charset="0"/>
              <a:cs typeface="Hassan LT Bold" panose="01000400000000000000" pitchFamily="2" charset="-78"/>
            </a:endParaRPr>
          </a:p>
          <a:p>
            <a:pPr algn="ctr">
              <a:spcAft>
                <a:spcPts val="0"/>
              </a:spcAft>
            </a:pPr>
            <a:endParaRPr lang="ar-EG" sz="4400" b="1" dirty="0">
              <a:solidFill>
                <a:schemeClr val="bg1"/>
              </a:solidFill>
              <a:latin typeface="Hassan LT Bold" panose="01000400000000000000" pitchFamily="2" charset="-78"/>
              <a:ea typeface="Calibri" panose="020F0502020204030204" pitchFamily="34" charset="0"/>
              <a:cs typeface="Hassan LT Bold" panose="01000400000000000000" pitchFamily="2" charset="-78"/>
            </a:endParaRPr>
          </a:p>
        </p:txBody>
      </p:sp>
      <p:cxnSp>
        <p:nvCxnSpPr>
          <p:cNvPr id="9" name="Straight Connector 8">
            <a:extLst>
              <a:ext uri="{FF2B5EF4-FFF2-40B4-BE49-F238E27FC236}">
                <a16:creationId xmlns:a16="http://schemas.microsoft.com/office/drawing/2014/main" id="{B3862853-BAD4-450F-BD45-C0444E40C391}"/>
              </a:ext>
            </a:extLst>
          </p:cNvPr>
          <p:cNvCxnSpPr>
            <a:cxnSpLocks/>
          </p:cNvCxnSpPr>
          <p:nvPr/>
        </p:nvCxnSpPr>
        <p:spPr>
          <a:xfrm>
            <a:off x="257175" y="209550"/>
            <a:ext cx="116776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C1279C8-F090-4A5E-9B8E-3BD000FA460E}"/>
              </a:ext>
            </a:extLst>
          </p:cNvPr>
          <p:cNvCxnSpPr/>
          <p:nvPr/>
        </p:nvCxnSpPr>
        <p:spPr>
          <a:xfrm>
            <a:off x="257175" y="6648450"/>
            <a:ext cx="116776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E8C71E5-EE00-4EFD-ABFF-BE9A582A1C4C}"/>
              </a:ext>
            </a:extLst>
          </p:cNvPr>
          <p:cNvCxnSpPr/>
          <p:nvPr/>
        </p:nvCxnSpPr>
        <p:spPr>
          <a:xfrm>
            <a:off x="11934825" y="209550"/>
            <a:ext cx="0" cy="64389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E208FDB-93AB-4967-B48A-EB37E4B68098}"/>
              </a:ext>
            </a:extLst>
          </p:cNvPr>
          <p:cNvCxnSpPr/>
          <p:nvPr/>
        </p:nvCxnSpPr>
        <p:spPr>
          <a:xfrm>
            <a:off x="257175" y="209550"/>
            <a:ext cx="0" cy="64389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Picture 13" descr="A close up of a logo&#10;&#10;Description automatically generated">
            <a:extLst>
              <a:ext uri="{FF2B5EF4-FFF2-40B4-BE49-F238E27FC236}">
                <a16:creationId xmlns:a16="http://schemas.microsoft.com/office/drawing/2014/main" id="{2243A253-E318-440C-81B0-2E5384B8F6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7322" y="2445454"/>
            <a:ext cx="2850445" cy="2850445"/>
          </a:xfrm>
          <a:prstGeom prst="rect">
            <a:avLst/>
          </a:prstGeom>
          <a:noFill/>
          <a:effectLst>
            <a:outerShdw dist="25400" dir="17580000" sx="101000" sy="101000" algn="ctr" rotWithShape="0">
              <a:srgbClr val="000000"/>
            </a:outerShdw>
            <a:reflection stA="99000" endPos="6000" dir="5400000" sy="-100000" algn="bl" rotWithShape="0"/>
          </a:effectLst>
        </p:spPr>
      </p:pic>
    </p:spTree>
    <p:extLst>
      <p:ext uri="{BB962C8B-B14F-4D97-AF65-F5344CB8AC3E}">
        <p14:creationId xmlns:p14="http://schemas.microsoft.com/office/powerpoint/2010/main" val="503817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750"/>
                                        <p:tgtEl>
                                          <p:spTgt spid="9"/>
                                        </p:tgtEl>
                                      </p:cBhvr>
                                    </p:animEffect>
                                  </p:childTnLst>
                                </p:cTn>
                              </p:par>
                            </p:childTnLst>
                          </p:cTn>
                        </p:par>
                        <p:par>
                          <p:cTn id="8" fill="hold">
                            <p:stCondLst>
                              <p:cond delay="750"/>
                            </p:stCondLst>
                            <p:childTnLst>
                              <p:par>
                                <p:cTn id="9" presetID="22" presetClass="entr" presetSubtype="2"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right)">
                                      <p:cBhvr>
                                        <p:cTn id="11" dur="750"/>
                                        <p:tgtEl>
                                          <p:spTgt spid="10"/>
                                        </p:tgtEl>
                                      </p:cBhvr>
                                    </p:animEffect>
                                  </p:childTnLst>
                                </p:cTn>
                              </p:par>
                            </p:childTnLst>
                          </p:cTn>
                        </p:par>
                        <p:par>
                          <p:cTn id="12" fill="hold">
                            <p:stCondLst>
                              <p:cond delay="1500"/>
                            </p:stCondLst>
                            <p:childTnLst>
                              <p:par>
                                <p:cTn id="13" presetID="22" presetClass="entr" presetSubtype="1"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750"/>
                                        <p:tgtEl>
                                          <p:spTgt spid="11"/>
                                        </p:tgtEl>
                                      </p:cBhvr>
                                    </p:animEffect>
                                  </p:childTnLst>
                                </p:cTn>
                              </p:par>
                            </p:childTnLst>
                          </p:cTn>
                        </p:par>
                        <p:par>
                          <p:cTn id="16" fill="hold">
                            <p:stCondLst>
                              <p:cond delay="2250"/>
                            </p:stCondLst>
                            <p:childTnLst>
                              <p:par>
                                <p:cTn id="17" presetID="22" presetClass="entr" presetSubtype="4"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140BE3F-F2CE-43E3-A44D-279267F8EAF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 y="0"/>
            <a:ext cx="12193592" cy="6858000"/>
          </a:xfrm>
          <a:prstGeom prst="rect">
            <a:avLst/>
          </a:prstGeom>
        </p:spPr>
      </p:pic>
      <p:sp>
        <p:nvSpPr>
          <p:cNvPr id="36" name="Freeform: Shape 35">
            <a:extLst>
              <a:ext uri="{FF2B5EF4-FFF2-40B4-BE49-F238E27FC236}">
                <a16:creationId xmlns:a16="http://schemas.microsoft.com/office/drawing/2014/main" id="{0F08F092-FEC3-490B-A574-BCCCF7BD0DD4}"/>
              </a:ext>
            </a:extLst>
          </p:cNvPr>
          <p:cNvSpPr>
            <a:spLocks/>
          </p:cNvSpPr>
          <p:nvPr/>
        </p:nvSpPr>
        <p:spPr bwMode="auto">
          <a:xfrm>
            <a:off x="3266358" y="592912"/>
            <a:ext cx="5660864" cy="5667832"/>
          </a:xfrm>
          <a:custGeom>
            <a:avLst/>
            <a:gdLst>
              <a:gd name="connsiteX0" fmla="*/ 2830433 w 5660864"/>
              <a:gd name="connsiteY0" fmla="*/ 784135 h 5667832"/>
              <a:gd name="connsiteX1" fmla="*/ 783174 w 5660864"/>
              <a:gd name="connsiteY1" fmla="*/ 2833914 h 5667832"/>
              <a:gd name="connsiteX2" fmla="*/ 2830433 w 5660864"/>
              <a:gd name="connsiteY2" fmla="*/ 4883693 h 5667832"/>
              <a:gd name="connsiteX3" fmla="*/ 4877692 w 5660864"/>
              <a:gd name="connsiteY3" fmla="*/ 2833914 h 5667832"/>
              <a:gd name="connsiteX4" fmla="*/ 2830433 w 5660864"/>
              <a:gd name="connsiteY4" fmla="*/ 784135 h 5667832"/>
              <a:gd name="connsiteX5" fmla="*/ 2830432 w 5660864"/>
              <a:gd name="connsiteY5" fmla="*/ 0 h 5667832"/>
              <a:gd name="connsiteX6" fmla="*/ 5660864 w 5660864"/>
              <a:gd name="connsiteY6" fmla="*/ 2833916 h 5667832"/>
              <a:gd name="connsiteX7" fmla="*/ 2830432 w 5660864"/>
              <a:gd name="connsiteY7" fmla="*/ 5667832 h 5667832"/>
              <a:gd name="connsiteX8" fmla="*/ 0 w 5660864"/>
              <a:gd name="connsiteY8" fmla="*/ 2833916 h 5667832"/>
              <a:gd name="connsiteX9" fmla="*/ 2830432 w 5660864"/>
              <a:gd name="connsiteY9" fmla="*/ 0 h 566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0864" h="5667832">
                <a:moveTo>
                  <a:pt x="2830433" y="784135"/>
                </a:moveTo>
                <a:cubicBezTo>
                  <a:pt x="1699763" y="784135"/>
                  <a:pt x="783174" y="1701852"/>
                  <a:pt x="783174" y="2833914"/>
                </a:cubicBezTo>
                <a:cubicBezTo>
                  <a:pt x="783174" y="3965976"/>
                  <a:pt x="1699763" y="4883693"/>
                  <a:pt x="2830433" y="4883693"/>
                </a:cubicBezTo>
                <a:cubicBezTo>
                  <a:pt x="3961103" y="4883693"/>
                  <a:pt x="4877692" y="3965976"/>
                  <a:pt x="4877692" y="2833914"/>
                </a:cubicBezTo>
                <a:cubicBezTo>
                  <a:pt x="4877692" y="1701852"/>
                  <a:pt x="3961103" y="784135"/>
                  <a:pt x="2830433" y="784135"/>
                </a:cubicBezTo>
                <a:close/>
                <a:moveTo>
                  <a:pt x="2830432" y="0"/>
                </a:moveTo>
                <a:cubicBezTo>
                  <a:pt x="4393636" y="0"/>
                  <a:pt x="5660864" y="1268787"/>
                  <a:pt x="5660864" y="2833916"/>
                </a:cubicBezTo>
                <a:cubicBezTo>
                  <a:pt x="5660864" y="4399045"/>
                  <a:pt x="4393636" y="5667832"/>
                  <a:pt x="2830432" y="5667832"/>
                </a:cubicBezTo>
                <a:cubicBezTo>
                  <a:pt x="1267228" y="5667832"/>
                  <a:pt x="0" y="4399045"/>
                  <a:pt x="0" y="2833916"/>
                </a:cubicBezTo>
                <a:cubicBezTo>
                  <a:pt x="0" y="1268787"/>
                  <a:pt x="1267228" y="0"/>
                  <a:pt x="2830432" y="0"/>
                </a:cubicBezTo>
                <a:close/>
              </a:path>
            </a:pathLst>
          </a:custGeom>
          <a:solidFill>
            <a:schemeClr val="bg1">
              <a:lumMod val="95000"/>
              <a:alpha val="45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5" name="Circle: Hollow 34">
            <a:extLst>
              <a:ext uri="{FF2B5EF4-FFF2-40B4-BE49-F238E27FC236}">
                <a16:creationId xmlns:a16="http://schemas.microsoft.com/office/drawing/2014/main" id="{D368907D-D5E8-4C22-9A33-DB741CBCA529}"/>
              </a:ext>
            </a:extLst>
          </p:cNvPr>
          <p:cNvSpPr>
            <a:spLocks/>
          </p:cNvSpPr>
          <p:nvPr/>
        </p:nvSpPr>
        <p:spPr bwMode="auto">
          <a:xfrm>
            <a:off x="3682450" y="1016721"/>
            <a:ext cx="4828679" cy="4820214"/>
          </a:xfrm>
          <a:prstGeom prst="donut">
            <a:avLst>
              <a:gd name="adj" fmla="val 8399"/>
            </a:avLst>
          </a:prstGeom>
          <a:solidFill>
            <a:schemeClr val="bg1"/>
          </a:solidFill>
          <a:ln>
            <a:noFill/>
          </a:ln>
          <a:effectLst>
            <a:outerShdw blurRad="63500" dist="38100" dir="5400000" algn="t" rotWithShape="0">
              <a:prstClr val="black">
                <a:alpha val="30000"/>
              </a:prstClr>
            </a:outerShdw>
          </a:effectLst>
        </p:spPr>
        <p:txBody>
          <a:bodyPr vert="horz" wrap="square" lIns="91440" tIns="45720" rIns="91440" bIns="45720" numCol="1" anchor="t" anchorCtr="0" compatLnSpc="1">
            <a:prstTxWarp prst="textNoShape">
              <a:avLst/>
            </a:prstTxWarp>
            <a:noAutofit/>
          </a:bodyPr>
          <a:lstStyle/>
          <a:p>
            <a:endParaRPr lang="en-US" dirty="0"/>
          </a:p>
        </p:txBody>
      </p:sp>
      <p:sp>
        <p:nvSpPr>
          <p:cNvPr id="23" name="Freeform 10">
            <a:extLst>
              <a:ext uri="{FF2B5EF4-FFF2-40B4-BE49-F238E27FC236}">
                <a16:creationId xmlns:a16="http://schemas.microsoft.com/office/drawing/2014/main" id="{A8CED293-C593-43AE-B145-C4CE991BC737}"/>
              </a:ext>
            </a:extLst>
          </p:cNvPr>
          <p:cNvSpPr>
            <a:spLocks/>
          </p:cNvSpPr>
          <p:nvPr/>
        </p:nvSpPr>
        <p:spPr bwMode="auto">
          <a:xfrm>
            <a:off x="4049531" y="1392289"/>
            <a:ext cx="4094518" cy="4099558"/>
          </a:xfrm>
          <a:prstGeom prst="ellipse">
            <a:avLst/>
          </a:prstGeom>
          <a:solidFill>
            <a:schemeClr val="bg1">
              <a:lumMod val="50000"/>
              <a:alpha val="80000"/>
            </a:schemeClr>
          </a:solidFill>
          <a:ln>
            <a:noFill/>
          </a:ln>
          <a:effectLst>
            <a:innerShdw blurRad="127000">
              <a:prstClr val="black">
                <a:alpha val="30000"/>
              </a:prstClr>
            </a:innerShdw>
          </a:effectLst>
        </p:spPr>
        <p:txBody>
          <a:bodyPr vert="horz" wrap="square" lIns="91440" tIns="45720" rIns="91440" bIns="45720" numCol="1" anchor="t" anchorCtr="0" compatLnSpc="1">
            <a:prstTxWarp prst="textNoShape">
              <a:avLst/>
            </a:prstTxWarp>
          </a:bodyPr>
          <a:lstStyle/>
          <a:p>
            <a:endParaRPr lang="en-US" dirty="0"/>
          </a:p>
        </p:txBody>
      </p:sp>
      <p:sp>
        <p:nvSpPr>
          <p:cNvPr id="3" name="TextBox 2">
            <a:extLst>
              <a:ext uri="{FF2B5EF4-FFF2-40B4-BE49-F238E27FC236}">
                <a16:creationId xmlns:a16="http://schemas.microsoft.com/office/drawing/2014/main" id="{B0B89A8E-2D85-4028-91F8-B92A06E56993}"/>
              </a:ext>
            </a:extLst>
          </p:cNvPr>
          <p:cNvSpPr txBox="1"/>
          <p:nvPr/>
        </p:nvSpPr>
        <p:spPr>
          <a:xfrm>
            <a:off x="4002532" y="3293952"/>
            <a:ext cx="4094518" cy="677108"/>
          </a:xfrm>
          <a:prstGeom prst="rect">
            <a:avLst/>
          </a:prstGeom>
          <a:noFill/>
        </p:spPr>
        <p:txBody>
          <a:bodyPr wrap="square" lIns="0" tIns="0" rIns="0" bIns="0" rtlCol="0">
            <a:spAutoFit/>
          </a:bodyPr>
          <a:lstStyle/>
          <a:p>
            <a:pPr algn="ctr"/>
            <a:r>
              <a:rPr lang="ar-EG" sz="4400" b="1" cap="small" dirty="0">
                <a:solidFill>
                  <a:schemeClr val="bg1"/>
                </a:solidFill>
                <a:latin typeface="Hassan LT Bold" panose="01000400000000000000" pitchFamily="2" charset="-78"/>
                <a:cs typeface="Hassan LT Bold" panose="01000400000000000000" pitchFamily="2" charset="-78"/>
              </a:rPr>
              <a:t>نظرة مهني</a:t>
            </a:r>
            <a:r>
              <a:rPr lang="ar-SA" sz="4400" b="1" cap="small" dirty="0">
                <a:solidFill>
                  <a:schemeClr val="bg1"/>
                </a:solidFill>
                <a:latin typeface="Hassan LT Bold" panose="01000400000000000000" pitchFamily="2" charset="-78"/>
                <a:cs typeface="Hassan LT Bold" panose="01000400000000000000" pitchFamily="2" charset="-78"/>
              </a:rPr>
              <a:t>ة </a:t>
            </a:r>
            <a:r>
              <a:rPr lang="ar-EG" sz="4400" b="1" cap="small" dirty="0">
                <a:solidFill>
                  <a:schemeClr val="bg1"/>
                </a:solidFill>
                <a:latin typeface="Hassan LT Bold" panose="01000400000000000000" pitchFamily="2" charset="-78"/>
                <a:cs typeface="Hassan LT Bold" panose="01000400000000000000" pitchFamily="2" charset="-78"/>
              </a:rPr>
              <a:t>عامة</a:t>
            </a:r>
            <a:endParaRPr lang="x-none" sz="4400" b="1" dirty="0">
              <a:solidFill>
                <a:schemeClr val="bg1"/>
              </a:solidFill>
              <a:latin typeface="Poppins" panose="00000500000000000000" pitchFamily="50" charset="0"/>
              <a:cs typeface="Poppins" panose="00000500000000000000" pitchFamily="50" charset="0"/>
            </a:endParaRPr>
          </a:p>
        </p:txBody>
      </p:sp>
      <p:grpSp>
        <p:nvGrpSpPr>
          <p:cNvPr id="8" name="PpFooter">
            <a:extLst>
              <a:ext uri="{FF2B5EF4-FFF2-40B4-BE49-F238E27FC236}">
                <a16:creationId xmlns:a16="http://schemas.microsoft.com/office/drawing/2014/main" id="{55DF25D3-71A2-41F3-8488-3FC50D301452}"/>
              </a:ext>
            </a:extLst>
          </p:cNvPr>
          <p:cNvGrpSpPr/>
          <p:nvPr/>
        </p:nvGrpSpPr>
        <p:grpSpPr>
          <a:xfrm>
            <a:off x="246061" y="6218585"/>
            <a:ext cx="396878" cy="396180"/>
            <a:chOff x="246061" y="6218585"/>
            <a:chExt cx="396878" cy="396180"/>
          </a:xfrm>
        </p:grpSpPr>
        <p:grpSp>
          <p:nvGrpSpPr>
            <p:cNvPr id="9" name="Group 8">
              <a:extLst>
                <a:ext uri="{FF2B5EF4-FFF2-40B4-BE49-F238E27FC236}">
                  <a16:creationId xmlns:a16="http://schemas.microsoft.com/office/drawing/2014/main" id="{D87E42C6-4156-4E66-A2F9-923A445E4207}"/>
                </a:ext>
              </a:extLst>
            </p:cNvPr>
            <p:cNvGrpSpPr/>
            <p:nvPr/>
          </p:nvGrpSpPr>
          <p:grpSpPr>
            <a:xfrm>
              <a:off x="246061" y="6218585"/>
              <a:ext cx="396878" cy="396180"/>
              <a:chOff x="10102958" y="2918320"/>
              <a:chExt cx="831744" cy="830285"/>
            </a:xfrm>
          </p:grpSpPr>
          <p:sp>
            <p:nvSpPr>
              <p:cNvPr id="11" name="Freeform: Shape 10">
                <a:extLst>
                  <a:ext uri="{FF2B5EF4-FFF2-40B4-BE49-F238E27FC236}">
                    <a16:creationId xmlns:a16="http://schemas.microsoft.com/office/drawing/2014/main" id="{EA4C2E4C-BC05-4966-9278-FAA2C77C4970}"/>
                  </a:ext>
                </a:extLst>
              </p:cNvPr>
              <p:cNvSpPr>
                <a:spLocks/>
              </p:cNvSpPr>
              <p:nvPr/>
            </p:nvSpPr>
            <p:spPr bwMode="auto">
              <a:xfrm>
                <a:off x="10102958" y="2918320"/>
                <a:ext cx="831744" cy="830285"/>
              </a:xfrm>
              <a:custGeom>
                <a:avLst/>
                <a:gdLst>
                  <a:gd name="connsiteX0" fmla="*/ 2375361 w 4828679"/>
                  <a:gd name="connsiteY0" fmla="*/ 0 h 4820214"/>
                  <a:gd name="connsiteX1" fmla="*/ 4052779 w 4828679"/>
                  <a:gd name="connsiteY1" fmla="*/ 697235 h 4820214"/>
                  <a:gd name="connsiteX2" fmla="*/ 4358131 w 4828679"/>
                  <a:gd name="connsiteY2" fmla="*/ 3677784 h 4820214"/>
                  <a:gd name="connsiteX3" fmla="*/ 4324415 w 4828679"/>
                  <a:gd name="connsiteY3" fmla="*/ 3718733 h 4820214"/>
                  <a:gd name="connsiteX4" fmla="*/ 4496784 w 4828679"/>
                  <a:gd name="connsiteY4" fmla="*/ 3891336 h 4820214"/>
                  <a:gd name="connsiteX5" fmla="*/ 4746647 w 4828679"/>
                  <a:gd name="connsiteY5" fmla="*/ 4141546 h 4820214"/>
                  <a:gd name="connsiteX6" fmla="*/ 4746647 w 4828679"/>
                  <a:gd name="connsiteY6" fmla="*/ 4524887 h 4820214"/>
                  <a:gd name="connsiteX7" fmla="*/ 4535708 w 4828679"/>
                  <a:gd name="connsiteY7" fmla="*/ 4743937 h 4820214"/>
                  <a:gd name="connsiteX8" fmla="*/ 4145079 w 4828679"/>
                  <a:gd name="connsiteY8" fmla="*/ 4743937 h 4820214"/>
                  <a:gd name="connsiteX9" fmla="*/ 3807262 w 4828679"/>
                  <a:gd name="connsiteY9" fmla="*/ 4405657 h 4820214"/>
                  <a:gd name="connsiteX10" fmla="*/ 3722089 w 4828679"/>
                  <a:gd name="connsiteY10" fmla="*/ 4320366 h 4820214"/>
                  <a:gd name="connsiteX11" fmla="*/ 3681537 w 4828679"/>
                  <a:gd name="connsiteY11" fmla="*/ 4353687 h 4820214"/>
                  <a:gd name="connsiteX12" fmla="*/ 697945 w 4828679"/>
                  <a:gd name="connsiteY12" fmla="*/ 4048648 h 4820214"/>
                  <a:gd name="connsiteX13" fmla="*/ 697945 w 4828679"/>
                  <a:gd name="connsiteY13" fmla="*/ 697235 h 4820214"/>
                  <a:gd name="connsiteX14" fmla="*/ 2375361 w 4828679"/>
                  <a:gd name="connsiteY14" fmla="*/ 0 h 48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679" h="4820214">
                    <a:moveTo>
                      <a:pt x="2375361" y="0"/>
                    </a:moveTo>
                    <a:cubicBezTo>
                      <a:pt x="2983375" y="0"/>
                      <a:pt x="3591390" y="232411"/>
                      <a:pt x="4052779" y="697235"/>
                    </a:cubicBezTo>
                    <a:cubicBezTo>
                      <a:pt x="4867050" y="1503840"/>
                      <a:pt x="4968833" y="2759032"/>
                      <a:pt x="4358131" y="3677784"/>
                    </a:cubicBezTo>
                    <a:lnTo>
                      <a:pt x="4324415" y="3718733"/>
                    </a:lnTo>
                    <a:lnTo>
                      <a:pt x="4496784" y="3891336"/>
                    </a:lnTo>
                    <a:cubicBezTo>
                      <a:pt x="4746647" y="4141546"/>
                      <a:pt x="4746647" y="4141546"/>
                      <a:pt x="4746647" y="4141546"/>
                    </a:cubicBezTo>
                    <a:cubicBezTo>
                      <a:pt x="4856023" y="4251073"/>
                      <a:pt x="4856023" y="4423185"/>
                      <a:pt x="4746647" y="4524887"/>
                    </a:cubicBezTo>
                    <a:cubicBezTo>
                      <a:pt x="4535708" y="4743937"/>
                      <a:pt x="4535708" y="4743937"/>
                      <a:pt x="4535708" y="4743937"/>
                    </a:cubicBezTo>
                    <a:cubicBezTo>
                      <a:pt x="4426331" y="4845640"/>
                      <a:pt x="4254456" y="4845640"/>
                      <a:pt x="4145079" y="4743937"/>
                    </a:cubicBezTo>
                    <a:cubicBezTo>
                      <a:pt x="4017148" y="4615833"/>
                      <a:pt x="3905208" y="4503739"/>
                      <a:pt x="3807262" y="4405657"/>
                    </a:cubicBezTo>
                    <a:lnTo>
                      <a:pt x="3722089" y="4320366"/>
                    </a:lnTo>
                    <a:lnTo>
                      <a:pt x="3681537" y="4353687"/>
                    </a:lnTo>
                    <a:cubicBezTo>
                      <a:pt x="2761848" y="4963767"/>
                      <a:pt x="1505374" y="4862088"/>
                      <a:pt x="697945" y="4048648"/>
                    </a:cubicBezTo>
                    <a:cubicBezTo>
                      <a:pt x="-232648" y="3126813"/>
                      <a:pt x="-232648" y="1619069"/>
                      <a:pt x="697945" y="697235"/>
                    </a:cubicBezTo>
                    <a:cubicBezTo>
                      <a:pt x="1159334" y="232411"/>
                      <a:pt x="1767349" y="0"/>
                      <a:pt x="2375361" y="0"/>
                    </a:cubicBezTo>
                    <a:close/>
                  </a:path>
                </a:pathLst>
              </a:custGeom>
              <a:solidFill>
                <a:schemeClr val="bg1"/>
              </a:solidFill>
              <a:ln>
                <a:noFill/>
              </a:ln>
              <a:effectLst>
                <a:outerShdw blurRad="381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dirty="0"/>
              </a:p>
            </p:txBody>
          </p:sp>
          <p:sp>
            <p:nvSpPr>
              <p:cNvPr id="12" name="Freeform 10">
                <a:extLst>
                  <a:ext uri="{FF2B5EF4-FFF2-40B4-BE49-F238E27FC236}">
                    <a16:creationId xmlns:a16="http://schemas.microsoft.com/office/drawing/2014/main" id="{40C0008F-7144-4E66-9248-E24EBD1EB015}"/>
                  </a:ext>
                </a:extLst>
              </p:cNvPr>
              <p:cNvSpPr>
                <a:spLocks/>
              </p:cNvSpPr>
              <p:nvPr/>
            </p:nvSpPr>
            <p:spPr bwMode="auto">
              <a:xfrm>
                <a:off x="10159474" y="2973985"/>
                <a:ext cx="705284" cy="706152"/>
              </a:xfrm>
              <a:prstGeom prst="ellipse">
                <a:avLst/>
              </a:prstGeom>
              <a:solidFill>
                <a:schemeClr val="bg1">
                  <a:lumMod val="65000"/>
                  <a:alpha val="80000"/>
                </a:schemeClr>
              </a:solidFill>
              <a:ln>
                <a:noFill/>
              </a:ln>
              <a:effectLst>
                <a:innerShdw blurRad="76200">
                  <a:prstClr val="black">
                    <a:alpha val="30000"/>
                  </a:prstClr>
                </a:innerShdw>
              </a:effectLst>
            </p:spPr>
            <p:txBody>
              <a:bodyPr vert="horz" wrap="square" lIns="91440" tIns="45720" rIns="91440" bIns="45720" numCol="1" anchor="t" anchorCtr="0" compatLnSpc="1">
                <a:prstTxWarp prst="textNoShape">
                  <a:avLst/>
                </a:prstTxWarp>
              </a:bodyPr>
              <a:lstStyle/>
              <a:p>
                <a:endParaRPr lang="en-US" dirty="0"/>
              </a:p>
            </p:txBody>
          </p:sp>
        </p:grpSp>
        <p:sp>
          <p:nvSpPr>
            <p:cNvPr id="10" name="SlideNo">
              <a:extLst>
                <a:ext uri="{FF2B5EF4-FFF2-40B4-BE49-F238E27FC236}">
                  <a16:creationId xmlns:a16="http://schemas.microsoft.com/office/drawing/2014/main" id="{36E33A06-B40E-440D-86F5-BD40761192C2}"/>
                </a:ext>
              </a:extLst>
            </p:cNvPr>
            <p:cNvSpPr txBox="1">
              <a:spLocks/>
            </p:cNvSpPr>
            <p:nvPr/>
          </p:nvSpPr>
          <p:spPr>
            <a:xfrm>
              <a:off x="366779" y="6275591"/>
              <a:ext cx="144271" cy="227691"/>
            </a:xfrm>
            <a:prstGeom prst="rect">
              <a:avLst/>
            </a:prstGeom>
            <a:noFill/>
          </p:spPr>
          <p:txBody>
            <a:bodyPr wrap="none" lIns="0" tIns="0" rIns="0" bIns="0" rtlCol="0" anchor="ctr">
              <a:spAutoFit/>
            </a:bodyPr>
            <a:lstStyle>
              <a:defPPr>
                <a:defRPr lang="en-US"/>
              </a:defPPr>
              <a:lvl1pPr marL="0" algn="ctr" defTabSz="457200" rtl="0" eaLnBrk="1" latinLnBrk="0" hangingPunct="1">
                <a:defRPr lang="en-ID" sz="1400" kern="1200" smtClean="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fld id="{F2030FAF-A4A4-40ED-9EAC-96740896EED7}" type="slidenum">
                <a:rPr lang="en-ID" sz="1100" smtClean="0">
                  <a:solidFill>
                    <a:schemeClr val="bg1"/>
                  </a:solidFill>
                </a:rPr>
                <a:pPr>
                  <a:lnSpc>
                    <a:spcPct val="150000"/>
                  </a:lnSpc>
                </a:pPr>
                <a:t>10</a:t>
              </a:fld>
              <a:endParaRPr lang="en-ID" sz="1100" dirty="0">
                <a:solidFill>
                  <a:schemeClr val="bg1"/>
                </a:solidFill>
              </a:endParaRPr>
            </a:p>
          </p:txBody>
        </p:sp>
      </p:grpSp>
    </p:spTree>
    <p:extLst>
      <p:ext uri="{BB962C8B-B14F-4D97-AF65-F5344CB8AC3E}">
        <p14:creationId xmlns:p14="http://schemas.microsoft.com/office/powerpoint/2010/main" val="3494206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PpHolder1">
            <a:extLst>
              <a:ext uri="{FF2B5EF4-FFF2-40B4-BE49-F238E27FC236}">
                <a16:creationId xmlns:a16="http://schemas.microsoft.com/office/drawing/2014/main" id="{E16B1B19-2E60-48AE-A82B-E90BC3BDA503}"/>
              </a:ext>
            </a:extLst>
          </p:cNvPr>
          <p:cNvSpPr/>
          <p:nvPr/>
        </p:nvSpPr>
        <p:spPr>
          <a:xfrm>
            <a:off x="0" y="1110"/>
            <a:ext cx="4933949" cy="6856890"/>
          </a:xfrm>
          <a:custGeom>
            <a:avLst/>
            <a:gdLst>
              <a:gd name="connsiteX0" fmla="*/ 0 w 5481314"/>
              <a:gd name="connsiteY0" fmla="*/ 0 h 6856890"/>
              <a:gd name="connsiteX1" fmla="*/ 642939 w 5481314"/>
              <a:gd name="connsiteY1" fmla="*/ 0 h 6856890"/>
              <a:gd name="connsiteX2" fmla="*/ 642939 w 5481314"/>
              <a:gd name="connsiteY2" fmla="*/ 1 h 6856890"/>
              <a:gd name="connsiteX3" fmla="*/ 3074667 w 5481314"/>
              <a:gd name="connsiteY3" fmla="*/ 1 h 6856890"/>
              <a:gd name="connsiteX4" fmla="*/ 3133976 w 5481314"/>
              <a:gd name="connsiteY4" fmla="*/ 105404 h 6856890"/>
              <a:gd name="connsiteX5" fmla="*/ 3304078 w 5481314"/>
              <a:gd name="connsiteY5" fmla="*/ 342408 h 6856890"/>
              <a:gd name="connsiteX6" fmla="*/ 4482255 w 5481314"/>
              <a:gd name="connsiteY6" fmla="*/ 1067035 h 6856890"/>
              <a:gd name="connsiteX7" fmla="*/ 5438984 w 5481314"/>
              <a:gd name="connsiteY7" fmla="*/ 2015392 h 6856890"/>
              <a:gd name="connsiteX8" fmla="*/ 4637861 w 5481314"/>
              <a:gd name="connsiteY8" fmla="*/ 3874362 h 6856890"/>
              <a:gd name="connsiteX9" fmla="*/ 3061470 w 5481314"/>
              <a:gd name="connsiteY9" fmla="*/ 5258831 h 6856890"/>
              <a:gd name="connsiteX10" fmla="*/ 3289047 w 5481314"/>
              <a:gd name="connsiteY10" fmla="*/ 6856890 h 6856890"/>
              <a:gd name="connsiteX11" fmla="*/ 0 w 5481314"/>
              <a:gd name="connsiteY11" fmla="*/ 6846695 h 6856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1314" h="6856890">
                <a:moveTo>
                  <a:pt x="0" y="0"/>
                </a:moveTo>
                <a:lnTo>
                  <a:pt x="642939" y="0"/>
                </a:lnTo>
                <a:lnTo>
                  <a:pt x="642939" y="1"/>
                </a:lnTo>
                <a:lnTo>
                  <a:pt x="3074667" y="1"/>
                </a:lnTo>
                <a:lnTo>
                  <a:pt x="3133976" y="105404"/>
                </a:lnTo>
                <a:cubicBezTo>
                  <a:pt x="3185013" y="188457"/>
                  <a:pt x="3240410" y="268379"/>
                  <a:pt x="3304078" y="342408"/>
                </a:cubicBezTo>
                <a:cubicBezTo>
                  <a:pt x="3607279" y="691574"/>
                  <a:pt x="4064040" y="860917"/>
                  <a:pt x="4482255" y="1067035"/>
                </a:cubicBezTo>
                <a:cubicBezTo>
                  <a:pt x="4900461" y="1273151"/>
                  <a:pt x="5323695" y="1567556"/>
                  <a:pt x="5438984" y="2015392"/>
                </a:cubicBezTo>
                <a:cubicBezTo>
                  <a:pt x="5618114" y="2710756"/>
                  <a:pt x="5205563" y="3362364"/>
                  <a:pt x="4637861" y="3874362"/>
                </a:cubicBezTo>
                <a:cubicBezTo>
                  <a:pt x="4140132" y="4323252"/>
                  <a:pt x="3419621" y="4514093"/>
                  <a:pt x="3061470" y="5258831"/>
                </a:cubicBezTo>
                <a:cubicBezTo>
                  <a:pt x="2703317" y="6003569"/>
                  <a:pt x="3197631" y="6704662"/>
                  <a:pt x="3289047" y="6856890"/>
                </a:cubicBezTo>
                <a:lnTo>
                  <a:pt x="0" y="6846695"/>
                </a:lnTo>
                <a:close/>
              </a:path>
            </a:pathLst>
          </a:custGeom>
          <a:blipFill>
            <a:blip r:embed="rId3">
              <a:extLst>
                <a:ext uri="{28A0092B-C50C-407E-A947-70E740481C1C}">
                  <a14:useLocalDpi xmlns:a14="http://schemas.microsoft.com/office/drawing/2010/main" val="0"/>
                </a:ext>
              </a:extLst>
            </a:blip>
            <a:stretch>
              <a:fillRect/>
            </a:stretch>
          </a:blipFill>
          <a:ln w="0" cap="flat" cmpd="sng" algn="ctr">
            <a:noFill/>
            <a:prstDash val="solid"/>
            <a:miter lim="800000"/>
          </a:ln>
          <a:effectLst/>
          <a:extLst>
            <a:ext uri="{91240B29-F687-4F45-9708-019B960494DF}">
              <a14:hiddenLine xmlns:a14="http://schemas.microsoft.com/office/drawing/2010/main" w="0"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bg1"/>
              </a:solidFill>
            </a:endParaRPr>
          </a:p>
        </p:txBody>
      </p:sp>
      <p:grpSp>
        <p:nvGrpSpPr>
          <p:cNvPr id="2" name="PpFooter">
            <a:extLst>
              <a:ext uri="{FF2B5EF4-FFF2-40B4-BE49-F238E27FC236}">
                <a16:creationId xmlns:a16="http://schemas.microsoft.com/office/drawing/2014/main" id="{CB209EE6-B794-44CE-90E1-8460C665DA27}"/>
              </a:ext>
            </a:extLst>
          </p:cNvPr>
          <p:cNvGrpSpPr/>
          <p:nvPr/>
        </p:nvGrpSpPr>
        <p:grpSpPr>
          <a:xfrm>
            <a:off x="246061" y="6218585"/>
            <a:ext cx="396878" cy="396180"/>
            <a:chOff x="246061" y="6218585"/>
            <a:chExt cx="396878" cy="396180"/>
          </a:xfrm>
        </p:grpSpPr>
        <p:grpSp>
          <p:nvGrpSpPr>
            <p:cNvPr id="3" name="Group 2">
              <a:extLst>
                <a:ext uri="{FF2B5EF4-FFF2-40B4-BE49-F238E27FC236}">
                  <a16:creationId xmlns:a16="http://schemas.microsoft.com/office/drawing/2014/main" id="{87465D8D-A5B5-4947-B0BE-B059D3F26A22}"/>
                </a:ext>
              </a:extLst>
            </p:cNvPr>
            <p:cNvGrpSpPr/>
            <p:nvPr/>
          </p:nvGrpSpPr>
          <p:grpSpPr>
            <a:xfrm>
              <a:off x="246061" y="6218585"/>
              <a:ext cx="396878" cy="396180"/>
              <a:chOff x="10102958" y="2918320"/>
              <a:chExt cx="831744" cy="830285"/>
            </a:xfrm>
          </p:grpSpPr>
          <p:sp>
            <p:nvSpPr>
              <p:cNvPr id="6" name="Freeform: Shape 5">
                <a:extLst>
                  <a:ext uri="{FF2B5EF4-FFF2-40B4-BE49-F238E27FC236}">
                    <a16:creationId xmlns:a16="http://schemas.microsoft.com/office/drawing/2014/main" id="{1FD06D38-93DB-46EB-882B-E8A47C56F4B5}"/>
                  </a:ext>
                </a:extLst>
              </p:cNvPr>
              <p:cNvSpPr>
                <a:spLocks/>
              </p:cNvSpPr>
              <p:nvPr/>
            </p:nvSpPr>
            <p:spPr bwMode="auto">
              <a:xfrm>
                <a:off x="10102958" y="2918320"/>
                <a:ext cx="831744" cy="830285"/>
              </a:xfrm>
              <a:custGeom>
                <a:avLst/>
                <a:gdLst>
                  <a:gd name="connsiteX0" fmla="*/ 2375361 w 4828679"/>
                  <a:gd name="connsiteY0" fmla="*/ 0 h 4820214"/>
                  <a:gd name="connsiteX1" fmla="*/ 4052779 w 4828679"/>
                  <a:gd name="connsiteY1" fmla="*/ 697235 h 4820214"/>
                  <a:gd name="connsiteX2" fmla="*/ 4358131 w 4828679"/>
                  <a:gd name="connsiteY2" fmla="*/ 3677784 h 4820214"/>
                  <a:gd name="connsiteX3" fmla="*/ 4324415 w 4828679"/>
                  <a:gd name="connsiteY3" fmla="*/ 3718733 h 4820214"/>
                  <a:gd name="connsiteX4" fmla="*/ 4496784 w 4828679"/>
                  <a:gd name="connsiteY4" fmla="*/ 3891336 h 4820214"/>
                  <a:gd name="connsiteX5" fmla="*/ 4746647 w 4828679"/>
                  <a:gd name="connsiteY5" fmla="*/ 4141546 h 4820214"/>
                  <a:gd name="connsiteX6" fmla="*/ 4746647 w 4828679"/>
                  <a:gd name="connsiteY6" fmla="*/ 4524887 h 4820214"/>
                  <a:gd name="connsiteX7" fmla="*/ 4535708 w 4828679"/>
                  <a:gd name="connsiteY7" fmla="*/ 4743937 h 4820214"/>
                  <a:gd name="connsiteX8" fmla="*/ 4145079 w 4828679"/>
                  <a:gd name="connsiteY8" fmla="*/ 4743937 h 4820214"/>
                  <a:gd name="connsiteX9" fmla="*/ 3807262 w 4828679"/>
                  <a:gd name="connsiteY9" fmla="*/ 4405657 h 4820214"/>
                  <a:gd name="connsiteX10" fmla="*/ 3722089 w 4828679"/>
                  <a:gd name="connsiteY10" fmla="*/ 4320366 h 4820214"/>
                  <a:gd name="connsiteX11" fmla="*/ 3681537 w 4828679"/>
                  <a:gd name="connsiteY11" fmla="*/ 4353687 h 4820214"/>
                  <a:gd name="connsiteX12" fmla="*/ 697945 w 4828679"/>
                  <a:gd name="connsiteY12" fmla="*/ 4048648 h 4820214"/>
                  <a:gd name="connsiteX13" fmla="*/ 697945 w 4828679"/>
                  <a:gd name="connsiteY13" fmla="*/ 697235 h 4820214"/>
                  <a:gd name="connsiteX14" fmla="*/ 2375361 w 4828679"/>
                  <a:gd name="connsiteY14" fmla="*/ 0 h 48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679" h="4820214">
                    <a:moveTo>
                      <a:pt x="2375361" y="0"/>
                    </a:moveTo>
                    <a:cubicBezTo>
                      <a:pt x="2983375" y="0"/>
                      <a:pt x="3591390" y="232411"/>
                      <a:pt x="4052779" y="697235"/>
                    </a:cubicBezTo>
                    <a:cubicBezTo>
                      <a:pt x="4867050" y="1503840"/>
                      <a:pt x="4968833" y="2759032"/>
                      <a:pt x="4358131" y="3677784"/>
                    </a:cubicBezTo>
                    <a:lnTo>
                      <a:pt x="4324415" y="3718733"/>
                    </a:lnTo>
                    <a:lnTo>
                      <a:pt x="4496784" y="3891336"/>
                    </a:lnTo>
                    <a:cubicBezTo>
                      <a:pt x="4746647" y="4141546"/>
                      <a:pt x="4746647" y="4141546"/>
                      <a:pt x="4746647" y="4141546"/>
                    </a:cubicBezTo>
                    <a:cubicBezTo>
                      <a:pt x="4856023" y="4251073"/>
                      <a:pt x="4856023" y="4423185"/>
                      <a:pt x="4746647" y="4524887"/>
                    </a:cubicBezTo>
                    <a:cubicBezTo>
                      <a:pt x="4535708" y="4743937"/>
                      <a:pt x="4535708" y="4743937"/>
                      <a:pt x="4535708" y="4743937"/>
                    </a:cubicBezTo>
                    <a:cubicBezTo>
                      <a:pt x="4426331" y="4845640"/>
                      <a:pt x="4254456" y="4845640"/>
                      <a:pt x="4145079" y="4743937"/>
                    </a:cubicBezTo>
                    <a:cubicBezTo>
                      <a:pt x="4017148" y="4615833"/>
                      <a:pt x="3905208" y="4503739"/>
                      <a:pt x="3807262" y="4405657"/>
                    </a:cubicBezTo>
                    <a:lnTo>
                      <a:pt x="3722089" y="4320366"/>
                    </a:lnTo>
                    <a:lnTo>
                      <a:pt x="3681537" y="4353687"/>
                    </a:lnTo>
                    <a:cubicBezTo>
                      <a:pt x="2761848" y="4963767"/>
                      <a:pt x="1505374" y="4862088"/>
                      <a:pt x="697945" y="4048648"/>
                    </a:cubicBezTo>
                    <a:cubicBezTo>
                      <a:pt x="-232648" y="3126813"/>
                      <a:pt x="-232648" y="1619069"/>
                      <a:pt x="697945" y="697235"/>
                    </a:cubicBezTo>
                    <a:cubicBezTo>
                      <a:pt x="1159334" y="232411"/>
                      <a:pt x="1767349" y="0"/>
                      <a:pt x="2375361" y="0"/>
                    </a:cubicBezTo>
                    <a:close/>
                  </a:path>
                </a:pathLst>
              </a:custGeom>
              <a:solidFill>
                <a:schemeClr val="bg1"/>
              </a:solidFill>
              <a:ln>
                <a:noFill/>
              </a:ln>
              <a:effectLst>
                <a:outerShdw blurRad="381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dirty="0"/>
              </a:p>
            </p:txBody>
          </p:sp>
          <p:sp>
            <p:nvSpPr>
              <p:cNvPr id="7" name="Freeform 10">
                <a:extLst>
                  <a:ext uri="{FF2B5EF4-FFF2-40B4-BE49-F238E27FC236}">
                    <a16:creationId xmlns:a16="http://schemas.microsoft.com/office/drawing/2014/main" id="{D5FEEAC4-7C2D-46B9-B7B0-8C9351CE24C1}"/>
                  </a:ext>
                </a:extLst>
              </p:cNvPr>
              <p:cNvSpPr>
                <a:spLocks/>
              </p:cNvSpPr>
              <p:nvPr/>
            </p:nvSpPr>
            <p:spPr bwMode="auto">
              <a:xfrm>
                <a:off x="10159474" y="2973985"/>
                <a:ext cx="705284" cy="706152"/>
              </a:xfrm>
              <a:prstGeom prst="ellipse">
                <a:avLst/>
              </a:prstGeom>
              <a:solidFill>
                <a:schemeClr val="bg1">
                  <a:lumMod val="50000"/>
                  <a:alpha val="80000"/>
                </a:schemeClr>
              </a:solidFill>
              <a:ln>
                <a:noFill/>
              </a:ln>
              <a:effectLst>
                <a:innerShdw blurRad="76200">
                  <a:prstClr val="black">
                    <a:alpha val="30000"/>
                  </a:prstClr>
                </a:innerShdw>
              </a:effectLst>
            </p:spPr>
            <p:txBody>
              <a:bodyPr vert="horz" wrap="square" lIns="91440" tIns="45720" rIns="91440" bIns="45720" numCol="1" anchor="t" anchorCtr="0" compatLnSpc="1">
                <a:prstTxWarp prst="textNoShape">
                  <a:avLst/>
                </a:prstTxWarp>
              </a:bodyPr>
              <a:lstStyle/>
              <a:p>
                <a:endParaRPr lang="en-US" dirty="0"/>
              </a:p>
            </p:txBody>
          </p:sp>
        </p:grpSp>
        <p:sp>
          <p:nvSpPr>
            <p:cNvPr id="4" name="SlideNo">
              <a:extLst>
                <a:ext uri="{FF2B5EF4-FFF2-40B4-BE49-F238E27FC236}">
                  <a16:creationId xmlns:a16="http://schemas.microsoft.com/office/drawing/2014/main" id="{18406DFB-C206-4F35-B0F4-E361091FBBD5}"/>
                </a:ext>
              </a:extLst>
            </p:cNvPr>
            <p:cNvSpPr txBox="1">
              <a:spLocks/>
            </p:cNvSpPr>
            <p:nvPr/>
          </p:nvSpPr>
          <p:spPr>
            <a:xfrm>
              <a:off x="399641" y="6278156"/>
              <a:ext cx="78547" cy="222561"/>
            </a:xfrm>
            <a:prstGeom prst="rect">
              <a:avLst/>
            </a:prstGeom>
            <a:noFill/>
          </p:spPr>
          <p:txBody>
            <a:bodyPr wrap="none" lIns="0" tIns="0" rIns="0" bIns="0" rtlCol="0" anchor="ctr">
              <a:spAutoFit/>
            </a:bodyPr>
            <a:lstStyle>
              <a:defPPr>
                <a:defRPr lang="en-US"/>
              </a:defPPr>
              <a:lvl1pPr marL="0" algn="ctr" defTabSz="457200" rtl="0" eaLnBrk="1" latinLnBrk="0" hangingPunct="1">
                <a:defRPr lang="en-ID" sz="1400" kern="1200" smtClean="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fld id="{F2030FAF-A4A4-40ED-9EAC-96740896EED7}" type="slidenum">
                <a:rPr lang="en-ID" sz="1100" smtClean="0">
                  <a:solidFill>
                    <a:schemeClr val="bg1"/>
                  </a:solidFill>
                </a:rPr>
                <a:pPr>
                  <a:lnSpc>
                    <a:spcPct val="150000"/>
                  </a:lnSpc>
                </a:pPr>
                <a:t>11</a:t>
              </a:fld>
              <a:endParaRPr lang="en-ID" sz="1100" dirty="0">
                <a:solidFill>
                  <a:schemeClr val="bg1"/>
                </a:solidFill>
              </a:endParaRPr>
            </a:p>
          </p:txBody>
        </p:sp>
      </p:grpSp>
      <p:sp>
        <p:nvSpPr>
          <p:cNvPr id="9" name="Rectangle 8">
            <a:extLst>
              <a:ext uri="{FF2B5EF4-FFF2-40B4-BE49-F238E27FC236}">
                <a16:creationId xmlns:a16="http://schemas.microsoft.com/office/drawing/2014/main" id="{E9C96025-A4AF-415D-8971-537A7F0F4930}"/>
              </a:ext>
            </a:extLst>
          </p:cNvPr>
          <p:cNvSpPr/>
          <p:nvPr/>
        </p:nvSpPr>
        <p:spPr>
          <a:xfrm>
            <a:off x="5241904" y="576126"/>
            <a:ext cx="6678655" cy="6111801"/>
          </a:xfrm>
          <a:prstGeom prst="rect">
            <a:avLst/>
          </a:prstGeom>
        </p:spPr>
        <p:txBody>
          <a:bodyPr wrap="square">
            <a:spAutoFit/>
          </a:bodyPr>
          <a:lstStyle/>
          <a:p>
            <a:pPr algn="ctr" rtl="1">
              <a:lnSpc>
                <a:spcPct val="115000"/>
              </a:lnSpc>
              <a:spcAft>
                <a:spcPts val="0"/>
              </a:spcAft>
              <a:tabLst>
                <a:tab pos="6686550" algn="r"/>
              </a:tabLst>
            </a:pPr>
            <a:r>
              <a:rPr lang="ar-SA" sz="1550" dirty="0">
                <a:solidFill>
                  <a:schemeClr val="bg1">
                    <a:lumMod val="50000"/>
                  </a:schemeClr>
                </a:solidFill>
                <a:cs typeface="Hassan LT Light" panose="01000400000000000000" pitchFamily="2" charset="-78"/>
              </a:rPr>
              <a:t>المدير الشريك</a:t>
            </a:r>
            <a:r>
              <a:rPr lang="en-US" sz="1550" dirty="0">
                <a:solidFill>
                  <a:schemeClr val="bg1">
                    <a:lumMod val="50000"/>
                  </a:schemeClr>
                </a:solidFill>
                <a:cs typeface="Hassan LT Light" panose="01000400000000000000" pitchFamily="2" charset="-78"/>
              </a:rPr>
              <a:t> </a:t>
            </a:r>
            <a:r>
              <a:rPr lang="ar-SA" sz="1550" dirty="0">
                <a:solidFill>
                  <a:schemeClr val="bg1">
                    <a:lumMod val="50000"/>
                  </a:schemeClr>
                </a:solidFill>
                <a:cs typeface="Hassan LT Light" panose="01000400000000000000" pitchFamily="2" charset="-78"/>
              </a:rPr>
              <a:t>لشركة تو ون تو للمحاماة ال ال بي، </a:t>
            </a:r>
            <a:r>
              <a:rPr lang="en-GB" sz="1550" dirty="0">
                <a:solidFill>
                  <a:schemeClr val="bg1">
                    <a:lumMod val="50000"/>
                  </a:schemeClr>
                </a:solidFill>
                <a:cs typeface="Hassan LT Light" panose="01000400000000000000" pitchFamily="2" charset="-78"/>
              </a:rPr>
              <a:t>ONE 2 ONE </a:t>
            </a:r>
            <a:r>
              <a:rPr lang="en-US" sz="1550" dirty="0">
                <a:solidFill>
                  <a:schemeClr val="bg1">
                    <a:lumMod val="50000"/>
                  </a:schemeClr>
                </a:solidFill>
                <a:cs typeface="Hassan LT Light" panose="01000400000000000000" pitchFamily="2" charset="-78"/>
              </a:rPr>
              <a:t>LEGA</a:t>
            </a:r>
            <a:r>
              <a:rPr lang="ar-EG" sz="1550" dirty="0">
                <a:solidFill>
                  <a:schemeClr val="bg1">
                    <a:lumMod val="50000"/>
                  </a:schemeClr>
                </a:solidFill>
                <a:cs typeface="Hassan LT Light" panose="01000400000000000000" pitchFamily="2" charset="-78"/>
              </a:rPr>
              <a:t> </a:t>
            </a:r>
            <a:r>
              <a:rPr lang="en-GB" sz="1550" dirty="0">
                <a:solidFill>
                  <a:schemeClr val="bg1">
                    <a:lumMod val="50000"/>
                  </a:schemeClr>
                </a:solidFill>
                <a:cs typeface="Hassan LT Light" panose="01000400000000000000" pitchFamily="2" charset="-78"/>
              </a:rPr>
              <a:t>LLP -</a:t>
            </a:r>
            <a:r>
              <a:rPr lang="ar-EG" sz="1550" dirty="0">
                <a:solidFill>
                  <a:schemeClr val="bg1">
                    <a:lumMod val="50000"/>
                  </a:schemeClr>
                </a:solidFill>
                <a:cs typeface="Hassan LT Light" panose="01000400000000000000" pitchFamily="2" charset="-78"/>
              </a:rPr>
              <a:t> الرياض، المملكة العربية السعودية</a:t>
            </a:r>
            <a:r>
              <a:rPr lang="ar-SA" sz="1550" dirty="0">
                <a:solidFill>
                  <a:schemeClr val="bg1">
                    <a:lumMod val="50000"/>
                  </a:schemeClr>
                </a:solidFill>
                <a:cs typeface="Hassan LT Light" panose="01000400000000000000" pitchFamily="2" charset="-78"/>
              </a:rPr>
              <a:t> منذ</a:t>
            </a:r>
            <a:r>
              <a:rPr lang="ar-EG" sz="1550" dirty="0">
                <a:solidFill>
                  <a:schemeClr val="bg1">
                    <a:lumMod val="50000"/>
                  </a:schemeClr>
                </a:solidFill>
                <a:cs typeface="Hassan LT Light" panose="01000400000000000000" pitchFamily="2" charset="-78"/>
              </a:rPr>
              <a:t> 2013 – </a:t>
            </a:r>
            <a:r>
              <a:rPr lang="ar-SA" sz="1550" dirty="0">
                <a:solidFill>
                  <a:schemeClr val="bg1">
                    <a:lumMod val="50000"/>
                  </a:schemeClr>
                </a:solidFill>
                <a:cs typeface="Hassan LT Light" panose="01000400000000000000" pitchFamily="2" charset="-78"/>
              </a:rPr>
              <a:t>حتى </a:t>
            </a:r>
            <a:r>
              <a:rPr lang="ar-EG" sz="1550" dirty="0">
                <a:solidFill>
                  <a:schemeClr val="bg1">
                    <a:lumMod val="50000"/>
                  </a:schemeClr>
                </a:solidFill>
                <a:cs typeface="Hassan LT Light" panose="01000400000000000000" pitchFamily="2" charset="-78"/>
              </a:rPr>
              <a:t>الوقت الحاضر</a:t>
            </a:r>
          </a:p>
          <a:p>
            <a:pPr algn="ctr" rtl="1">
              <a:lnSpc>
                <a:spcPct val="115000"/>
              </a:lnSpc>
              <a:spcAft>
                <a:spcPts val="0"/>
              </a:spcAft>
              <a:tabLst>
                <a:tab pos="6686550" algn="r"/>
              </a:tabLst>
            </a:pPr>
            <a:endParaRPr lang="x-none" sz="1550" dirty="0">
              <a:solidFill>
                <a:schemeClr val="bg1">
                  <a:lumMod val="50000"/>
                </a:schemeClr>
              </a:solidFill>
              <a:cs typeface="Hassan LT Light" panose="01000400000000000000" pitchFamily="2" charset="-78"/>
            </a:endParaRPr>
          </a:p>
          <a:p>
            <a:pPr algn="r" rtl="1">
              <a:lnSpc>
                <a:spcPct val="115000"/>
              </a:lnSpc>
              <a:spcAft>
                <a:spcPts val="0"/>
              </a:spcAft>
            </a:pPr>
            <a:r>
              <a:rPr lang="ar-EG" sz="1550" dirty="0">
                <a:solidFill>
                  <a:schemeClr val="bg1">
                    <a:lumMod val="50000"/>
                  </a:schemeClr>
                </a:solidFill>
                <a:cs typeface="Hassan LT Light" panose="01000400000000000000" pitchFamily="2" charset="-78"/>
              </a:rPr>
              <a:t>شركة</a:t>
            </a:r>
            <a:r>
              <a:rPr lang="ar-SA" sz="1550" dirty="0">
                <a:solidFill>
                  <a:schemeClr val="bg1">
                    <a:lumMod val="50000"/>
                  </a:schemeClr>
                </a:solidFill>
                <a:cs typeface="Hassan LT Light" panose="01000400000000000000" pitchFamily="2" charset="-78"/>
              </a:rPr>
              <a:t> ون تو ون للمحاماة ال ال بي</a:t>
            </a:r>
            <a:r>
              <a:rPr lang="ar-EG" sz="1550" dirty="0">
                <a:solidFill>
                  <a:schemeClr val="bg1">
                    <a:lumMod val="50000"/>
                  </a:schemeClr>
                </a:solidFill>
                <a:cs typeface="Hassan LT Light" panose="01000400000000000000" pitchFamily="2" charset="-78"/>
              </a:rPr>
              <a:t> </a:t>
            </a:r>
            <a:r>
              <a:rPr lang="en-US" sz="1550" dirty="0">
                <a:solidFill>
                  <a:schemeClr val="bg1">
                    <a:lumMod val="50000"/>
                  </a:schemeClr>
                </a:solidFill>
                <a:cs typeface="Hassan LT Light" panose="01000400000000000000" pitchFamily="2" charset="-78"/>
              </a:rPr>
              <a:t>One 2 One Legal LLP</a:t>
            </a:r>
            <a:r>
              <a:rPr lang="ar-EG" sz="1550" dirty="0">
                <a:solidFill>
                  <a:schemeClr val="bg1">
                    <a:lumMod val="50000"/>
                  </a:schemeClr>
                </a:solidFill>
                <a:cs typeface="Hassan LT Light" panose="01000400000000000000" pitchFamily="2" charset="-78"/>
              </a:rPr>
              <a:t>، معروفة كأفضل شركة محاماة في المملكة العربية السعودية ، تقدم</a:t>
            </a:r>
            <a:r>
              <a:rPr lang="ar-SA" sz="1550" dirty="0">
                <a:solidFill>
                  <a:schemeClr val="bg1">
                    <a:lumMod val="50000"/>
                  </a:schemeClr>
                </a:solidFill>
                <a:cs typeface="Hassan LT Light" panose="01000400000000000000" pitchFamily="2" charset="-78"/>
              </a:rPr>
              <a:t> خدمات قانونية وفق جودة خدمات فئة مكاتب محاماة </a:t>
            </a:r>
            <a:r>
              <a:rPr lang="ar-EG" sz="1550" dirty="0">
                <a:solidFill>
                  <a:schemeClr val="bg1">
                    <a:lumMod val="50000"/>
                  </a:schemeClr>
                </a:solidFill>
                <a:cs typeface="Hassan LT Light" panose="01000400000000000000" pitchFamily="2" charset="-78"/>
              </a:rPr>
              <a:t> "الدائرة السحرية" ، </a:t>
            </a:r>
            <a:r>
              <a:rPr lang="ar-SA" sz="1550" dirty="0">
                <a:solidFill>
                  <a:schemeClr val="bg1">
                    <a:lumMod val="50000"/>
                  </a:schemeClr>
                </a:solidFill>
                <a:cs typeface="Hassan LT Light" panose="01000400000000000000" pitchFamily="2" charset="-78"/>
              </a:rPr>
              <a:t>وفئة </a:t>
            </a:r>
            <a:r>
              <a:rPr lang="ar-EG" sz="1550" dirty="0">
                <a:solidFill>
                  <a:schemeClr val="bg1">
                    <a:lumMod val="50000"/>
                  </a:schemeClr>
                </a:solidFill>
                <a:cs typeface="Hassan LT Light" panose="01000400000000000000" pitchFamily="2" charset="-78"/>
              </a:rPr>
              <a:t>"الحذاء الأبيض" </a:t>
            </a:r>
            <a:r>
              <a:rPr lang="ar-SA" sz="1550" dirty="0">
                <a:solidFill>
                  <a:schemeClr val="bg1">
                    <a:lumMod val="50000"/>
                  </a:schemeClr>
                </a:solidFill>
                <a:cs typeface="Hassan LT Light" panose="01000400000000000000" pitchFamily="2" charset="-78"/>
              </a:rPr>
              <a:t>وتقدمها إلى </a:t>
            </a:r>
            <a:r>
              <a:rPr lang="ar-EG" sz="1550" dirty="0">
                <a:solidFill>
                  <a:schemeClr val="bg1">
                    <a:lumMod val="50000"/>
                  </a:schemeClr>
                </a:solidFill>
                <a:cs typeface="Hassan LT Light" panose="01000400000000000000" pitchFamily="2" charset="-78"/>
              </a:rPr>
              <a:t> السوق المحلية </a:t>
            </a:r>
            <a:r>
              <a:rPr lang="ar-SA" sz="1550" dirty="0">
                <a:solidFill>
                  <a:schemeClr val="bg1">
                    <a:lumMod val="50000"/>
                  </a:schemeClr>
                </a:solidFill>
                <a:cs typeface="Hassan LT Light" panose="01000400000000000000" pitchFamily="2" charset="-78"/>
              </a:rPr>
              <a:t>بأسعار دينامكية حسب حاجة العملاء</a:t>
            </a:r>
            <a:r>
              <a:rPr lang="ar-EG" sz="1550" dirty="0">
                <a:solidFill>
                  <a:schemeClr val="bg1">
                    <a:lumMod val="50000"/>
                  </a:schemeClr>
                </a:solidFill>
                <a:cs typeface="Hassan LT Light" panose="01000400000000000000" pitchFamily="2" charset="-78"/>
              </a:rPr>
              <a:t>. </a:t>
            </a:r>
            <a:r>
              <a:rPr lang="ar-SA" sz="1550" dirty="0">
                <a:solidFill>
                  <a:schemeClr val="bg1">
                    <a:lumMod val="50000"/>
                  </a:schemeClr>
                </a:solidFill>
                <a:cs typeface="Hassan LT Light" panose="01000400000000000000" pitchFamily="2" charset="-78"/>
              </a:rPr>
              <a:t>وسراج الإسلام كال</a:t>
            </a:r>
            <a:r>
              <a:rPr lang="ar-EG" sz="1550" dirty="0">
                <a:solidFill>
                  <a:schemeClr val="bg1">
                    <a:lumMod val="50000"/>
                  </a:schemeClr>
                </a:solidFill>
                <a:cs typeface="Hassan LT Light" panose="01000400000000000000" pitchFamily="2" charset="-78"/>
              </a:rPr>
              <a:t>مدير الشريك، حصل على جائزة أفضل محام في المملكة العربية السعودية.</a:t>
            </a:r>
            <a:r>
              <a:rPr lang="en-GB" sz="1550" dirty="0">
                <a:solidFill>
                  <a:schemeClr val="bg1">
                    <a:lumMod val="50000"/>
                  </a:schemeClr>
                </a:solidFill>
                <a:cs typeface="Hassan LT Light" panose="01000400000000000000" pitchFamily="2" charset="-78"/>
              </a:rPr>
              <a:t> </a:t>
            </a:r>
            <a:endParaRPr lang="x-none" sz="1550" dirty="0">
              <a:solidFill>
                <a:schemeClr val="bg1">
                  <a:lumMod val="50000"/>
                </a:schemeClr>
              </a:solidFill>
              <a:cs typeface="Hassan LT Light" panose="01000400000000000000" pitchFamily="2" charset="-78"/>
            </a:endParaRPr>
          </a:p>
          <a:p>
            <a:pPr marL="342900" lvl="0" indent="-342900" algn="r" rtl="1">
              <a:lnSpc>
                <a:spcPct val="115000"/>
              </a:lnSpc>
              <a:spcAft>
                <a:spcPts val="0"/>
              </a:spcAft>
              <a:buFont typeface="Symbol" panose="05050102010706020507" pitchFamily="18" charset="2"/>
              <a:buChar char=""/>
            </a:pPr>
            <a:r>
              <a:rPr lang="ar-EG" sz="1550" dirty="0">
                <a:solidFill>
                  <a:schemeClr val="bg1">
                    <a:lumMod val="50000"/>
                  </a:schemeClr>
                </a:solidFill>
                <a:cs typeface="Hassan LT Light" panose="01000400000000000000" pitchFamily="2" charset="-78"/>
              </a:rPr>
              <a:t>يقود ويدير </a:t>
            </a:r>
            <a:r>
              <a:rPr lang="ar-SA" sz="1550" dirty="0">
                <a:solidFill>
                  <a:schemeClr val="bg1">
                    <a:lumMod val="50000"/>
                  </a:schemeClr>
                </a:solidFill>
                <a:cs typeface="Hassan LT Light" panose="01000400000000000000" pitchFamily="2" charset="-78"/>
              </a:rPr>
              <a:t>سراج </a:t>
            </a:r>
            <a:r>
              <a:rPr lang="ar-EG" sz="1550" dirty="0">
                <a:solidFill>
                  <a:schemeClr val="bg1">
                    <a:lumMod val="50000"/>
                  </a:schemeClr>
                </a:solidFill>
                <a:cs typeface="Hassan LT Light" panose="01000400000000000000" pitchFamily="2" charset="-78"/>
              </a:rPr>
              <a:t>عمل مجموعة من المحامين السعوديين ، لضمان تلبية طلبات العملاء.</a:t>
            </a:r>
          </a:p>
          <a:p>
            <a:pPr marL="342900" lvl="0" indent="-342900" algn="r" rtl="1">
              <a:lnSpc>
                <a:spcPct val="115000"/>
              </a:lnSpc>
              <a:spcAft>
                <a:spcPts val="0"/>
              </a:spcAft>
              <a:buFont typeface="Symbol" panose="05050102010706020507" pitchFamily="18" charset="2"/>
              <a:buChar char=""/>
            </a:pPr>
            <a:r>
              <a:rPr lang="ar-EG" sz="1550" dirty="0">
                <a:solidFill>
                  <a:schemeClr val="bg1">
                    <a:lumMod val="50000"/>
                  </a:schemeClr>
                </a:solidFill>
                <a:cs typeface="Hassan LT Light" panose="01000400000000000000" pitchFamily="2" charset="-78"/>
              </a:rPr>
              <a:t>يقدم المشورة للحكومة والجهات الراعية والمقرضين بشأن مشاريع النقل المعقدة والنفايات والمياه (مشروع </a:t>
            </a:r>
            <a:r>
              <a:rPr lang="ar-SA" sz="1550" dirty="0">
                <a:solidFill>
                  <a:schemeClr val="bg1">
                    <a:lumMod val="50000"/>
                  </a:schemeClr>
                </a:solidFill>
                <a:cs typeface="Hassan LT Light" panose="01000400000000000000" pitchFamily="2" charset="-78"/>
              </a:rPr>
              <a:t>بصات </a:t>
            </a:r>
            <a:r>
              <a:rPr lang="ar-EG" sz="1550" dirty="0">
                <a:solidFill>
                  <a:schemeClr val="bg1">
                    <a:lumMod val="50000"/>
                  </a:schemeClr>
                </a:solidFill>
                <a:cs typeface="Hassan LT Light" panose="01000400000000000000" pitchFamily="2" charset="-78"/>
              </a:rPr>
              <a:t>الرياض</a:t>
            </a:r>
            <a:r>
              <a:rPr lang="ar-SA" sz="1550" dirty="0">
                <a:solidFill>
                  <a:schemeClr val="bg1">
                    <a:lumMod val="50000"/>
                  </a:schemeClr>
                </a:solidFill>
                <a:cs typeface="Hassan LT Light" panose="01000400000000000000" pitchFamily="2" charset="-78"/>
              </a:rPr>
              <a:t>، ومشروع معالجة مياه الصرف الصحي المستقل بالدمام وجدة). </a:t>
            </a:r>
            <a:endParaRPr lang="ar-EG" sz="1550" dirty="0">
              <a:solidFill>
                <a:schemeClr val="bg1">
                  <a:lumMod val="50000"/>
                </a:schemeClr>
              </a:solidFill>
              <a:cs typeface="Hassan LT Light" panose="01000400000000000000" pitchFamily="2" charset="-78"/>
            </a:endParaRPr>
          </a:p>
          <a:p>
            <a:pPr marL="342900" lvl="0" indent="-342900" algn="r" rtl="1">
              <a:lnSpc>
                <a:spcPct val="115000"/>
              </a:lnSpc>
              <a:spcAft>
                <a:spcPts val="0"/>
              </a:spcAft>
              <a:buFont typeface="Symbol" panose="05050102010706020507" pitchFamily="18" charset="2"/>
              <a:buChar char=""/>
            </a:pPr>
            <a:r>
              <a:rPr lang="ar-EG" sz="1550" dirty="0">
                <a:solidFill>
                  <a:schemeClr val="bg1">
                    <a:lumMod val="50000"/>
                  </a:schemeClr>
                </a:solidFill>
                <a:cs typeface="Hassan LT Light" panose="01000400000000000000" pitchFamily="2" charset="-78"/>
              </a:rPr>
              <a:t>يقود بانتظام عمليات الاندماج والشراء وصناديق الاستثمار المعقدة ، التي تشمل هيكلة وصياغة والتفاوض بشأن شراء الأسهم واتفاقيات المساهمين ونشرات </a:t>
            </a:r>
            <a:r>
              <a:rPr lang="ar-SA" sz="1550" dirty="0">
                <a:solidFill>
                  <a:schemeClr val="bg1">
                    <a:lumMod val="50000"/>
                  </a:schemeClr>
                </a:solidFill>
                <a:cs typeface="Hassan LT Light" panose="01000400000000000000" pitchFamily="2" charset="-78"/>
              </a:rPr>
              <a:t>الإصدار </a:t>
            </a:r>
            <a:r>
              <a:rPr lang="ar-EG" sz="1550" dirty="0">
                <a:solidFill>
                  <a:schemeClr val="bg1">
                    <a:lumMod val="50000"/>
                  </a:schemeClr>
                </a:solidFill>
                <a:cs typeface="Hassan LT Light" panose="01000400000000000000" pitchFamily="2" charset="-78"/>
              </a:rPr>
              <a:t>وجميع الوثائق الأخرى ذات الصلة.</a:t>
            </a:r>
          </a:p>
          <a:p>
            <a:pPr marL="342900" lvl="0" indent="-342900" algn="r" rtl="1">
              <a:lnSpc>
                <a:spcPct val="115000"/>
              </a:lnSpc>
              <a:spcAft>
                <a:spcPts val="0"/>
              </a:spcAft>
              <a:buFont typeface="Symbol" panose="05050102010706020507" pitchFamily="18" charset="2"/>
              <a:buChar char=""/>
            </a:pPr>
            <a:r>
              <a:rPr lang="ar-EG" sz="1550" dirty="0">
                <a:solidFill>
                  <a:schemeClr val="bg1">
                    <a:lumMod val="50000"/>
                  </a:schemeClr>
                </a:solidFill>
                <a:cs typeface="Hassan LT Light" panose="01000400000000000000" pitchFamily="2" charset="-78"/>
              </a:rPr>
              <a:t>يؤسس ويدير</a:t>
            </a:r>
            <a:r>
              <a:rPr lang="ar-SA" sz="1550" dirty="0">
                <a:solidFill>
                  <a:schemeClr val="bg1">
                    <a:lumMod val="50000"/>
                  </a:schemeClr>
                </a:solidFill>
                <a:cs typeface="Hassan LT Light" panose="01000400000000000000" pitchFamily="2" charset="-78"/>
              </a:rPr>
              <a:t> </a:t>
            </a:r>
            <a:r>
              <a:rPr lang="ar-EG" sz="1550" dirty="0">
                <a:solidFill>
                  <a:schemeClr val="bg1">
                    <a:lumMod val="50000"/>
                  </a:schemeClr>
                </a:solidFill>
                <a:cs typeface="Hassan LT Light" panose="01000400000000000000" pitchFamily="2" charset="-78"/>
              </a:rPr>
              <a:t>بشكل روتيني اتفاقيات </a:t>
            </a:r>
            <a:r>
              <a:rPr lang="ar-SA" sz="1550" dirty="0">
                <a:solidFill>
                  <a:schemeClr val="bg1">
                    <a:lumMod val="50000"/>
                  </a:schemeClr>
                </a:solidFill>
                <a:cs typeface="Hassan LT Light" panose="01000400000000000000" pitchFamily="2" charset="-78"/>
              </a:rPr>
              <a:t>المشاريع </a:t>
            </a:r>
            <a:r>
              <a:rPr lang="ar-EG" sz="1550" dirty="0">
                <a:solidFill>
                  <a:schemeClr val="bg1">
                    <a:lumMod val="50000"/>
                  </a:schemeClr>
                </a:solidFill>
                <a:cs typeface="Hassan LT Light" panose="01000400000000000000" pitchFamily="2" charset="-78"/>
              </a:rPr>
              <a:t>المشترك</a:t>
            </a:r>
            <a:r>
              <a:rPr lang="ar-SA" sz="1550" dirty="0">
                <a:solidFill>
                  <a:schemeClr val="bg1">
                    <a:lumMod val="50000"/>
                  </a:schemeClr>
                </a:solidFill>
                <a:cs typeface="Hassan LT Light" panose="01000400000000000000" pitchFamily="2" charset="-78"/>
              </a:rPr>
              <a:t>ة</a:t>
            </a:r>
            <a:r>
              <a:rPr lang="ar-EG" sz="1550" dirty="0">
                <a:solidFill>
                  <a:schemeClr val="bg1">
                    <a:lumMod val="50000"/>
                  </a:schemeClr>
                </a:solidFill>
                <a:cs typeface="Hassan LT Light" panose="01000400000000000000" pitchFamily="2" charset="-78"/>
              </a:rPr>
              <a:t> عبر الحدود وكذلك اتفاقيات الامتياز والوكالة والتوزيع.</a:t>
            </a:r>
          </a:p>
          <a:p>
            <a:pPr marL="342900" lvl="0" indent="-342900" algn="r" rtl="1">
              <a:lnSpc>
                <a:spcPct val="115000"/>
              </a:lnSpc>
              <a:spcAft>
                <a:spcPts val="0"/>
              </a:spcAft>
              <a:buFont typeface="Symbol" panose="05050102010706020507" pitchFamily="18" charset="2"/>
              <a:buChar char=""/>
            </a:pPr>
            <a:r>
              <a:rPr lang="ar-SA" sz="1550" dirty="0">
                <a:solidFill>
                  <a:schemeClr val="bg1">
                    <a:lumMod val="50000"/>
                  </a:schemeClr>
                </a:solidFill>
                <a:cs typeface="Hassan LT Light" panose="01000400000000000000" pitchFamily="2" charset="-78"/>
              </a:rPr>
              <a:t>يدور عمليات </a:t>
            </a:r>
            <a:r>
              <a:rPr lang="ar-EG" sz="1550" dirty="0">
                <a:solidFill>
                  <a:schemeClr val="bg1">
                    <a:lumMod val="50000"/>
                  </a:schemeClr>
                </a:solidFill>
                <a:cs typeface="Hassan LT Light" panose="01000400000000000000" pitchFamily="2" charset="-78"/>
              </a:rPr>
              <a:t>التقاضي متعدد الاختصاصات</a:t>
            </a:r>
            <a:r>
              <a:rPr lang="ar-SA" sz="1550" dirty="0">
                <a:solidFill>
                  <a:schemeClr val="bg1">
                    <a:lumMod val="50000"/>
                  </a:schemeClr>
                </a:solidFill>
                <a:cs typeface="Hassan LT Light" panose="01000400000000000000" pitchFamily="2" charset="-78"/>
              </a:rPr>
              <a:t> القضائية</a:t>
            </a:r>
            <a:r>
              <a:rPr lang="ar-EG" sz="1550" dirty="0">
                <a:solidFill>
                  <a:schemeClr val="bg1">
                    <a:lumMod val="50000"/>
                  </a:schemeClr>
                </a:solidFill>
                <a:cs typeface="Hassan LT Light" panose="01000400000000000000" pitchFamily="2" charset="-78"/>
              </a:rPr>
              <a:t> التي تنطوي على قضايا قانونية وتنظيمية معقدة.</a:t>
            </a:r>
          </a:p>
          <a:p>
            <a:pPr lvl="0" algn="r" rtl="1">
              <a:lnSpc>
                <a:spcPct val="115000"/>
              </a:lnSpc>
              <a:spcAft>
                <a:spcPts val="0"/>
              </a:spcAft>
            </a:pPr>
            <a:endParaRPr lang="ar-EG" sz="1550" dirty="0">
              <a:solidFill>
                <a:schemeClr val="bg1">
                  <a:lumMod val="50000"/>
                </a:schemeClr>
              </a:solidFill>
              <a:cs typeface="Hassan LT Light" panose="01000400000000000000" pitchFamily="2" charset="-78"/>
            </a:endParaRPr>
          </a:p>
          <a:p>
            <a:pPr lvl="0" algn="ctr" rtl="1">
              <a:lnSpc>
                <a:spcPct val="115000"/>
              </a:lnSpc>
              <a:spcAft>
                <a:spcPts val="0"/>
              </a:spcAft>
            </a:pPr>
            <a:r>
              <a:rPr lang="ar-SA" sz="1550" dirty="0">
                <a:solidFill>
                  <a:schemeClr val="bg1">
                    <a:lumMod val="50000"/>
                  </a:schemeClr>
                </a:solidFill>
                <a:cs typeface="Hassan LT Light" panose="01000400000000000000" pitchFamily="2" charset="-78"/>
              </a:rPr>
              <a:t>        ******* </a:t>
            </a:r>
            <a:r>
              <a:rPr lang="ar-EG" sz="1550" dirty="0">
                <a:solidFill>
                  <a:schemeClr val="bg1">
                    <a:lumMod val="50000"/>
                  </a:schemeClr>
                </a:solidFill>
                <a:cs typeface="Hassan LT Light" panose="01000400000000000000" pitchFamily="2" charset="-78"/>
              </a:rPr>
              <a:t>حائز </a:t>
            </a:r>
            <a:r>
              <a:rPr lang="ar-SA" sz="1550" dirty="0">
                <a:solidFill>
                  <a:schemeClr val="bg1">
                    <a:lumMod val="50000"/>
                  </a:schemeClr>
                </a:solidFill>
                <a:cs typeface="Hassan LT Light" panose="01000400000000000000" pitchFamily="2" charset="-78"/>
              </a:rPr>
              <a:t>سراج </a:t>
            </a:r>
            <a:r>
              <a:rPr lang="ar-EG" sz="1550" dirty="0">
                <a:solidFill>
                  <a:schemeClr val="bg1">
                    <a:lumMod val="50000"/>
                  </a:schemeClr>
                </a:solidFill>
                <a:cs typeface="Hassan LT Light" panose="01000400000000000000" pitchFamily="2" charset="-78"/>
              </a:rPr>
              <a:t>على جائزة أفضل محام في المملكة العربية السعودية </a:t>
            </a:r>
            <a:r>
              <a:rPr lang="en-GB" sz="1550" dirty="0">
                <a:solidFill>
                  <a:schemeClr val="bg1">
                    <a:lumMod val="50000"/>
                  </a:schemeClr>
                </a:solidFill>
                <a:cs typeface="Hassan LT Light" panose="01000400000000000000" pitchFamily="2" charset="-78"/>
              </a:rPr>
              <a:t>*</a:t>
            </a:r>
            <a:r>
              <a:rPr lang="ar-SA" sz="1550" dirty="0">
                <a:solidFill>
                  <a:schemeClr val="bg1">
                    <a:lumMod val="50000"/>
                  </a:schemeClr>
                </a:solidFill>
                <a:cs typeface="Hassan LT Light" panose="01000400000000000000" pitchFamily="2" charset="-78"/>
              </a:rPr>
              <a:t>****</a:t>
            </a:r>
            <a:r>
              <a:rPr lang="en-GB" sz="1550" dirty="0">
                <a:solidFill>
                  <a:schemeClr val="bg1">
                    <a:lumMod val="50000"/>
                  </a:schemeClr>
                </a:solidFill>
                <a:cs typeface="Hassan LT Light" panose="01000400000000000000" pitchFamily="2" charset="-78"/>
              </a:rPr>
              <a:t>**</a:t>
            </a:r>
            <a:endParaRPr lang="ar-SA" sz="1550" dirty="0">
              <a:solidFill>
                <a:schemeClr val="bg1">
                  <a:lumMod val="50000"/>
                </a:schemeClr>
              </a:solidFill>
              <a:cs typeface="Hassan LT Light" panose="01000400000000000000" pitchFamily="2" charset="-78"/>
            </a:endParaRPr>
          </a:p>
          <a:p>
            <a:pPr algn="ctr" rtl="1">
              <a:lnSpc>
                <a:spcPct val="115000"/>
              </a:lnSpc>
            </a:pPr>
            <a:r>
              <a:rPr lang="ar-SA" sz="1550" dirty="0">
                <a:solidFill>
                  <a:schemeClr val="bg1">
                    <a:lumMod val="50000"/>
                  </a:schemeClr>
                </a:solidFill>
                <a:cs typeface="Hassan LT Light" panose="01000400000000000000" pitchFamily="2" charset="-78"/>
              </a:rPr>
              <a:t>******* </a:t>
            </a:r>
            <a:r>
              <a:rPr lang="ar-EG" sz="1550" dirty="0">
                <a:solidFill>
                  <a:schemeClr val="bg1">
                    <a:lumMod val="50000"/>
                  </a:schemeClr>
                </a:solidFill>
                <a:cs typeface="Hassan LT Light" panose="01000400000000000000" pitchFamily="2" charset="-78"/>
              </a:rPr>
              <a:t>حا</a:t>
            </a:r>
            <a:r>
              <a:rPr lang="ar-SA" sz="1550" dirty="0">
                <a:solidFill>
                  <a:schemeClr val="bg1">
                    <a:lumMod val="50000"/>
                  </a:schemeClr>
                </a:solidFill>
                <a:cs typeface="Hassan LT Light" panose="01000400000000000000" pitchFamily="2" charset="-78"/>
              </a:rPr>
              <a:t>زت شركة ون تو ون للمحاماة</a:t>
            </a:r>
            <a:r>
              <a:rPr lang="ar-EG" sz="1550" dirty="0">
                <a:solidFill>
                  <a:schemeClr val="bg1">
                    <a:lumMod val="50000"/>
                  </a:schemeClr>
                </a:solidFill>
                <a:cs typeface="Hassan LT Light" panose="01000400000000000000" pitchFamily="2" charset="-78"/>
              </a:rPr>
              <a:t> على جائزة أفضل </a:t>
            </a:r>
            <a:r>
              <a:rPr lang="ar-SA" sz="1550" dirty="0">
                <a:solidFill>
                  <a:schemeClr val="bg1">
                    <a:lumMod val="50000"/>
                  </a:schemeClr>
                </a:solidFill>
                <a:cs typeface="Hassan LT Light" panose="01000400000000000000" pitchFamily="2" charset="-78"/>
              </a:rPr>
              <a:t>مكتب محاماة </a:t>
            </a:r>
            <a:r>
              <a:rPr lang="ar-EG" sz="1550" dirty="0">
                <a:solidFill>
                  <a:schemeClr val="bg1">
                    <a:lumMod val="50000"/>
                  </a:schemeClr>
                </a:solidFill>
                <a:cs typeface="Hassan LT Light" panose="01000400000000000000" pitchFamily="2" charset="-78"/>
              </a:rPr>
              <a:t>في المملكة العربية السعودية </a:t>
            </a:r>
            <a:r>
              <a:rPr lang="en-GB" sz="1550" dirty="0">
                <a:solidFill>
                  <a:schemeClr val="bg1">
                    <a:lumMod val="50000"/>
                  </a:schemeClr>
                </a:solidFill>
                <a:cs typeface="Hassan LT Light" panose="01000400000000000000" pitchFamily="2" charset="-78"/>
              </a:rPr>
              <a:t>*</a:t>
            </a:r>
            <a:r>
              <a:rPr lang="ar-SA" sz="1550" dirty="0">
                <a:solidFill>
                  <a:schemeClr val="bg1">
                    <a:lumMod val="50000"/>
                  </a:schemeClr>
                </a:solidFill>
                <a:cs typeface="Hassan LT Light" panose="01000400000000000000" pitchFamily="2" charset="-78"/>
              </a:rPr>
              <a:t>****</a:t>
            </a:r>
            <a:r>
              <a:rPr lang="en-GB" sz="1550" dirty="0">
                <a:solidFill>
                  <a:schemeClr val="bg1">
                    <a:lumMod val="50000"/>
                  </a:schemeClr>
                </a:solidFill>
                <a:cs typeface="Hassan LT Light" panose="01000400000000000000" pitchFamily="2" charset="-78"/>
              </a:rPr>
              <a:t>**</a:t>
            </a:r>
            <a:endParaRPr lang="x-none" sz="1550" dirty="0">
              <a:solidFill>
                <a:schemeClr val="bg1">
                  <a:lumMod val="50000"/>
                </a:schemeClr>
              </a:solidFill>
              <a:cs typeface="Hassan LT Light" panose="01000400000000000000" pitchFamily="2" charset="-78"/>
            </a:endParaRPr>
          </a:p>
          <a:p>
            <a:pPr lvl="0" algn="ctr" rtl="1">
              <a:lnSpc>
                <a:spcPct val="115000"/>
              </a:lnSpc>
              <a:spcAft>
                <a:spcPts val="0"/>
              </a:spcAft>
            </a:pPr>
            <a:endParaRPr lang="x-none" sz="1600" dirty="0">
              <a:latin typeface="Hassan LT Bold" panose="01000400000000000000" pitchFamily="2" charset="-78"/>
              <a:ea typeface="Calibri" panose="020F0502020204030204" pitchFamily="34" charset="0"/>
              <a:cs typeface="Hassan LT Bold" panose="01000400000000000000" pitchFamily="2" charset="-78"/>
            </a:endParaRPr>
          </a:p>
        </p:txBody>
      </p:sp>
      <p:sp>
        <p:nvSpPr>
          <p:cNvPr id="24" name="Oval 23">
            <a:extLst>
              <a:ext uri="{FF2B5EF4-FFF2-40B4-BE49-F238E27FC236}">
                <a16:creationId xmlns:a16="http://schemas.microsoft.com/office/drawing/2014/main" id="{5582ADDC-ADD2-4A78-91A8-CDDC3D244DA7}"/>
              </a:ext>
            </a:extLst>
          </p:cNvPr>
          <p:cNvSpPr/>
          <p:nvPr/>
        </p:nvSpPr>
        <p:spPr>
          <a:xfrm>
            <a:off x="11402080" y="844853"/>
            <a:ext cx="416436" cy="416436"/>
          </a:xfrm>
          <a:prstGeom prst="ellipse">
            <a:avLst/>
          </a:prstGeom>
          <a:solidFill>
            <a:schemeClr val="bg1">
              <a:lumMod val="50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lumMod val="65000"/>
                  <a:lumOff val="35000"/>
                </a:schemeClr>
              </a:solidFill>
              <a:latin typeface="+mj-lt"/>
            </a:endParaRPr>
          </a:p>
        </p:txBody>
      </p:sp>
      <p:sp>
        <p:nvSpPr>
          <p:cNvPr id="10" name="PpHolder1">
            <a:extLst>
              <a:ext uri="{FF2B5EF4-FFF2-40B4-BE49-F238E27FC236}">
                <a16:creationId xmlns:a16="http://schemas.microsoft.com/office/drawing/2014/main" id="{E16B1B19-2E60-48AE-A82B-E90BC3BDA503}"/>
              </a:ext>
            </a:extLst>
          </p:cNvPr>
          <p:cNvSpPr/>
          <p:nvPr/>
        </p:nvSpPr>
        <p:spPr>
          <a:xfrm>
            <a:off x="0" y="-1"/>
            <a:ext cx="5214938" cy="6856890"/>
          </a:xfrm>
          <a:custGeom>
            <a:avLst/>
            <a:gdLst>
              <a:gd name="connsiteX0" fmla="*/ 0 w 5481314"/>
              <a:gd name="connsiteY0" fmla="*/ 0 h 6856890"/>
              <a:gd name="connsiteX1" fmla="*/ 642939 w 5481314"/>
              <a:gd name="connsiteY1" fmla="*/ 0 h 6856890"/>
              <a:gd name="connsiteX2" fmla="*/ 642939 w 5481314"/>
              <a:gd name="connsiteY2" fmla="*/ 1 h 6856890"/>
              <a:gd name="connsiteX3" fmla="*/ 3074667 w 5481314"/>
              <a:gd name="connsiteY3" fmla="*/ 1 h 6856890"/>
              <a:gd name="connsiteX4" fmla="*/ 3133976 w 5481314"/>
              <a:gd name="connsiteY4" fmla="*/ 105404 h 6856890"/>
              <a:gd name="connsiteX5" fmla="*/ 3304078 w 5481314"/>
              <a:gd name="connsiteY5" fmla="*/ 342408 h 6856890"/>
              <a:gd name="connsiteX6" fmla="*/ 4482255 w 5481314"/>
              <a:gd name="connsiteY6" fmla="*/ 1067035 h 6856890"/>
              <a:gd name="connsiteX7" fmla="*/ 5438984 w 5481314"/>
              <a:gd name="connsiteY7" fmla="*/ 2015392 h 6856890"/>
              <a:gd name="connsiteX8" fmla="*/ 4637861 w 5481314"/>
              <a:gd name="connsiteY8" fmla="*/ 3874362 h 6856890"/>
              <a:gd name="connsiteX9" fmla="*/ 3061470 w 5481314"/>
              <a:gd name="connsiteY9" fmla="*/ 5258831 h 6856890"/>
              <a:gd name="connsiteX10" fmla="*/ 3289047 w 5481314"/>
              <a:gd name="connsiteY10" fmla="*/ 6856890 h 6856890"/>
              <a:gd name="connsiteX11" fmla="*/ 0 w 5481314"/>
              <a:gd name="connsiteY11" fmla="*/ 6846695 h 6856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1314" h="6856890">
                <a:moveTo>
                  <a:pt x="0" y="0"/>
                </a:moveTo>
                <a:lnTo>
                  <a:pt x="642939" y="0"/>
                </a:lnTo>
                <a:lnTo>
                  <a:pt x="642939" y="1"/>
                </a:lnTo>
                <a:lnTo>
                  <a:pt x="3074667" y="1"/>
                </a:lnTo>
                <a:lnTo>
                  <a:pt x="3133976" y="105404"/>
                </a:lnTo>
                <a:cubicBezTo>
                  <a:pt x="3185013" y="188457"/>
                  <a:pt x="3240410" y="268379"/>
                  <a:pt x="3304078" y="342408"/>
                </a:cubicBezTo>
                <a:cubicBezTo>
                  <a:pt x="3607279" y="691574"/>
                  <a:pt x="4064040" y="860917"/>
                  <a:pt x="4482255" y="1067035"/>
                </a:cubicBezTo>
                <a:cubicBezTo>
                  <a:pt x="4900461" y="1273151"/>
                  <a:pt x="5323695" y="1567556"/>
                  <a:pt x="5438984" y="2015392"/>
                </a:cubicBezTo>
                <a:cubicBezTo>
                  <a:pt x="5618114" y="2710756"/>
                  <a:pt x="5205563" y="3362364"/>
                  <a:pt x="4637861" y="3874362"/>
                </a:cubicBezTo>
                <a:cubicBezTo>
                  <a:pt x="4140132" y="4323252"/>
                  <a:pt x="3419621" y="4514093"/>
                  <a:pt x="3061470" y="5258831"/>
                </a:cubicBezTo>
                <a:cubicBezTo>
                  <a:pt x="2703317" y="6003569"/>
                  <a:pt x="3197631" y="6704662"/>
                  <a:pt x="3289047" y="6856890"/>
                </a:cubicBezTo>
                <a:lnTo>
                  <a:pt x="0" y="6846695"/>
                </a:lnTo>
                <a:close/>
              </a:path>
            </a:pathLst>
          </a:custGeom>
          <a:blipFill>
            <a:blip r:embed="rId3">
              <a:extLst>
                <a:ext uri="{28A0092B-C50C-407E-A947-70E740481C1C}">
                  <a14:useLocalDpi xmlns:a14="http://schemas.microsoft.com/office/drawing/2010/main" val="0"/>
                </a:ext>
              </a:extLst>
            </a:blip>
            <a:stretch>
              <a:fillRect/>
            </a:stretch>
          </a:blipFill>
          <a:ln w="0" cap="flat" cmpd="sng" algn="ctr">
            <a:noFill/>
            <a:prstDash val="solid"/>
            <a:miter lim="800000"/>
          </a:ln>
          <a:effectLst/>
          <a:extLst>
            <a:ext uri="{91240B29-F687-4F45-9708-019B960494DF}">
              <a14:hiddenLine xmlns:a14="http://schemas.microsoft.com/office/drawing/2010/main" w="0"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bg1"/>
              </a:solidFill>
            </a:endParaRPr>
          </a:p>
        </p:txBody>
      </p:sp>
    </p:spTree>
    <p:extLst>
      <p:ext uri="{BB962C8B-B14F-4D97-AF65-F5344CB8AC3E}">
        <p14:creationId xmlns:p14="http://schemas.microsoft.com/office/powerpoint/2010/main" val="312807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pFooter">
            <a:extLst>
              <a:ext uri="{FF2B5EF4-FFF2-40B4-BE49-F238E27FC236}">
                <a16:creationId xmlns:a16="http://schemas.microsoft.com/office/drawing/2014/main" id="{CB209EE6-B794-44CE-90E1-8460C665DA27}"/>
              </a:ext>
            </a:extLst>
          </p:cNvPr>
          <p:cNvGrpSpPr/>
          <p:nvPr/>
        </p:nvGrpSpPr>
        <p:grpSpPr>
          <a:xfrm>
            <a:off x="246061" y="6218585"/>
            <a:ext cx="396878" cy="396180"/>
            <a:chOff x="246061" y="6218585"/>
            <a:chExt cx="396878" cy="396180"/>
          </a:xfrm>
        </p:grpSpPr>
        <p:grpSp>
          <p:nvGrpSpPr>
            <p:cNvPr id="3" name="Group 2">
              <a:extLst>
                <a:ext uri="{FF2B5EF4-FFF2-40B4-BE49-F238E27FC236}">
                  <a16:creationId xmlns:a16="http://schemas.microsoft.com/office/drawing/2014/main" id="{87465D8D-A5B5-4947-B0BE-B059D3F26A22}"/>
                </a:ext>
              </a:extLst>
            </p:cNvPr>
            <p:cNvGrpSpPr/>
            <p:nvPr/>
          </p:nvGrpSpPr>
          <p:grpSpPr>
            <a:xfrm>
              <a:off x="246061" y="6218585"/>
              <a:ext cx="396878" cy="396180"/>
              <a:chOff x="10102958" y="2918320"/>
              <a:chExt cx="831744" cy="830285"/>
            </a:xfrm>
          </p:grpSpPr>
          <p:sp>
            <p:nvSpPr>
              <p:cNvPr id="6" name="Freeform: Shape 5">
                <a:extLst>
                  <a:ext uri="{FF2B5EF4-FFF2-40B4-BE49-F238E27FC236}">
                    <a16:creationId xmlns:a16="http://schemas.microsoft.com/office/drawing/2014/main" id="{1FD06D38-93DB-46EB-882B-E8A47C56F4B5}"/>
                  </a:ext>
                </a:extLst>
              </p:cNvPr>
              <p:cNvSpPr>
                <a:spLocks/>
              </p:cNvSpPr>
              <p:nvPr/>
            </p:nvSpPr>
            <p:spPr bwMode="auto">
              <a:xfrm>
                <a:off x="10102958" y="2918320"/>
                <a:ext cx="831744" cy="830285"/>
              </a:xfrm>
              <a:custGeom>
                <a:avLst/>
                <a:gdLst>
                  <a:gd name="connsiteX0" fmla="*/ 2375361 w 4828679"/>
                  <a:gd name="connsiteY0" fmla="*/ 0 h 4820214"/>
                  <a:gd name="connsiteX1" fmla="*/ 4052779 w 4828679"/>
                  <a:gd name="connsiteY1" fmla="*/ 697235 h 4820214"/>
                  <a:gd name="connsiteX2" fmla="*/ 4358131 w 4828679"/>
                  <a:gd name="connsiteY2" fmla="*/ 3677784 h 4820214"/>
                  <a:gd name="connsiteX3" fmla="*/ 4324415 w 4828679"/>
                  <a:gd name="connsiteY3" fmla="*/ 3718733 h 4820214"/>
                  <a:gd name="connsiteX4" fmla="*/ 4496784 w 4828679"/>
                  <a:gd name="connsiteY4" fmla="*/ 3891336 h 4820214"/>
                  <a:gd name="connsiteX5" fmla="*/ 4746647 w 4828679"/>
                  <a:gd name="connsiteY5" fmla="*/ 4141546 h 4820214"/>
                  <a:gd name="connsiteX6" fmla="*/ 4746647 w 4828679"/>
                  <a:gd name="connsiteY6" fmla="*/ 4524887 h 4820214"/>
                  <a:gd name="connsiteX7" fmla="*/ 4535708 w 4828679"/>
                  <a:gd name="connsiteY7" fmla="*/ 4743937 h 4820214"/>
                  <a:gd name="connsiteX8" fmla="*/ 4145079 w 4828679"/>
                  <a:gd name="connsiteY8" fmla="*/ 4743937 h 4820214"/>
                  <a:gd name="connsiteX9" fmla="*/ 3807262 w 4828679"/>
                  <a:gd name="connsiteY9" fmla="*/ 4405657 h 4820214"/>
                  <a:gd name="connsiteX10" fmla="*/ 3722089 w 4828679"/>
                  <a:gd name="connsiteY10" fmla="*/ 4320366 h 4820214"/>
                  <a:gd name="connsiteX11" fmla="*/ 3681537 w 4828679"/>
                  <a:gd name="connsiteY11" fmla="*/ 4353687 h 4820214"/>
                  <a:gd name="connsiteX12" fmla="*/ 697945 w 4828679"/>
                  <a:gd name="connsiteY12" fmla="*/ 4048648 h 4820214"/>
                  <a:gd name="connsiteX13" fmla="*/ 697945 w 4828679"/>
                  <a:gd name="connsiteY13" fmla="*/ 697235 h 4820214"/>
                  <a:gd name="connsiteX14" fmla="*/ 2375361 w 4828679"/>
                  <a:gd name="connsiteY14" fmla="*/ 0 h 48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679" h="4820214">
                    <a:moveTo>
                      <a:pt x="2375361" y="0"/>
                    </a:moveTo>
                    <a:cubicBezTo>
                      <a:pt x="2983375" y="0"/>
                      <a:pt x="3591390" y="232411"/>
                      <a:pt x="4052779" y="697235"/>
                    </a:cubicBezTo>
                    <a:cubicBezTo>
                      <a:pt x="4867050" y="1503840"/>
                      <a:pt x="4968833" y="2759032"/>
                      <a:pt x="4358131" y="3677784"/>
                    </a:cubicBezTo>
                    <a:lnTo>
                      <a:pt x="4324415" y="3718733"/>
                    </a:lnTo>
                    <a:lnTo>
                      <a:pt x="4496784" y="3891336"/>
                    </a:lnTo>
                    <a:cubicBezTo>
                      <a:pt x="4746647" y="4141546"/>
                      <a:pt x="4746647" y="4141546"/>
                      <a:pt x="4746647" y="4141546"/>
                    </a:cubicBezTo>
                    <a:cubicBezTo>
                      <a:pt x="4856023" y="4251073"/>
                      <a:pt x="4856023" y="4423185"/>
                      <a:pt x="4746647" y="4524887"/>
                    </a:cubicBezTo>
                    <a:cubicBezTo>
                      <a:pt x="4535708" y="4743937"/>
                      <a:pt x="4535708" y="4743937"/>
                      <a:pt x="4535708" y="4743937"/>
                    </a:cubicBezTo>
                    <a:cubicBezTo>
                      <a:pt x="4426331" y="4845640"/>
                      <a:pt x="4254456" y="4845640"/>
                      <a:pt x="4145079" y="4743937"/>
                    </a:cubicBezTo>
                    <a:cubicBezTo>
                      <a:pt x="4017148" y="4615833"/>
                      <a:pt x="3905208" y="4503739"/>
                      <a:pt x="3807262" y="4405657"/>
                    </a:cubicBezTo>
                    <a:lnTo>
                      <a:pt x="3722089" y="4320366"/>
                    </a:lnTo>
                    <a:lnTo>
                      <a:pt x="3681537" y="4353687"/>
                    </a:lnTo>
                    <a:cubicBezTo>
                      <a:pt x="2761848" y="4963767"/>
                      <a:pt x="1505374" y="4862088"/>
                      <a:pt x="697945" y="4048648"/>
                    </a:cubicBezTo>
                    <a:cubicBezTo>
                      <a:pt x="-232648" y="3126813"/>
                      <a:pt x="-232648" y="1619069"/>
                      <a:pt x="697945" y="697235"/>
                    </a:cubicBezTo>
                    <a:cubicBezTo>
                      <a:pt x="1159334" y="232411"/>
                      <a:pt x="1767349" y="0"/>
                      <a:pt x="2375361" y="0"/>
                    </a:cubicBezTo>
                    <a:close/>
                  </a:path>
                </a:pathLst>
              </a:custGeom>
              <a:solidFill>
                <a:schemeClr val="bg1"/>
              </a:solidFill>
              <a:ln>
                <a:noFill/>
              </a:ln>
              <a:effectLst>
                <a:outerShdw blurRad="381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dirty="0"/>
              </a:p>
            </p:txBody>
          </p:sp>
          <p:sp>
            <p:nvSpPr>
              <p:cNvPr id="7" name="Freeform 10">
                <a:extLst>
                  <a:ext uri="{FF2B5EF4-FFF2-40B4-BE49-F238E27FC236}">
                    <a16:creationId xmlns:a16="http://schemas.microsoft.com/office/drawing/2014/main" id="{D5FEEAC4-7C2D-46B9-B7B0-8C9351CE24C1}"/>
                  </a:ext>
                </a:extLst>
              </p:cNvPr>
              <p:cNvSpPr>
                <a:spLocks/>
              </p:cNvSpPr>
              <p:nvPr/>
            </p:nvSpPr>
            <p:spPr bwMode="auto">
              <a:xfrm>
                <a:off x="10159474" y="2973985"/>
                <a:ext cx="705284" cy="706152"/>
              </a:xfrm>
              <a:prstGeom prst="ellipse">
                <a:avLst/>
              </a:prstGeom>
              <a:solidFill>
                <a:schemeClr val="bg1">
                  <a:lumMod val="50000"/>
                  <a:alpha val="80000"/>
                </a:schemeClr>
              </a:solidFill>
              <a:ln>
                <a:noFill/>
              </a:ln>
              <a:effectLst>
                <a:innerShdw blurRad="76200">
                  <a:prstClr val="black">
                    <a:alpha val="30000"/>
                  </a:prstClr>
                </a:innerShdw>
              </a:effectLst>
            </p:spPr>
            <p:txBody>
              <a:bodyPr vert="horz" wrap="square" lIns="91440" tIns="45720" rIns="91440" bIns="45720" numCol="1" anchor="t" anchorCtr="0" compatLnSpc="1">
                <a:prstTxWarp prst="textNoShape">
                  <a:avLst/>
                </a:prstTxWarp>
              </a:bodyPr>
              <a:lstStyle/>
              <a:p>
                <a:endParaRPr lang="en-US" dirty="0"/>
              </a:p>
            </p:txBody>
          </p:sp>
        </p:grpSp>
        <p:sp>
          <p:nvSpPr>
            <p:cNvPr id="4" name="SlideNo">
              <a:extLst>
                <a:ext uri="{FF2B5EF4-FFF2-40B4-BE49-F238E27FC236}">
                  <a16:creationId xmlns:a16="http://schemas.microsoft.com/office/drawing/2014/main" id="{18406DFB-C206-4F35-B0F4-E361091FBBD5}"/>
                </a:ext>
              </a:extLst>
            </p:cNvPr>
            <p:cNvSpPr txBox="1">
              <a:spLocks/>
            </p:cNvSpPr>
            <p:nvPr/>
          </p:nvSpPr>
          <p:spPr>
            <a:xfrm>
              <a:off x="382007" y="6281233"/>
              <a:ext cx="113814" cy="216406"/>
            </a:xfrm>
            <a:prstGeom prst="rect">
              <a:avLst/>
            </a:prstGeom>
            <a:solidFill>
              <a:schemeClr val="bg1">
                <a:lumMod val="50000"/>
              </a:schemeClr>
            </a:solidFill>
          </p:spPr>
          <p:txBody>
            <a:bodyPr wrap="none" lIns="0" tIns="0" rIns="0" bIns="0" rtlCol="0" anchor="ctr">
              <a:spAutoFit/>
            </a:bodyPr>
            <a:lstStyle>
              <a:defPPr>
                <a:defRPr lang="en-US"/>
              </a:defPPr>
              <a:lvl1pPr marL="0" algn="ctr" defTabSz="457200" rtl="0" eaLnBrk="1" latinLnBrk="0" hangingPunct="1">
                <a:defRPr lang="en-ID" sz="1400" kern="1200" smtClean="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fld id="{F2030FAF-A4A4-40ED-9EAC-96740896EED7}" type="slidenum">
                <a:rPr lang="en-ID" sz="1100" smtClean="0">
                  <a:solidFill>
                    <a:schemeClr val="bg1"/>
                  </a:solidFill>
                </a:rPr>
                <a:pPr>
                  <a:lnSpc>
                    <a:spcPct val="150000"/>
                  </a:lnSpc>
                </a:pPr>
                <a:t>12</a:t>
              </a:fld>
              <a:endParaRPr lang="en-ID" sz="1100" dirty="0">
                <a:solidFill>
                  <a:schemeClr val="bg1"/>
                </a:solidFill>
              </a:endParaRPr>
            </a:p>
          </p:txBody>
        </p:sp>
      </p:grpSp>
      <p:sp>
        <p:nvSpPr>
          <p:cNvPr id="9" name="Rectangle 8">
            <a:extLst>
              <a:ext uri="{FF2B5EF4-FFF2-40B4-BE49-F238E27FC236}">
                <a16:creationId xmlns:a16="http://schemas.microsoft.com/office/drawing/2014/main" id="{FE7B6819-C460-42C0-BAB9-5EE4DA2F23F1}"/>
              </a:ext>
            </a:extLst>
          </p:cNvPr>
          <p:cNvSpPr/>
          <p:nvPr/>
        </p:nvSpPr>
        <p:spPr>
          <a:xfrm>
            <a:off x="642939" y="307810"/>
            <a:ext cx="7499758" cy="6175280"/>
          </a:xfrm>
          <a:prstGeom prst="rect">
            <a:avLst/>
          </a:prstGeom>
        </p:spPr>
        <p:txBody>
          <a:bodyPr wrap="square">
            <a:spAutoFit/>
          </a:bodyPr>
          <a:lstStyle/>
          <a:p>
            <a:pPr algn="r" rtl="1">
              <a:lnSpc>
                <a:spcPct val="115000"/>
              </a:lnSpc>
              <a:spcAft>
                <a:spcPts val="0"/>
              </a:spcAft>
              <a:tabLst>
                <a:tab pos="6686550" algn="r"/>
              </a:tabLst>
            </a:pPr>
            <a:r>
              <a:rPr lang="ar-SA" sz="1500" b="1" cap="small" dirty="0">
                <a:latin typeface="Hassan LT Bold" panose="01000400000000000000" pitchFamily="2" charset="-78"/>
                <a:ea typeface="Calibri" panose="020F0502020204030204" pitchFamily="34" charset="0"/>
                <a:cs typeface="Hassan LT Bold" panose="01000400000000000000" pitchFamily="2" charset="-78"/>
              </a:rPr>
              <a:t>محام أول – المصرفية الإسلامية وتمويل المشاريع</a:t>
            </a:r>
            <a:r>
              <a:rPr lang="ar-SA" sz="1500" cap="small" dirty="0">
                <a:latin typeface="Hassan LT Bold" panose="01000400000000000000" pitchFamily="2" charset="-78"/>
                <a:ea typeface="Calibri" panose="020F0502020204030204" pitchFamily="34" charset="0"/>
                <a:cs typeface="Hassan LT Bold" panose="01000400000000000000" pitchFamily="2" charset="-78"/>
              </a:rPr>
              <a:t>، </a:t>
            </a:r>
            <a:r>
              <a:rPr lang="ar-SA" sz="1500" cap="small"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شركة ديوي آند ليبوف (سكوير باتون بوقس)، </a:t>
            </a:r>
            <a:r>
              <a:rPr lang="en-US" sz="1500" cap="small"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DEWEY &amp; LEBOUEF (SQUIRE PATTON BOGGS)</a:t>
            </a:r>
            <a:r>
              <a:rPr lang="ar-SA" sz="1500" cap="small"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 - </a:t>
            </a:r>
            <a:r>
              <a:rPr lang="ar-EG" sz="1500" cap="small"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المملكة العربية السعودية </a:t>
            </a:r>
            <a:r>
              <a:rPr lang="ar-EG" sz="15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                    2011-2013</a:t>
            </a:r>
          </a:p>
          <a:p>
            <a:pPr algn="r" rtl="1">
              <a:lnSpc>
                <a:spcPct val="115000"/>
              </a:lnSpc>
              <a:spcAft>
                <a:spcPts val="0"/>
              </a:spcAft>
              <a:tabLst>
                <a:tab pos="6686550" algn="r"/>
              </a:tabLst>
            </a:pPr>
            <a:endParaRPr lang="x-none" sz="15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endParaRPr>
          </a:p>
          <a:p>
            <a:pPr algn="r" rtl="1">
              <a:lnSpc>
                <a:spcPct val="115000"/>
              </a:lnSpc>
              <a:spcAft>
                <a:spcPts val="0"/>
              </a:spcAft>
            </a:pPr>
            <a:r>
              <a:rPr lang="ar-EG" sz="15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تم توظيفه </a:t>
            </a:r>
            <a:r>
              <a:rPr lang="ar-SA" sz="15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توطئة لإحلاله كشريك </a:t>
            </a:r>
            <a:r>
              <a:rPr lang="ar-EG" sz="15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وعمل كخبير عالمي للشركة في المعاملات المصرفية والتمويل الإسلامي. عمل مستشارًا </a:t>
            </a:r>
          </a:p>
          <a:p>
            <a:pPr algn="r" rtl="1">
              <a:lnSpc>
                <a:spcPct val="115000"/>
              </a:lnSpc>
              <a:spcAft>
                <a:spcPts val="0"/>
              </a:spcAft>
            </a:pPr>
            <a:r>
              <a:rPr lang="ar-EG" sz="15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قانونيًا استراتيجيًا </a:t>
            </a:r>
            <a:r>
              <a:rPr lang="ar-SA" sz="15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أساسياً </a:t>
            </a:r>
            <a:r>
              <a:rPr lang="ar-EG" sz="15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لإحدى أكبر المنظمات الاستشارية </a:t>
            </a:r>
            <a:r>
              <a:rPr lang="ar-SA" sz="15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في مجال </a:t>
            </a:r>
            <a:r>
              <a:rPr lang="ar-EG" sz="15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المخاطر</a:t>
            </a:r>
            <a:r>
              <a:rPr lang="ar-SA" sz="15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التجارية</a:t>
            </a:r>
            <a:r>
              <a:rPr lang="ar-EG" sz="15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في العالم.</a:t>
            </a:r>
          </a:p>
          <a:p>
            <a:pPr>
              <a:lnSpc>
                <a:spcPct val="115000"/>
              </a:lnSpc>
              <a:spcAft>
                <a:spcPts val="0"/>
              </a:spcAft>
            </a:pPr>
            <a:r>
              <a:rPr lang="en-GB" sz="1500" i="1"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a:t>
            </a:r>
            <a:endParaRPr lang="x-none" sz="15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endParaRPr>
          </a:p>
          <a:p>
            <a:pPr marL="342900" lvl="0" indent="-342900" algn="r" rtl="1">
              <a:lnSpc>
                <a:spcPct val="115000"/>
              </a:lnSpc>
              <a:spcAft>
                <a:spcPts val="0"/>
              </a:spcAft>
              <a:buFont typeface="Symbol" panose="05050102010706020507" pitchFamily="18" charset="2"/>
              <a:buChar char=""/>
            </a:pPr>
            <a:r>
              <a:rPr lang="ar-SA" sz="15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تولى</a:t>
            </a:r>
            <a:r>
              <a:rPr lang="ar-EG" sz="15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جميع المسائل </a:t>
            </a:r>
            <a:r>
              <a:rPr lang="ar-SA" sz="15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المتعلقة بالتمويل الإسلامي في الشركة مع تخصيص </a:t>
            </a:r>
            <a:r>
              <a:rPr lang="ar-EG" sz="15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90 ٪ من الوقت الذي يقضيه في تطوير العملاء الشخصيين في مقابل عملاء الشركة الحاليين.</a:t>
            </a:r>
          </a:p>
          <a:p>
            <a:pPr marL="342900" lvl="0" indent="-342900" algn="r" rtl="1">
              <a:lnSpc>
                <a:spcPct val="115000"/>
              </a:lnSpc>
              <a:spcAft>
                <a:spcPts val="0"/>
              </a:spcAft>
              <a:buFont typeface="Symbol" panose="05050102010706020507" pitchFamily="18" charset="2"/>
              <a:buChar char=""/>
            </a:pPr>
            <a:endParaRPr lang="ar-EG" sz="15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endParaRPr>
          </a:p>
          <a:p>
            <a:pPr marL="342900" lvl="0" indent="-342900" algn="r" rtl="1">
              <a:lnSpc>
                <a:spcPct val="115000"/>
              </a:lnSpc>
              <a:spcAft>
                <a:spcPts val="0"/>
              </a:spcAft>
              <a:buFont typeface="Symbol" panose="05050102010706020507" pitchFamily="18" charset="2"/>
              <a:buChar char=""/>
            </a:pPr>
            <a:r>
              <a:rPr lang="ar-EG" sz="15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تقديم المشورة بشأن المخاطر الاستراتيجية والهيكلة القانونية لشركة إدارة الطاقة القابضة الجديدة التي يتم إنشاؤها لاختراق و</a:t>
            </a:r>
            <a:r>
              <a:rPr lang="ar-SA" sz="15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ال</a:t>
            </a:r>
            <a:r>
              <a:rPr lang="ar-EG" sz="15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هيمنة</a:t>
            </a:r>
            <a:r>
              <a:rPr lang="ar-SA" sz="15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على</a:t>
            </a:r>
            <a:r>
              <a:rPr lang="ar-EG" sz="15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قطاع الطاقة المتجددة.</a:t>
            </a:r>
          </a:p>
          <a:p>
            <a:pPr marL="342900" lvl="0" indent="-342900" algn="r" rtl="1">
              <a:lnSpc>
                <a:spcPct val="115000"/>
              </a:lnSpc>
              <a:spcAft>
                <a:spcPts val="0"/>
              </a:spcAft>
              <a:buFont typeface="Symbol" panose="05050102010706020507" pitchFamily="18" charset="2"/>
              <a:buChar char=""/>
            </a:pPr>
            <a:r>
              <a:rPr lang="ar-SA" sz="15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قاد تقديم المشورة ل</a:t>
            </a:r>
            <a:r>
              <a:rPr lang="ar-EG" sz="15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بنك استثماري </a:t>
            </a:r>
            <a:r>
              <a:rPr lang="ar-SA" sz="15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في</a:t>
            </a:r>
            <a:r>
              <a:rPr lang="ar-EG" sz="15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منطقة الشرق الأوسط وشمال إفريقيا حول عملية شراء متوافقة مع أحكام الشريعة لمنصة نفط بحرية.</a:t>
            </a:r>
          </a:p>
          <a:p>
            <a:pPr marL="342900" lvl="0" indent="-342900" algn="r" rtl="1">
              <a:lnSpc>
                <a:spcPct val="115000"/>
              </a:lnSpc>
              <a:spcAft>
                <a:spcPts val="0"/>
              </a:spcAft>
              <a:buFont typeface="Symbol" panose="05050102010706020507" pitchFamily="18" charset="2"/>
              <a:buChar char=""/>
            </a:pPr>
            <a:r>
              <a:rPr lang="ar-SA" sz="15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تقديم المشورة ل</a:t>
            </a:r>
            <a:r>
              <a:rPr lang="ar-EG" sz="15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كونسورتيوم مشروع قورية للطاقة المستقلة 1 حول بناء منشأة لتوليد ما يقرب من 1800 ميجا وات من الكهرباء.</a:t>
            </a:r>
          </a:p>
          <a:p>
            <a:pPr marL="342900" lvl="0" indent="-342900" algn="r" rtl="1">
              <a:lnSpc>
                <a:spcPct val="115000"/>
              </a:lnSpc>
              <a:spcAft>
                <a:spcPts val="0"/>
              </a:spcAft>
              <a:buFont typeface="Symbol" panose="05050102010706020507" pitchFamily="18" charset="2"/>
              <a:buChar char=""/>
            </a:pPr>
            <a:r>
              <a:rPr lang="ar-SA" sz="15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تقديم الاستشارات القانونية </a:t>
            </a:r>
            <a:r>
              <a:rPr lang="ar-EG" sz="15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لمجموعة شركات بشأن عقد امتياز الخرج وسدير لبناء وإدارة وتشغيل وصيانة مرافق مياه الشرب والصرف الصحي والري والصرف الصحي والصناعي.</a:t>
            </a:r>
          </a:p>
          <a:p>
            <a:pPr marL="342900" lvl="0" indent="-342900" algn="r" rtl="1">
              <a:lnSpc>
                <a:spcPct val="115000"/>
              </a:lnSpc>
              <a:spcAft>
                <a:spcPts val="0"/>
              </a:spcAft>
              <a:buFont typeface="Symbol" panose="05050102010706020507" pitchFamily="18" charset="2"/>
              <a:buChar char=""/>
            </a:pPr>
            <a:r>
              <a:rPr lang="ar-SA" sz="15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صياغة </a:t>
            </a:r>
            <a:r>
              <a:rPr lang="ar-EG" sz="15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مستندات لمنشأة مرابحة جديدة تقدمها شركة تجارية من قبل المساهمين المؤسسين لها.</a:t>
            </a:r>
          </a:p>
          <a:p>
            <a:pPr marL="342900" lvl="0" indent="-342900" algn="r" rtl="1">
              <a:lnSpc>
                <a:spcPct val="115000"/>
              </a:lnSpc>
              <a:spcAft>
                <a:spcPts val="0"/>
              </a:spcAft>
              <a:buFont typeface="Symbol" panose="05050102010706020507" pitchFamily="18" charset="2"/>
              <a:buChar char=""/>
            </a:pPr>
            <a:r>
              <a:rPr lang="ar-SA" sz="15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تقديم المشورة ل</a:t>
            </a:r>
            <a:r>
              <a:rPr lang="ar-EG" sz="15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مستثمر </a:t>
            </a:r>
            <a:r>
              <a:rPr lang="ar-SA" sz="15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حول مستندات بنك وتمويل</a:t>
            </a:r>
            <a:r>
              <a:rPr lang="ar-EG" sz="15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فيما يتعلق باقتناء مجموعة مستشفيات.</a:t>
            </a:r>
          </a:p>
          <a:p>
            <a:pPr marL="342900" lvl="0" indent="-342900" algn="r" rtl="1">
              <a:lnSpc>
                <a:spcPct val="115000"/>
              </a:lnSpc>
              <a:spcAft>
                <a:spcPts val="0"/>
              </a:spcAft>
              <a:buFont typeface="Symbol" panose="05050102010706020507" pitchFamily="18" charset="2"/>
              <a:buChar char=""/>
            </a:pPr>
            <a:r>
              <a:rPr lang="ar-EG" sz="15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تم تقديم استشارات </a:t>
            </a:r>
            <a:r>
              <a:rPr lang="ar-SA" sz="15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فاعلة </a:t>
            </a:r>
            <a:r>
              <a:rPr lang="ar-EG" sz="15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لموزع سيارات رائد فيما يتعلق بالالتزامات المالية الحالية.</a:t>
            </a:r>
          </a:p>
          <a:p>
            <a:pPr marL="342900" lvl="0" indent="-342900" algn="r" rtl="1">
              <a:lnSpc>
                <a:spcPct val="115000"/>
              </a:lnSpc>
              <a:spcAft>
                <a:spcPts val="0"/>
              </a:spcAft>
              <a:buFont typeface="Symbol" panose="05050102010706020507" pitchFamily="18" charset="2"/>
              <a:buChar char=""/>
            </a:pPr>
            <a:r>
              <a:rPr lang="ar-EG" sz="15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تقديم المشورة وصياغة اتفاقية تعديل خدمات الصرف الصحي في المنطقة الوسطى من المملكة العربية السعودية.</a:t>
            </a:r>
          </a:p>
          <a:p>
            <a:pPr marL="342900" lvl="0" indent="-342900" algn="r" rtl="1">
              <a:lnSpc>
                <a:spcPct val="115000"/>
              </a:lnSpc>
              <a:spcAft>
                <a:spcPts val="0"/>
              </a:spcAft>
              <a:buFont typeface="Symbol" panose="05050102010706020507" pitchFamily="18" charset="2"/>
              <a:buChar char=""/>
            </a:pPr>
            <a:r>
              <a:rPr lang="ar-SA" sz="15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تقديم الاستشارات القانونية لأحد </a:t>
            </a:r>
            <a:r>
              <a:rPr lang="ar-EG" sz="15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أكبر التكتلات السعودية في الشؤون الاستراتيجية والمالية للشركات.</a:t>
            </a:r>
          </a:p>
          <a:p>
            <a:pPr marL="342900" lvl="0" indent="-342900" algn="r" rtl="1">
              <a:lnSpc>
                <a:spcPct val="115000"/>
              </a:lnSpc>
              <a:spcAft>
                <a:spcPts val="0"/>
              </a:spcAft>
              <a:buFont typeface="Symbol" panose="05050102010706020507" pitchFamily="18" charset="2"/>
              <a:buChar char=""/>
            </a:pPr>
            <a:r>
              <a:rPr lang="ar-EG" sz="15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صياغة وثائق الامتثال للشريعة لصندوق عقاري.</a:t>
            </a:r>
            <a:endParaRPr lang="x-none" sz="15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endParaRPr>
          </a:p>
        </p:txBody>
      </p:sp>
      <p:sp>
        <p:nvSpPr>
          <p:cNvPr id="18" name="Oval 17">
            <a:extLst>
              <a:ext uri="{FF2B5EF4-FFF2-40B4-BE49-F238E27FC236}">
                <a16:creationId xmlns:a16="http://schemas.microsoft.com/office/drawing/2014/main" id="{5582ADDC-ADD2-4A78-91A8-CDDC3D244DA7}"/>
              </a:ext>
            </a:extLst>
          </p:cNvPr>
          <p:cNvSpPr/>
          <p:nvPr/>
        </p:nvSpPr>
        <p:spPr>
          <a:xfrm>
            <a:off x="11531543" y="342441"/>
            <a:ext cx="416436" cy="416436"/>
          </a:xfrm>
          <a:prstGeom prst="ellipse">
            <a:avLst/>
          </a:prstGeom>
          <a:solidFill>
            <a:schemeClr val="bg1">
              <a:lumMod val="50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lumMod val="65000"/>
                  <a:lumOff val="35000"/>
                </a:schemeClr>
              </a:solidFill>
              <a:latin typeface="+mj-lt"/>
            </a:endParaRPr>
          </a:p>
        </p:txBody>
      </p:sp>
      <p:sp>
        <p:nvSpPr>
          <p:cNvPr id="11" name="PpHolder1">
            <a:extLst>
              <a:ext uri="{FF2B5EF4-FFF2-40B4-BE49-F238E27FC236}">
                <a16:creationId xmlns:a16="http://schemas.microsoft.com/office/drawing/2014/main" id="{CEF47D23-B7F4-4B11-8E3D-62B70A6900B9}"/>
              </a:ext>
            </a:extLst>
          </p:cNvPr>
          <p:cNvSpPr/>
          <p:nvPr/>
        </p:nvSpPr>
        <p:spPr>
          <a:xfrm flipH="1">
            <a:off x="8353108" y="3"/>
            <a:ext cx="3840480" cy="6857997"/>
          </a:xfrm>
          <a:custGeom>
            <a:avLst/>
            <a:gdLst>
              <a:gd name="connsiteX0" fmla="*/ 0 w 5030673"/>
              <a:gd name="connsiteY0" fmla="*/ 0 h 5928653"/>
              <a:gd name="connsiteX1" fmla="*/ 3288470 w 5030673"/>
              <a:gd name="connsiteY1" fmla="*/ 0 h 5928653"/>
              <a:gd name="connsiteX2" fmla="*/ 3463770 w 5030673"/>
              <a:gd name="connsiteY2" fmla="*/ 201038 h 5928653"/>
              <a:gd name="connsiteX3" fmla="*/ 4252603 w 5030673"/>
              <a:gd name="connsiteY3" fmla="*/ 981887 h 5928653"/>
              <a:gd name="connsiteX4" fmla="*/ 4288610 w 5030673"/>
              <a:gd name="connsiteY4" fmla="*/ 1028952 h 5928653"/>
              <a:gd name="connsiteX5" fmla="*/ 4940850 w 5030673"/>
              <a:gd name="connsiteY5" fmla="*/ 2437491 h 5928653"/>
              <a:gd name="connsiteX6" fmla="*/ 4245436 w 5030673"/>
              <a:gd name="connsiteY6" fmla="*/ 5332077 h 5928653"/>
              <a:gd name="connsiteX7" fmla="*/ 2446095 w 5030673"/>
              <a:gd name="connsiteY7" fmla="*/ 5892828 h 5928653"/>
              <a:gd name="connsiteX8" fmla="*/ 1538681 w 5030673"/>
              <a:gd name="connsiteY8" fmla="*/ 5194294 h 5928653"/>
              <a:gd name="connsiteX9" fmla="*/ 1637323 w 5030673"/>
              <a:gd name="connsiteY9" fmla="*/ 3479932 h 5928653"/>
              <a:gd name="connsiteX10" fmla="*/ 1359660 w 5030673"/>
              <a:gd name="connsiteY10" fmla="*/ 2850281 h 5928653"/>
              <a:gd name="connsiteX11" fmla="*/ 1275523 w 5030673"/>
              <a:gd name="connsiteY11" fmla="*/ 2753863 h 5928653"/>
              <a:gd name="connsiteX12" fmla="*/ 1275523 w 5030673"/>
              <a:gd name="connsiteY12" fmla="*/ 2762736 h 5928653"/>
              <a:gd name="connsiteX13" fmla="*/ 1187078 w 5030673"/>
              <a:gd name="connsiteY13" fmla="*/ 2689760 h 5928653"/>
              <a:gd name="connsiteX14" fmla="*/ 752920 w 5030673"/>
              <a:gd name="connsiteY14" fmla="*/ 2557145 h 5928653"/>
              <a:gd name="connsiteX15" fmla="*/ 37428 w 5030673"/>
              <a:gd name="connsiteY15" fmla="*/ 3031405 h 5928653"/>
              <a:gd name="connsiteX16" fmla="*/ 0 w 5030673"/>
              <a:gd name="connsiteY16" fmla="*/ 3151975 h 5928653"/>
              <a:gd name="connsiteX17" fmla="*/ 0 w 5030673"/>
              <a:gd name="connsiteY17" fmla="*/ 1895476 h 5928653"/>
              <a:gd name="connsiteX18" fmla="*/ 0 w 5030673"/>
              <a:gd name="connsiteY18" fmla="*/ 1258433 h 592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30673" h="5928653">
                <a:moveTo>
                  <a:pt x="0" y="0"/>
                </a:moveTo>
                <a:lnTo>
                  <a:pt x="3288470" y="0"/>
                </a:lnTo>
                <a:lnTo>
                  <a:pt x="3463770" y="201038"/>
                </a:lnTo>
                <a:cubicBezTo>
                  <a:pt x="3722885" y="470674"/>
                  <a:pt x="4033901" y="709001"/>
                  <a:pt x="4252603" y="981887"/>
                </a:cubicBezTo>
                <a:cubicBezTo>
                  <a:pt x="4265438" y="1001916"/>
                  <a:pt x="4277441" y="1017604"/>
                  <a:pt x="4288610" y="1028952"/>
                </a:cubicBezTo>
                <a:cubicBezTo>
                  <a:pt x="4597972" y="1446362"/>
                  <a:pt x="4831390" y="1936794"/>
                  <a:pt x="4940850" y="2437491"/>
                </a:cubicBezTo>
                <a:cubicBezTo>
                  <a:pt x="5159773" y="3438884"/>
                  <a:pt x="4997257" y="4585345"/>
                  <a:pt x="4245436" y="5332077"/>
                </a:cubicBezTo>
                <a:cubicBezTo>
                  <a:pt x="3799253" y="5772876"/>
                  <a:pt x="3060917" y="6026828"/>
                  <a:pt x="2446095" y="5892828"/>
                </a:cubicBezTo>
                <a:cubicBezTo>
                  <a:pt x="2037939" y="5804661"/>
                  <a:pt x="1668421" y="5542693"/>
                  <a:pt x="1538681" y="5194294"/>
                </a:cubicBezTo>
                <a:cubicBezTo>
                  <a:pt x="1334328" y="4644324"/>
                  <a:pt x="1720216" y="4053182"/>
                  <a:pt x="1637323" y="3479932"/>
                </a:cubicBezTo>
                <a:cubicBezTo>
                  <a:pt x="1601243" y="3232122"/>
                  <a:pt x="1501340" y="3027254"/>
                  <a:pt x="1359660" y="2850281"/>
                </a:cubicBezTo>
                <a:lnTo>
                  <a:pt x="1275523" y="2753863"/>
                </a:lnTo>
                <a:lnTo>
                  <a:pt x="1275523" y="2762736"/>
                </a:lnTo>
                <a:lnTo>
                  <a:pt x="1187078" y="2689760"/>
                </a:lnTo>
                <a:cubicBezTo>
                  <a:pt x="1063144" y="2606035"/>
                  <a:pt x="913741" y="2557145"/>
                  <a:pt x="752920" y="2557145"/>
                </a:cubicBezTo>
                <a:cubicBezTo>
                  <a:pt x="431277" y="2557145"/>
                  <a:pt x="155309" y="2752701"/>
                  <a:pt x="37428" y="3031405"/>
                </a:cubicBezTo>
                <a:lnTo>
                  <a:pt x="0" y="3151975"/>
                </a:lnTo>
                <a:lnTo>
                  <a:pt x="0" y="1895476"/>
                </a:lnTo>
                <a:lnTo>
                  <a:pt x="0" y="1258433"/>
                </a:lnTo>
                <a:close/>
              </a:path>
            </a:pathLst>
          </a:custGeom>
          <a:blipFill>
            <a:blip r:embed="rId2">
              <a:extLst>
                <a:ext uri="{28A0092B-C50C-407E-A947-70E740481C1C}">
                  <a14:useLocalDpi xmlns:a14="http://schemas.microsoft.com/office/drawing/2010/main" val="0"/>
                </a:ext>
              </a:extLst>
            </a:blip>
            <a:srcRect/>
            <a:stretch>
              <a:fillRect r="-46023"/>
            </a:stretch>
          </a:blipFill>
          <a:ln w="0" cap="flat" cmpd="sng" algn="ctr">
            <a:noFill/>
            <a:prstDash val="solid"/>
            <a:miter lim="800000"/>
          </a:ln>
          <a:effectLst/>
          <a:extLst>
            <a:ext uri="{91240B29-F687-4F45-9708-019B960494DF}">
              <a14:hiddenLine xmlns:a14="http://schemas.microsoft.com/office/drawing/2010/main" w="0"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bg1"/>
              </a:solidFill>
            </a:endParaRPr>
          </a:p>
        </p:txBody>
      </p:sp>
    </p:spTree>
    <p:extLst>
      <p:ext uri="{BB962C8B-B14F-4D97-AF65-F5344CB8AC3E}">
        <p14:creationId xmlns:p14="http://schemas.microsoft.com/office/powerpoint/2010/main" val="3529730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pFooter">
            <a:extLst>
              <a:ext uri="{FF2B5EF4-FFF2-40B4-BE49-F238E27FC236}">
                <a16:creationId xmlns:a16="http://schemas.microsoft.com/office/drawing/2014/main" id="{CB209EE6-B794-44CE-90E1-8460C665DA27}"/>
              </a:ext>
            </a:extLst>
          </p:cNvPr>
          <p:cNvGrpSpPr/>
          <p:nvPr/>
        </p:nvGrpSpPr>
        <p:grpSpPr>
          <a:xfrm>
            <a:off x="246061" y="6218585"/>
            <a:ext cx="396878" cy="396180"/>
            <a:chOff x="246061" y="6218585"/>
            <a:chExt cx="396878" cy="396180"/>
          </a:xfrm>
        </p:grpSpPr>
        <p:grpSp>
          <p:nvGrpSpPr>
            <p:cNvPr id="3" name="Group 2">
              <a:extLst>
                <a:ext uri="{FF2B5EF4-FFF2-40B4-BE49-F238E27FC236}">
                  <a16:creationId xmlns:a16="http://schemas.microsoft.com/office/drawing/2014/main" id="{87465D8D-A5B5-4947-B0BE-B059D3F26A22}"/>
                </a:ext>
              </a:extLst>
            </p:cNvPr>
            <p:cNvGrpSpPr/>
            <p:nvPr/>
          </p:nvGrpSpPr>
          <p:grpSpPr>
            <a:xfrm>
              <a:off x="246061" y="6218585"/>
              <a:ext cx="396878" cy="396180"/>
              <a:chOff x="10102958" y="2918320"/>
              <a:chExt cx="831744" cy="830285"/>
            </a:xfrm>
          </p:grpSpPr>
          <p:sp>
            <p:nvSpPr>
              <p:cNvPr id="6" name="Freeform: Shape 5">
                <a:extLst>
                  <a:ext uri="{FF2B5EF4-FFF2-40B4-BE49-F238E27FC236}">
                    <a16:creationId xmlns:a16="http://schemas.microsoft.com/office/drawing/2014/main" id="{1FD06D38-93DB-46EB-882B-E8A47C56F4B5}"/>
                  </a:ext>
                </a:extLst>
              </p:cNvPr>
              <p:cNvSpPr>
                <a:spLocks/>
              </p:cNvSpPr>
              <p:nvPr/>
            </p:nvSpPr>
            <p:spPr bwMode="auto">
              <a:xfrm>
                <a:off x="10102958" y="2918320"/>
                <a:ext cx="831744" cy="830285"/>
              </a:xfrm>
              <a:custGeom>
                <a:avLst/>
                <a:gdLst>
                  <a:gd name="connsiteX0" fmla="*/ 2375361 w 4828679"/>
                  <a:gd name="connsiteY0" fmla="*/ 0 h 4820214"/>
                  <a:gd name="connsiteX1" fmla="*/ 4052779 w 4828679"/>
                  <a:gd name="connsiteY1" fmla="*/ 697235 h 4820214"/>
                  <a:gd name="connsiteX2" fmla="*/ 4358131 w 4828679"/>
                  <a:gd name="connsiteY2" fmla="*/ 3677784 h 4820214"/>
                  <a:gd name="connsiteX3" fmla="*/ 4324415 w 4828679"/>
                  <a:gd name="connsiteY3" fmla="*/ 3718733 h 4820214"/>
                  <a:gd name="connsiteX4" fmla="*/ 4496784 w 4828679"/>
                  <a:gd name="connsiteY4" fmla="*/ 3891336 h 4820214"/>
                  <a:gd name="connsiteX5" fmla="*/ 4746647 w 4828679"/>
                  <a:gd name="connsiteY5" fmla="*/ 4141546 h 4820214"/>
                  <a:gd name="connsiteX6" fmla="*/ 4746647 w 4828679"/>
                  <a:gd name="connsiteY6" fmla="*/ 4524887 h 4820214"/>
                  <a:gd name="connsiteX7" fmla="*/ 4535708 w 4828679"/>
                  <a:gd name="connsiteY7" fmla="*/ 4743937 h 4820214"/>
                  <a:gd name="connsiteX8" fmla="*/ 4145079 w 4828679"/>
                  <a:gd name="connsiteY8" fmla="*/ 4743937 h 4820214"/>
                  <a:gd name="connsiteX9" fmla="*/ 3807262 w 4828679"/>
                  <a:gd name="connsiteY9" fmla="*/ 4405657 h 4820214"/>
                  <a:gd name="connsiteX10" fmla="*/ 3722089 w 4828679"/>
                  <a:gd name="connsiteY10" fmla="*/ 4320366 h 4820214"/>
                  <a:gd name="connsiteX11" fmla="*/ 3681537 w 4828679"/>
                  <a:gd name="connsiteY11" fmla="*/ 4353687 h 4820214"/>
                  <a:gd name="connsiteX12" fmla="*/ 697945 w 4828679"/>
                  <a:gd name="connsiteY12" fmla="*/ 4048648 h 4820214"/>
                  <a:gd name="connsiteX13" fmla="*/ 697945 w 4828679"/>
                  <a:gd name="connsiteY13" fmla="*/ 697235 h 4820214"/>
                  <a:gd name="connsiteX14" fmla="*/ 2375361 w 4828679"/>
                  <a:gd name="connsiteY14" fmla="*/ 0 h 48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679" h="4820214">
                    <a:moveTo>
                      <a:pt x="2375361" y="0"/>
                    </a:moveTo>
                    <a:cubicBezTo>
                      <a:pt x="2983375" y="0"/>
                      <a:pt x="3591390" y="232411"/>
                      <a:pt x="4052779" y="697235"/>
                    </a:cubicBezTo>
                    <a:cubicBezTo>
                      <a:pt x="4867050" y="1503840"/>
                      <a:pt x="4968833" y="2759032"/>
                      <a:pt x="4358131" y="3677784"/>
                    </a:cubicBezTo>
                    <a:lnTo>
                      <a:pt x="4324415" y="3718733"/>
                    </a:lnTo>
                    <a:lnTo>
                      <a:pt x="4496784" y="3891336"/>
                    </a:lnTo>
                    <a:cubicBezTo>
                      <a:pt x="4746647" y="4141546"/>
                      <a:pt x="4746647" y="4141546"/>
                      <a:pt x="4746647" y="4141546"/>
                    </a:cubicBezTo>
                    <a:cubicBezTo>
                      <a:pt x="4856023" y="4251073"/>
                      <a:pt x="4856023" y="4423185"/>
                      <a:pt x="4746647" y="4524887"/>
                    </a:cubicBezTo>
                    <a:cubicBezTo>
                      <a:pt x="4535708" y="4743937"/>
                      <a:pt x="4535708" y="4743937"/>
                      <a:pt x="4535708" y="4743937"/>
                    </a:cubicBezTo>
                    <a:cubicBezTo>
                      <a:pt x="4426331" y="4845640"/>
                      <a:pt x="4254456" y="4845640"/>
                      <a:pt x="4145079" y="4743937"/>
                    </a:cubicBezTo>
                    <a:cubicBezTo>
                      <a:pt x="4017148" y="4615833"/>
                      <a:pt x="3905208" y="4503739"/>
                      <a:pt x="3807262" y="4405657"/>
                    </a:cubicBezTo>
                    <a:lnTo>
                      <a:pt x="3722089" y="4320366"/>
                    </a:lnTo>
                    <a:lnTo>
                      <a:pt x="3681537" y="4353687"/>
                    </a:lnTo>
                    <a:cubicBezTo>
                      <a:pt x="2761848" y="4963767"/>
                      <a:pt x="1505374" y="4862088"/>
                      <a:pt x="697945" y="4048648"/>
                    </a:cubicBezTo>
                    <a:cubicBezTo>
                      <a:pt x="-232648" y="3126813"/>
                      <a:pt x="-232648" y="1619069"/>
                      <a:pt x="697945" y="697235"/>
                    </a:cubicBezTo>
                    <a:cubicBezTo>
                      <a:pt x="1159334" y="232411"/>
                      <a:pt x="1767349" y="0"/>
                      <a:pt x="2375361" y="0"/>
                    </a:cubicBezTo>
                    <a:close/>
                  </a:path>
                </a:pathLst>
              </a:custGeom>
              <a:solidFill>
                <a:schemeClr val="bg1"/>
              </a:solidFill>
              <a:ln>
                <a:noFill/>
              </a:ln>
              <a:effectLst>
                <a:outerShdw blurRad="381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dirty="0"/>
              </a:p>
            </p:txBody>
          </p:sp>
          <p:sp>
            <p:nvSpPr>
              <p:cNvPr id="7" name="Freeform 10">
                <a:extLst>
                  <a:ext uri="{FF2B5EF4-FFF2-40B4-BE49-F238E27FC236}">
                    <a16:creationId xmlns:a16="http://schemas.microsoft.com/office/drawing/2014/main" id="{D5FEEAC4-7C2D-46B9-B7B0-8C9351CE24C1}"/>
                  </a:ext>
                </a:extLst>
              </p:cNvPr>
              <p:cNvSpPr>
                <a:spLocks/>
              </p:cNvSpPr>
              <p:nvPr/>
            </p:nvSpPr>
            <p:spPr bwMode="auto">
              <a:xfrm>
                <a:off x="10159474" y="2973985"/>
                <a:ext cx="705284" cy="706152"/>
              </a:xfrm>
              <a:prstGeom prst="ellipse">
                <a:avLst/>
              </a:prstGeom>
              <a:solidFill>
                <a:schemeClr val="bg1">
                  <a:lumMod val="50000"/>
                  <a:alpha val="80000"/>
                </a:schemeClr>
              </a:solidFill>
              <a:ln>
                <a:noFill/>
              </a:ln>
              <a:effectLst>
                <a:innerShdw blurRad="76200">
                  <a:prstClr val="black">
                    <a:alpha val="30000"/>
                  </a:prstClr>
                </a:innerShdw>
              </a:effectLst>
            </p:spPr>
            <p:txBody>
              <a:bodyPr vert="horz" wrap="square" lIns="91440" tIns="45720" rIns="91440" bIns="45720" numCol="1" anchor="t" anchorCtr="0" compatLnSpc="1">
                <a:prstTxWarp prst="textNoShape">
                  <a:avLst/>
                </a:prstTxWarp>
              </a:bodyPr>
              <a:lstStyle/>
              <a:p>
                <a:endParaRPr lang="en-US" dirty="0"/>
              </a:p>
            </p:txBody>
          </p:sp>
        </p:grpSp>
        <p:sp>
          <p:nvSpPr>
            <p:cNvPr id="4" name="SlideNo">
              <a:extLst>
                <a:ext uri="{FF2B5EF4-FFF2-40B4-BE49-F238E27FC236}">
                  <a16:creationId xmlns:a16="http://schemas.microsoft.com/office/drawing/2014/main" id="{18406DFB-C206-4F35-B0F4-E361091FBBD5}"/>
                </a:ext>
              </a:extLst>
            </p:cNvPr>
            <p:cNvSpPr txBox="1">
              <a:spLocks/>
            </p:cNvSpPr>
            <p:nvPr/>
          </p:nvSpPr>
          <p:spPr>
            <a:xfrm>
              <a:off x="382007" y="6281233"/>
              <a:ext cx="113814" cy="216406"/>
            </a:xfrm>
            <a:prstGeom prst="rect">
              <a:avLst/>
            </a:prstGeom>
            <a:noFill/>
          </p:spPr>
          <p:txBody>
            <a:bodyPr wrap="none" lIns="0" tIns="0" rIns="0" bIns="0" rtlCol="0" anchor="ctr">
              <a:spAutoFit/>
            </a:bodyPr>
            <a:lstStyle>
              <a:defPPr>
                <a:defRPr lang="en-US"/>
              </a:defPPr>
              <a:lvl1pPr marL="0" algn="ctr" defTabSz="457200" rtl="0" eaLnBrk="1" latinLnBrk="0" hangingPunct="1">
                <a:defRPr lang="en-ID" sz="1400" kern="1200" smtClean="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fld id="{F2030FAF-A4A4-40ED-9EAC-96740896EED7}" type="slidenum">
                <a:rPr lang="en-ID" sz="1100" smtClean="0">
                  <a:solidFill>
                    <a:schemeClr val="bg1"/>
                  </a:solidFill>
                </a:rPr>
                <a:pPr>
                  <a:lnSpc>
                    <a:spcPct val="150000"/>
                  </a:lnSpc>
                </a:pPr>
                <a:t>13</a:t>
              </a:fld>
              <a:endParaRPr lang="en-ID" sz="1100" dirty="0">
                <a:solidFill>
                  <a:schemeClr val="bg1"/>
                </a:solidFill>
              </a:endParaRPr>
            </a:p>
          </p:txBody>
        </p:sp>
      </p:grpSp>
      <p:sp>
        <p:nvSpPr>
          <p:cNvPr id="9" name="Rectangle 8">
            <a:extLst>
              <a:ext uri="{FF2B5EF4-FFF2-40B4-BE49-F238E27FC236}">
                <a16:creationId xmlns:a16="http://schemas.microsoft.com/office/drawing/2014/main" id="{2B4AE350-4C46-4661-8196-A855BC4954B5}"/>
              </a:ext>
            </a:extLst>
          </p:cNvPr>
          <p:cNvSpPr/>
          <p:nvPr/>
        </p:nvSpPr>
        <p:spPr>
          <a:xfrm>
            <a:off x="4803959" y="828775"/>
            <a:ext cx="6962254" cy="5472267"/>
          </a:xfrm>
          <a:prstGeom prst="rect">
            <a:avLst/>
          </a:prstGeom>
        </p:spPr>
        <p:txBody>
          <a:bodyPr wrap="square">
            <a:spAutoFit/>
          </a:bodyPr>
          <a:lstStyle/>
          <a:p>
            <a:pPr algn="r" rtl="1">
              <a:lnSpc>
                <a:spcPct val="115000"/>
              </a:lnSpc>
              <a:tabLst>
                <a:tab pos="6686550" algn="r"/>
              </a:tabLst>
            </a:pPr>
            <a:r>
              <a:rPr lang="ar-EG" sz="2000" cap="small" dirty="0">
                <a:latin typeface="Hassan LT Bold" panose="01000400000000000000" pitchFamily="2" charset="-78"/>
                <a:ea typeface="Calibri" panose="020F0502020204030204" pitchFamily="34" charset="0"/>
                <a:cs typeface="Hassan LT Bold" panose="01000400000000000000" pitchFamily="2" charset="-78"/>
              </a:rPr>
              <a:t> </a:t>
            </a:r>
            <a:r>
              <a:rPr lang="ar-SA" b="1" dirty="0">
                <a:latin typeface="Hassan LT Bold" panose="01000400000000000000" pitchFamily="2" charset="-78"/>
                <a:ea typeface="Calibri" panose="020F0502020204030204" pitchFamily="34" charset="0"/>
                <a:cs typeface="Hassan LT Bold" panose="01000400000000000000" pitchFamily="2" charset="-78"/>
              </a:rPr>
              <a:t>محام</a:t>
            </a:r>
            <a:r>
              <a:rPr lang="ar-EG" b="1" dirty="0">
                <a:latin typeface="Hassan LT Bold" panose="01000400000000000000" pitchFamily="2" charset="-78"/>
                <a:ea typeface="Calibri" panose="020F0502020204030204" pitchFamily="34" charset="0"/>
                <a:cs typeface="Hassan LT Bold" panose="01000400000000000000" pitchFamily="2" charset="-78"/>
              </a:rPr>
              <a:t> - المشاريع العالمية ، الخدمات المصرفية الإسلامية وتمويل المشاريع</a:t>
            </a:r>
            <a:r>
              <a:rPr lang="ar-SA" b="1" dirty="0">
                <a:latin typeface="Hassan LT Bold" panose="01000400000000000000" pitchFamily="2" charset="-78"/>
                <a:ea typeface="Calibri" panose="020F0502020204030204" pitchFamily="34" charset="0"/>
                <a:cs typeface="Hassan LT Bold" panose="01000400000000000000" pitchFamily="2" charset="-78"/>
              </a:rPr>
              <a:t> في مكتب بيكر بوتس ال ال بي، </a:t>
            </a:r>
            <a:r>
              <a:rPr lang="en-GB" cap="small"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BAKER BOTTS, LLP </a:t>
            </a:r>
            <a:r>
              <a:rPr lang="ar-SA" cap="small"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 </a:t>
            </a:r>
            <a:r>
              <a:rPr lang="ar-SA"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الرياض، المملكة العربية السعودية </a:t>
            </a:r>
            <a:r>
              <a:rPr lang="ar-SA" b="1"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 </a:t>
            </a:r>
            <a:r>
              <a:rPr lang="ar-EG" cap="small"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2009-2011</a:t>
            </a:r>
            <a:endParaRPr lang="en-US" cap="small"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endParaRPr>
          </a:p>
          <a:p>
            <a:pPr algn="r" rtl="1">
              <a:lnSpc>
                <a:spcPct val="115000"/>
              </a:lnSpc>
              <a:spcAft>
                <a:spcPts val="0"/>
              </a:spcAft>
              <a:tabLst>
                <a:tab pos="6686550" algn="r"/>
              </a:tabLst>
            </a:pPr>
            <a:endParaRPr lang="ar-EG" b="1"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endParaRPr>
          </a:p>
          <a:p>
            <a:pPr algn="r" rtl="1">
              <a:lnSpc>
                <a:spcPct val="115000"/>
              </a:lnSpc>
              <a:spcAft>
                <a:spcPts val="0"/>
              </a:spcAft>
              <a:tabLst>
                <a:tab pos="6686550" algn="r"/>
              </a:tabLst>
            </a:pPr>
            <a:r>
              <a:rPr lang="ar-EG" sz="16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بصفته</a:t>
            </a:r>
            <a:r>
              <a:rPr lang="ar-SA" sz="16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 </a:t>
            </a:r>
            <a:r>
              <a:rPr lang="ar-EG" sz="16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محامي </a:t>
            </a:r>
            <a:r>
              <a:rPr lang="ar-SA" sz="16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رئيس، </a:t>
            </a:r>
            <a:r>
              <a:rPr lang="ar-EG" sz="16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قام</a:t>
            </a:r>
            <a:r>
              <a:rPr lang="ar-SA" sz="16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 سراج الإسلام</a:t>
            </a:r>
            <a:r>
              <a:rPr lang="ar-EG" sz="16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 بصياغة </a:t>
            </a:r>
            <a:r>
              <a:rPr lang="ar-SA" sz="16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وقيادة </a:t>
            </a:r>
            <a:r>
              <a:rPr lang="ar-EG" sz="16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العديد من المعاملات المعقدة ، وإدارة الشركاء الآخرين وعلاقات العملاء</a:t>
            </a:r>
            <a:r>
              <a:rPr lang="ar-EG" sz="1600" i="1"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a:t>
            </a:r>
            <a:r>
              <a:rPr lang="en-GB" sz="600" i="1"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 </a:t>
            </a:r>
            <a:endParaRPr lang="x-none" sz="16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endParaRPr>
          </a:p>
          <a:p>
            <a:pPr marL="342900" lvl="0" indent="-342900" algn="r" rtl="1">
              <a:lnSpc>
                <a:spcPct val="115000"/>
              </a:lnSpc>
              <a:spcAft>
                <a:spcPts val="0"/>
              </a:spcAft>
              <a:buFont typeface="Symbol" panose="05050102010706020507" pitchFamily="18" charset="2"/>
              <a:buChar char=""/>
            </a:pP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هيكلة وتصحيح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وثائق شرعية أعدها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المستشار القانوني للطرف الآخر</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a:t>
            </a:r>
          </a:p>
          <a:p>
            <a:pPr marL="342900" lvl="0" indent="-342900" algn="r" rtl="1">
              <a:lnSpc>
                <a:spcPct val="115000"/>
              </a:lnSpc>
              <a:spcAft>
                <a:spcPts val="0"/>
              </a:spcAft>
              <a:buFont typeface="Symbol" panose="05050102010706020507" pitchFamily="18" charset="2"/>
              <a:buChar char=""/>
            </a:pP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إعادة هيكلة الالتزام المالي لمقاول بناء سعودي رئيس.</a:t>
            </a:r>
          </a:p>
          <a:p>
            <a:pPr marL="342900" lvl="0" indent="-342900" algn="r" rtl="1">
              <a:lnSpc>
                <a:spcPct val="115000"/>
              </a:lnSpc>
              <a:spcAft>
                <a:spcPts val="0"/>
              </a:spcAft>
              <a:buFont typeface="Symbol" panose="05050102010706020507" pitchFamily="18" charset="2"/>
              <a:buChar char=""/>
            </a:pP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إدارة إعادة الهيكلة وإعادة التمويل لمشروع البتروكيماويات الرئيسي في المملكة العربية السعودية ، بما في ذلك القروض لأجل، وإعادة التمويل، و</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تدوير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التسهيلات والتسهيلات الاحتياطية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با</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لدولار الأمريكي والريال</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السعودي</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a:t>
            </a:r>
          </a:p>
          <a:p>
            <a:pPr marL="342900" lvl="0" indent="-342900" algn="r" rtl="1">
              <a:lnSpc>
                <a:spcPct val="115000"/>
              </a:lnSpc>
              <a:spcAft>
                <a:spcPts val="0"/>
              </a:spcAft>
              <a:buFont typeface="Symbol" panose="05050102010706020507" pitchFamily="18" charset="2"/>
              <a:buChar char=""/>
            </a:pP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قيادة إعادة الهيكلة وإعادة التمويل المتعلقة بتجاوز تكاليف مشروع شركة بتروكيماويات</a:t>
            </a:r>
          </a:p>
          <a:p>
            <a:pPr marL="342900" lvl="0" indent="-342900" algn="r" rtl="1">
              <a:lnSpc>
                <a:spcPct val="115000"/>
              </a:lnSpc>
              <a:spcAft>
                <a:spcPts val="0"/>
              </a:spcAft>
              <a:buFont typeface="Symbol" panose="05050102010706020507" pitchFamily="18" charset="2"/>
              <a:buChar char=""/>
            </a:pP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مراجعة وثائق التمويل / المشروع والآراء القانونية المتعلقة بمشروع الطاقة المستقل لـ </a:t>
            </a:r>
            <a:r>
              <a:rPr lang="en-GB"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PP11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في الرياض.</a:t>
            </a:r>
          </a:p>
          <a:p>
            <a:pPr marL="342900" lvl="0" indent="-342900" algn="r" rtl="1">
              <a:lnSpc>
                <a:spcPct val="115000"/>
              </a:lnSpc>
              <a:spcAft>
                <a:spcPts val="0"/>
              </a:spcAft>
              <a:buFont typeface="Symbol" panose="05050102010706020507" pitchFamily="18" charset="2"/>
              <a:buChar char=""/>
            </a:pP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الإشراف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على هيكلة وصياغة</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كامل وثائق مشروع منشأة نزع السلام وفق نظام البناء والتملك والتشغيل </a:t>
            </a:r>
            <a:r>
              <a:rPr lang="en-US"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BOO</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ونظام البناء والتملك ونقل الملكية</a:t>
            </a:r>
            <a:r>
              <a:rPr lang="en-GB"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BOT</a:t>
            </a:r>
            <a:endPar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endParaRPr>
          </a:p>
          <a:p>
            <a:pPr marL="342900" lvl="0" indent="-342900" algn="r" rtl="1">
              <a:lnSpc>
                <a:spcPct val="115000"/>
              </a:lnSpc>
              <a:spcAft>
                <a:spcPts val="0"/>
              </a:spcAft>
              <a:buFont typeface="Symbol" panose="05050102010706020507" pitchFamily="18" charset="2"/>
              <a:buChar char=""/>
            </a:pP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هيكلة خدمات تخصيص الهاتف المحمول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لشركة كبرى في</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المملكة العربية السعودية.</a:t>
            </a:r>
            <a:endParaRPr lang="x-none"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endParaRPr>
          </a:p>
        </p:txBody>
      </p:sp>
      <p:sp>
        <p:nvSpPr>
          <p:cNvPr id="47" name="Oval 46">
            <a:extLst>
              <a:ext uri="{FF2B5EF4-FFF2-40B4-BE49-F238E27FC236}">
                <a16:creationId xmlns:a16="http://schemas.microsoft.com/office/drawing/2014/main" id="{640E56B6-206D-4FC4-9984-044C1BD876ED}"/>
              </a:ext>
            </a:extLst>
          </p:cNvPr>
          <p:cNvSpPr/>
          <p:nvPr/>
        </p:nvSpPr>
        <p:spPr>
          <a:xfrm>
            <a:off x="11672888" y="828775"/>
            <a:ext cx="342899" cy="357088"/>
          </a:xfrm>
          <a:prstGeom prst="ellipse">
            <a:avLst/>
          </a:prstGeom>
          <a:solidFill>
            <a:schemeClr val="bg1">
              <a:lumMod val="50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lumMod val="65000"/>
                  <a:lumOff val="35000"/>
                </a:schemeClr>
              </a:solidFill>
              <a:latin typeface="+mj-lt"/>
            </a:endParaRPr>
          </a:p>
        </p:txBody>
      </p:sp>
      <p:sp>
        <p:nvSpPr>
          <p:cNvPr id="10" name="PpHolder1">
            <a:extLst>
              <a:ext uri="{FF2B5EF4-FFF2-40B4-BE49-F238E27FC236}">
                <a16:creationId xmlns:a16="http://schemas.microsoft.com/office/drawing/2014/main" id="{3278394E-89E3-4201-A3C6-B6A8F5D9F914}"/>
              </a:ext>
            </a:extLst>
          </p:cNvPr>
          <p:cNvSpPr/>
          <p:nvPr/>
        </p:nvSpPr>
        <p:spPr>
          <a:xfrm flipH="1">
            <a:off x="0" y="0"/>
            <a:ext cx="4897284" cy="6858000"/>
          </a:xfrm>
          <a:custGeom>
            <a:avLst/>
            <a:gdLst>
              <a:gd name="connsiteX0" fmla="*/ 2336875 w 4457791"/>
              <a:gd name="connsiteY0" fmla="*/ 0 h 6858000"/>
              <a:gd name="connsiteX1" fmla="*/ 4457791 w 4457791"/>
              <a:gd name="connsiteY1" fmla="*/ 0 h 6858000"/>
              <a:gd name="connsiteX2" fmla="*/ 4457791 w 4457791"/>
              <a:gd name="connsiteY2" fmla="*/ 6858000 h 6858000"/>
              <a:gd name="connsiteX3" fmla="*/ 2444637 w 4457791"/>
              <a:gd name="connsiteY3" fmla="*/ 6858000 h 6858000"/>
              <a:gd name="connsiteX4" fmla="*/ 2347573 w 4457791"/>
              <a:gd name="connsiteY4" fmla="*/ 6700614 h 6858000"/>
              <a:gd name="connsiteX5" fmla="*/ 2174815 w 4457791"/>
              <a:gd name="connsiteY5" fmla="*/ 6479216 h 6858000"/>
              <a:gd name="connsiteX6" fmla="*/ 1013639 w 4457791"/>
              <a:gd name="connsiteY6" fmla="*/ 5827696 h 6858000"/>
              <a:gd name="connsiteX7" fmla="*/ 56824 w 4457791"/>
              <a:gd name="connsiteY7" fmla="*/ 4952438 h 6858000"/>
              <a:gd name="connsiteX8" fmla="*/ 755656 w 4457791"/>
              <a:gd name="connsiteY8" fmla="*/ 3133491 h 6858000"/>
              <a:gd name="connsiteX9" fmla="*/ 2014161 w 4457791"/>
              <a:gd name="connsiteY9" fmla="*/ 2093696 h 6858000"/>
              <a:gd name="connsiteX10" fmla="*/ 2180022 w 4457791"/>
              <a:gd name="connsiteY10" fmla="*/ 1859643 h 6858000"/>
              <a:gd name="connsiteX11" fmla="*/ 2333993 w 4457791"/>
              <a:gd name="connsiteY11" fmla="*/ 339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57791" h="6858000">
                <a:moveTo>
                  <a:pt x="2336875" y="0"/>
                </a:moveTo>
                <a:lnTo>
                  <a:pt x="4457791" y="0"/>
                </a:lnTo>
                <a:lnTo>
                  <a:pt x="4457791" y="6858000"/>
                </a:lnTo>
                <a:lnTo>
                  <a:pt x="2444637" y="6858000"/>
                </a:lnTo>
                <a:lnTo>
                  <a:pt x="2347573" y="6700614"/>
                </a:lnTo>
                <a:cubicBezTo>
                  <a:pt x="2295280" y="6622700"/>
                  <a:pt x="2238912" y="6547964"/>
                  <a:pt x="2174815" y="6479216"/>
                </a:cubicBezTo>
                <a:cubicBezTo>
                  <a:pt x="1869713" y="6155073"/>
                  <a:pt x="1423846" y="6009814"/>
                  <a:pt x="1013639" y="5827696"/>
                </a:cubicBezTo>
                <a:cubicBezTo>
                  <a:pt x="603437" y="5645580"/>
                  <a:pt x="184994" y="5378738"/>
                  <a:pt x="56824" y="4952438"/>
                </a:cubicBezTo>
                <a:cubicBezTo>
                  <a:pt x="-142298" y="4290519"/>
                  <a:pt x="203628" y="3480679"/>
                  <a:pt x="755656" y="3133491"/>
                </a:cubicBezTo>
                <a:cubicBezTo>
                  <a:pt x="1196579" y="2854518"/>
                  <a:pt x="1684766" y="2495386"/>
                  <a:pt x="2014161" y="2093696"/>
                </a:cubicBezTo>
                <a:cubicBezTo>
                  <a:pt x="2069765" y="2020923"/>
                  <a:pt x="2127948" y="1938522"/>
                  <a:pt x="2180022" y="1859643"/>
                </a:cubicBezTo>
                <a:cubicBezTo>
                  <a:pt x="2551715" y="1242366"/>
                  <a:pt x="2312023" y="693357"/>
                  <a:pt x="2333993" y="33945"/>
                </a:cubicBezTo>
                <a:close/>
              </a:path>
            </a:pathLst>
          </a:custGeom>
          <a:blipFill>
            <a:blip r:embed="rId2" cstate="print">
              <a:extLst>
                <a:ext uri="{28A0092B-C50C-407E-A947-70E740481C1C}">
                  <a14:useLocalDpi xmlns:a14="http://schemas.microsoft.com/office/drawing/2010/main" val="0"/>
                </a:ext>
              </a:extLst>
            </a:blip>
            <a:stretch>
              <a:fillRect/>
            </a:stretch>
          </a:blipFill>
          <a:ln w="0" cap="flat" cmpd="sng" algn="ctr">
            <a:noFill/>
            <a:prstDash val="solid"/>
            <a:miter lim="800000"/>
          </a:ln>
          <a:effectLst/>
          <a:extLst>
            <a:ext uri="{91240B29-F687-4F45-9708-019B960494DF}">
              <a14:hiddenLine xmlns:a14="http://schemas.microsoft.com/office/drawing/2010/main" w="0"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bg1"/>
              </a:solidFill>
            </a:endParaRPr>
          </a:p>
        </p:txBody>
      </p:sp>
    </p:spTree>
    <p:extLst>
      <p:ext uri="{BB962C8B-B14F-4D97-AF65-F5344CB8AC3E}">
        <p14:creationId xmlns:p14="http://schemas.microsoft.com/office/powerpoint/2010/main" val="64823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pFooter">
            <a:extLst>
              <a:ext uri="{FF2B5EF4-FFF2-40B4-BE49-F238E27FC236}">
                <a16:creationId xmlns:a16="http://schemas.microsoft.com/office/drawing/2014/main" id="{CB209EE6-B794-44CE-90E1-8460C665DA27}"/>
              </a:ext>
            </a:extLst>
          </p:cNvPr>
          <p:cNvGrpSpPr/>
          <p:nvPr/>
        </p:nvGrpSpPr>
        <p:grpSpPr>
          <a:xfrm>
            <a:off x="246061" y="6218585"/>
            <a:ext cx="396878" cy="396180"/>
            <a:chOff x="246061" y="6218585"/>
            <a:chExt cx="396878" cy="396180"/>
          </a:xfrm>
        </p:grpSpPr>
        <p:grpSp>
          <p:nvGrpSpPr>
            <p:cNvPr id="3" name="Group 2">
              <a:extLst>
                <a:ext uri="{FF2B5EF4-FFF2-40B4-BE49-F238E27FC236}">
                  <a16:creationId xmlns:a16="http://schemas.microsoft.com/office/drawing/2014/main" id="{87465D8D-A5B5-4947-B0BE-B059D3F26A22}"/>
                </a:ext>
              </a:extLst>
            </p:cNvPr>
            <p:cNvGrpSpPr/>
            <p:nvPr/>
          </p:nvGrpSpPr>
          <p:grpSpPr>
            <a:xfrm>
              <a:off x="246061" y="6218585"/>
              <a:ext cx="396878" cy="396180"/>
              <a:chOff x="10102958" y="2918320"/>
              <a:chExt cx="831744" cy="830285"/>
            </a:xfrm>
          </p:grpSpPr>
          <p:sp>
            <p:nvSpPr>
              <p:cNvPr id="6" name="Freeform: Shape 5">
                <a:extLst>
                  <a:ext uri="{FF2B5EF4-FFF2-40B4-BE49-F238E27FC236}">
                    <a16:creationId xmlns:a16="http://schemas.microsoft.com/office/drawing/2014/main" id="{1FD06D38-93DB-46EB-882B-E8A47C56F4B5}"/>
                  </a:ext>
                </a:extLst>
              </p:cNvPr>
              <p:cNvSpPr>
                <a:spLocks/>
              </p:cNvSpPr>
              <p:nvPr/>
            </p:nvSpPr>
            <p:spPr bwMode="auto">
              <a:xfrm>
                <a:off x="10102958" y="2918320"/>
                <a:ext cx="831744" cy="830285"/>
              </a:xfrm>
              <a:custGeom>
                <a:avLst/>
                <a:gdLst>
                  <a:gd name="connsiteX0" fmla="*/ 2375361 w 4828679"/>
                  <a:gd name="connsiteY0" fmla="*/ 0 h 4820214"/>
                  <a:gd name="connsiteX1" fmla="*/ 4052779 w 4828679"/>
                  <a:gd name="connsiteY1" fmla="*/ 697235 h 4820214"/>
                  <a:gd name="connsiteX2" fmla="*/ 4358131 w 4828679"/>
                  <a:gd name="connsiteY2" fmla="*/ 3677784 h 4820214"/>
                  <a:gd name="connsiteX3" fmla="*/ 4324415 w 4828679"/>
                  <a:gd name="connsiteY3" fmla="*/ 3718733 h 4820214"/>
                  <a:gd name="connsiteX4" fmla="*/ 4496784 w 4828679"/>
                  <a:gd name="connsiteY4" fmla="*/ 3891336 h 4820214"/>
                  <a:gd name="connsiteX5" fmla="*/ 4746647 w 4828679"/>
                  <a:gd name="connsiteY5" fmla="*/ 4141546 h 4820214"/>
                  <a:gd name="connsiteX6" fmla="*/ 4746647 w 4828679"/>
                  <a:gd name="connsiteY6" fmla="*/ 4524887 h 4820214"/>
                  <a:gd name="connsiteX7" fmla="*/ 4535708 w 4828679"/>
                  <a:gd name="connsiteY7" fmla="*/ 4743937 h 4820214"/>
                  <a:gd name="connsiteX8" fmla="*/ 4145079 w 4828679"/>
                  <a:gd name="connsiteY8" fmla="*/ 4743937 h 4820214"/>
                  <a:gd name="connsiteX9" fmla="*/ 3807262 w 4828679"/>
                  <a:gd name="connsiteY9" fmla="*/ 4405657 h 4820214"/>
                  <a:gd name="connsiteX10" fmla="*/ 3722089 w 4828679"/>
                  <a:gd name="connsiteY10" fmla="*/ 4320366 h 4820214"/>
                  <a:gd name="connsiteX11" fmla="*/ 3681537 w 4828679"/>
                  <a:gd name="connsiteY11" fmla="*/ 4353687 h 4820214"/>
                  <a:gd name="connsiteX12" fmla="*/ 697945 w 4828679"/>
                  <a:gd name="connsiteY12" fmla="*/ 4048648 h 4820214"/>
                  <a:gd name="connsiteX13" fmla="*/ 697945 w 4828679"/>
                  <a:gd name="connsiteY13" fmla="*/ 697235 h 4820214"/>
                  <a:gd name="connsiteX14" fmla="*/ 2375361 w 4828679"/>
                  <a:gd name="connsiteY14" fmla="*/ 0 h 48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679" h="4820214">
                    <a:moveTo>
                      <a:pt x="2375361" y="0"/>
                    </a:moveTo>
                    <a:cubicBezTo>
                      <a:pt x="2983375" y="0"/>
                      <a:pt x="3591390" y="232411"/>
                      <a:pt x="4052779" y="697235"/>
                    </a:cubicBezTo>
                    <a:cubicBezTo>
                      <a:pt x="4867050" y="1503840"/>
                      <a:pt x="4968833" y="2759032"/>
                      <a:pt x="4358131" y="3677784"/>
                    </a:cubicBezTo>
                    <a:lnTo>
                      <a:pt x="4324415" y="3718733"/>
                    </a:lnTo>
                    <a:lnTo>
                      <a:pt x="4496784" y="3891336"/>
                    </a:lnTo>
                    <a:cubicBezTo>
                      <a:pt x="4746647" y="4141546"/>
                      <a:pt x="4746647" y="4141546"/>
                      <a:pt x="4746647" y="4141546"/>
                    </a:cubicBezTo>
                    <a:cubicBezTo>
                      <a:pt x="4856023" y="4251073"/>
                      <a:pt x="4856023" y="4423185"/>
                      <a:pt x="4746647" y="4524887"/>
                    </a:cubicBezTo>
                    <a:cubicBezTo>
                      <a:pt x="4535708" y="4743937"/>
                      <a:pt x="4535708" y="4743937"/>
                      <a:pt x="4535708" y="4743937"/>
                    </a:cubicBezTo>
                    <a:cubicBezTo>
                      <a:pt x="4426331" y="4845640"/>
                      <a:pt x="4254456" y="4845640"/>
                      <a:pt x="4145079" y="4743937"/>
                    </a:cubicBezTo>
                    <a:cubicBezTo>
                      <a:pt x="4017148" y="4615833"/>
                      <a:pt x="3905208" y="4503739"/>
                      <a:pt x="3807262" y="4405657"/>
                    </a:cubicBezTo>
                    <a:lnTo>
                      <a:pt x="3722089" y="4320366"/>
                    </a:lnTo>
                    <a:lnTo>
                      <a:pt x="3681537" y="4353687"/>
                    </a:lnTo>
                    <a:cubicBezTo>
                      <a:pt x="2761848" y="4963767"/>
                      <a:pt x="1505374" y="4862088"/>
                      <a:pt x="697945" y="4048648"/>
                    </a:cubicBezTo>
                    <a:cubicBezTo>
                      <a:pt x="-232648" y="3126813"/>
                      <a:pt x="-232648" y="1619069"/>
                      <a:pt x="697945" y="697235"/>
                    </a:cubicBezTo>
                    <a:cubicBezTo>
                      <a:pt x="1159334" y="232411"/>
                      <a:pt x="1767349" y="0"/>
                      <a:pt x="2375361" y="0"/>
                    </a:cubicBezTo>
                    <a:close/>
                  </a:path>
                </a:pathLst>
              </a:custGeom>
              <a:solidFill>
                <a:schemeClr val="bg1"/>
              </a:solidFill>
              <a:ln>
                <a:noFill/>
              </a:ln>
              <a:effectLst>
                <a:outerShdw blurRad="381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dirty="0"/>
              </a:p>
            </p:txBody>
          </p:sp>
          <p:sp>
            <p:nvSpPr>
              <p:cNvPr id="7" name="Freeform 10">
                <a:extLst>
                  <a:ext uri="{FF2B5EF4-FFF2-40B4-BE49-F238E27FC236}">
                    <a16:creationId xmlns:a16="http://schemas.microsoft.com/office/drawing/2014/main" id="{D5FEEAC4-7C2D-46B9-B7B0-8C9351CE24C1}"/>
                  </a:ext>
                </a:extLst>
              </p:cNvPr>
              <p:cNvSpPr>
                <a:spLocks/>
              </p:cNvSpPr>
              <p:nvPr/>
            </p:nvSpPr>
            <p:spPr bwMode="auto">
              <a:xfrm>
                <a:off x="10159474" y="2973985"/>
                <a:ext cx="705284" cy="706152"/>
              </a:xfrm>
              <a:prstGeom prst="ellipse">
                <a:avLst/>
              </a:prstGeom>
              <a:solidFill>
                <a:schemeClr val="bg1">
                  <a:lumMod val="50000"/>
                  <a:alpha val="80000"/>
                </a:schemeClr>
              </a:solidFill>
              <a:ln>
                <a:noFill/>
              </a:ln>
              <a:effectLst>
                <a:innerShdw blurRad="76200">
                  <a:prstClr val="black">
                    <a:alpha val="30000"/>
                  </a:prstClr>
                </a:innerShdw>
              </a:effectLst>
            </p:spPr>
            <p:txBody>
              <a:bodyPr vert="horz" wrap="square" lIns="91440" tIns="45720" rIns="91440" bIns="45720" numCol="1" anchor="t" anchorCtr="0" compatLnSpc="1">
                <a:prstTxWarp prst="textNoShape">
                  <a:avLst/>
                </a:prstTxWarp>
              </a:bodyPr>
              <a:lstStyle/>
              <a:p>
                <a:endParaRPr lang="en-US" dirty="0"/>
              </a:p>
            </p:txBody>
          </p:sp>
        </p:grpSp>
        <p:sp>
          <p:nvSpPr>
            <p:cNvPr id="4" name="SlideNo">
              <a:extLst>
                <a:ext uri="{FF2B5EF4-FFF2-40B4-BE49-F238E27FC236}">
                  <a16:creationId xmlns:a16="http://schemas.microsoft.com/office/drawing/2014/main" id="{18406DFB-C206-4F35-B0F4-E361091FBBD5}"/>
                </a:ext>
              </a:extLst>
            </p:cNvPr>
            <p:cNvSpPr txBox="1">
              <a:spLocks/>
            </p:cNvSpPr>
            <p:nvPr/>
          </p:nvSpPr>
          <p:spPr>
            <a:xfrm>
              <a:off x="382007" y="6281233"/>
              <a:ext cx="113814" cy="216406"/>
            </a:xfrm>
            <a:prstGeom prst="rect">
              <a:avLst/>
            </a:prstGeom>
            <a:noFill/>
          </p:spPr>
          <p:txBody>
            <a:bodyPr wrap="none" lIns="0" tIns="0" rIns="0" bIns="0" rtlCol="0" anchor="ctr">
              <a:spAutoFit/>
            </a:bodyPr>
            <a:lstStyle>
              <a:defPPr>
                <a:defRPr lang="en-US"/>
              </a:defPPr>
              <a:lvl1pPr marL="0" algn="ctr" defTabSz="457200" rtl="0" eaLnBrk="1" latinLnBrk="0" hangingPunct="1">
                <a:defRPr lang="en-ID" sz="1400" kern="1200" smtClean="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fld id="{F2030FAF-A4A4-40ED-9EAC-96740896EED7}" type="slidenum">
                <a:rPr lang="en-ID" sz="1100" smtClean="0">
                  <a:solidFill>
                    <a:schemeClr val="bg1"/>
                  </a:solidFill>
                </a:rPr>
                <a:pPr>
                  <a:lnSpc>
                    <a:spcPct val="150000"/>
                  </a:lnSpc>
                </a:pPr>
                <a:t>14</a:t>
              </a:fld>
              <a:endParaRPr lang="en-ID" sz="1100" dirty="0">
                <a:solidFill>
                  <a:schemeClr val="bg1"/>
                </a:solidFill>
              </a:endParaRPr>
            </a:p>
          </p:txBody>
        </p:sp>
      </p:grpSp>
      <p:sp>
        <p:nvSpPr>
          <p:cNvPr id="9" name="Rectangle 8">
            <a:extLst>
              <a:ext uri="{FF2B5EF4-FFF2-40B4-BE49-F238E27FC236}">
                <a16:creationId xmlns:a16="http://schemas.microsoft.com/office/drawing/2014/main" id="{C8A6C569-79D8-44EF-9252-258456D9CA71}"/>
              </a:ext>
            </a:extLst>
          </p:cNvPr>
          <p:cNvSpPr/>
          <p:nvPr/>
        </p:nvSpPr>
        <p:spPr>
          <a:xfrm>
            <a:off x="1114218" y="3171825"/>
            <a:ext cx="10107339" cy="3384003"/>
          </a:xfrm>
          <a:prstGeom prst="rect">
            <a:avLst/>
          </a:prstGeom>
        </p:spPr>
        <p:txBody>
          <a:bodyPr wrap="square">
            <a:spAutoFit/>
          </a:bodyPr>
          <a:lstStyle/>
          <a:p>
            <a:pPr algn="r" rtl="1">
              <a:lnSpc>
                <a:spcPct val="115000"/>
              </a:lnSpc>
              <a:spcAft>
                <a:spcPts val="0"/>
              </a:spcAft>
              <a:tabLst>
                <a:tab pos="6686550" algn="r"/>
              </a:tabLst>
            </a:pPr>
            <a:r>
              <a:rPr lang="ar-SA" b="1" dirty="0">
                <a:latin typeface="Hassan LT Bold" panose="01000400000000000000" pitchFamily="2" charset="-78"/>
                <a:ea typeface="Calibri" panose="020F0502020204030204" pitchFamily="34" charset="0"/>
                <a:cs typeface="Hassan LT Bold" panose="01000400000000000000" pitchFamily="2" charset="-78"/>
              </a:rPr>
              <a:t>محام -</a:t>
            </a:r>
            <a:r>
              <a:rPr lang="ar-EG" b="1" dirty="0">
                <a:latin typeface="Hassan LT Bold" panose="01000400000000000000" pitchFamily="2" charset="-78"/>
                <a:ea typeface="Calibri" panose="020F0502020204030204" pitchFamily="34" charset="0"/>
                <a:cs typeface="Hassan LT Bold" panose="01000400000000000000" pitchFamily="2" charset="-78"/>
              </a:rPr>
              <a:t> الخدمات المصرفية الإسلامية وتمويل المشاريع</a:t>
            </a:r>
            <a:r>
              <a:rPr lang="ar-SA" b="1" dirty="0">
                <a:latin typeface="Hassan LT Bold" panose="01000400000000000000" pitchFamily="2" charset="-78"/>
                <a:ea typeface="Calibri" panose="020F0502020204030204" pitchFamily="34" charset="0"/>
                <a:cs typeface="Hassan LT Bold" panose="01000400000000000000" pitchFamily="2" charset="-78"/>
              </a:rPr>
              <a:t>، مكتب كليفورد شانس ال ال بي، الرياض المملكة العربية السعودية، 2007-2009</a:t>
            </a:r>
            <a:endParaRPr lang="ar-EG" b="1" dirty="0">
              <a:latin typeface="Hassan LT Bold" panose="01000400000000000000" pitchFamily="2" charset="-78"/>
              <a:ea typeface="Calibri" panose="020F0502020204030204" pitchFamily="34" charset="0"/>
              <a:cs typeface="Hassan LT Bold" panose="01000400000000000000" pitchFamily="2" charset="-78"/>
            </a:endParaRPr>
          </a:p>
          <a:p>
            <a:pPr algn="r" rtl="1">
              <a:lnSpc>
                <a:spcPct val="115000"/>
              </a:lnSpc>
              <a:spcAft>
                <a:spcPts val="0"/>
              </a:spcAft>
              <a:tabLst>
                <a:tab pos="6686550" algn="r"/>
              </a:tabLst>
            </a:pPr>
            <a:r>
              <a:rPr lang="ar-EG" sz="1600" i="1" dirty="0">
                <a:latin typeface="Hassan LT Bold" panose="01000400000000000000" pitchFamily="2" charset="-78"/>
                <a:ea typeface="Calibri" panose="020F0502020204030204" pitchFamily="34" charset="0"/>
                <a:cs typeface="Hassan LT Bold" panose="01000400000000000000" pitchFamily="2" charset="-78"/>
              </a:rPr>
              <a:t>صياغة وتقديم المشورة بشأن معاملات مبتكرة ومسائل قانونية</a:t>
            </a:r>
            <a:r>
              <a:rPr lang="ar-SA" sz="1600" i="1" dirty="0">
                <a:latin typeface="Hassan LT Bold" panose="01000400000000000000" pitchFamily="2" charset="-78"/>
                <a:ea typeface="Calibri" panose="020F0502020204030204" pitchFamily="34" charset="0"/>
                <a:cs typeface="Hassan LT Bold" panose="01000400000000000000" pitchFamily="2" charset="-78"/>
              </a:rPr>
              <a:t> مختلفة في ال</a:t>
            </a:r>
            <a:r>
              <a:rPr lang="ar-EG" sz="1600" i="1" dirty="0">
                <a:latin typeface="Hassan LT Bold" panose="01000400000000000000" pitchFamily="2" charset="-78"/>
                <a:ea typeface="Calibri" panose="020F0502020204030204" pitchFamily="34" charset="0"/>
                <a:cs typeface="Hassan LT Bold" panose="01000400000000000000" pitchFamily="2" charset="-78"/>
              </a:rPr>
              <a:t>مملكة العربية السعودية</a:t>
            </a:r>
            <a:r>
              <a:rPr lang="en-GB" sz="1600" i="1" dirty="0">
                <a:latin typeface="Hassan LT Bold" panose="01000400000000000000" pitchFamily="2" charset="-78"/>
                <a:ea typeface="Calibri" panose="020F0502020204030204" pitchFamily="34" charset="0"/>
                <a:cs typeface="Hassan LT Bold" panose="01000400000000000000" pitchFamily="2" charset="-78"/>
              </a:rPr>
              <a:t>.</a:t>
            </a:r>
            <a:endParaRPr lang="x-none" sz="1600" dirty="0">
              <a:latin typeface="Hassan LT Bold" panose="01000400000000000000" pitchFamily="2" charset="-78"/>
              <a:ea typeface="Calibri" panose="020F0502020204030204" pitchFamily="34" charset="0"/>
              <a:cs typeface="Hassan LT Bold" panose="01000400000000000000" pitchFamily="2" charset="-78"/>
            </a:endParaRPr>
          </a:p>
          <a:p>
            <a:pPr algn="r" rtl="1">
              <a:lnSpc>
                <a:spcPct val="115000"/>
              </a:lnSpc>
              <a:spcAft>
                <a:spcPts val="0"/>
              </a:spcAft>
            </a:pPr>
            <a:r>
              <a:rPr lang="en-GB" sz="600" i="1" dirty="0">
                <a:latin typeface="Hassan LT Bold" panose="01000400000000000000" pitchFamily="2" charset="-78"/>
                <a:ea typeface="Calibri" panose="020F0502020204030204" pitchFamily="34" charset="0"/>
                <a:cs typeface="Hassan LT Bold" panose="01000400000000000000" pitchFamily="2" charset="-78"/>
              </a:rPr>
              <a:t> </a:t>
            </a:r>
            <a:endParaRPr lang="x-none" sz="1600" dirty="0">
              <a:latin typeface="Hassan LT Bold" panose="01000400000000000000" pitchFamily="2" charset="-78"/>
              <a:ea typeface="Calibri" panose="020F0502020204030204" pitchFamily="34" charset="0"/>
              <a:cs typeface="Hassan LT Bold" panose="01000400000000000000" pitchFamily="2" charset="-78"/>
            </a:endParaRPr>
          </a:p>
          <a:p>
            <a:pPr marL="342900" lvl="0" indent="-342900" algn="r" rtl="1">
              <a:lnSpc>
                <a:spcPct val="115000"/>
              </a:lnSpc>
              <a:spcAft>
                <a:spcPts val="0"/>
              </a:spcAft>
              <a:buFont typeface="Symbol" panose="05050102010706020507" pitchFamily="18" charset="2"/>
              <a:buChar char=""/>
            </a:pPr>
            <a:r>
              <a:rPr lang="ar-EG" sz="1600" spc="-1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تقديم المشورة بشأن عمليات </a:t>
            </a:r>
            <a:r>
              <a:rPr lang="ar-SA" sz="1600" spc="-1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تورق خاصة</a:t>
            </a:r>
            <a:r>
              <a:rPr lang="ar-EG" sz="1600" spc="-1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a:t>
            </a:r>
            <a:r>
              <a:rPr lang="ar-SA" sz="1600" spc="-1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ب</a:t>
            </a:r>
            <a:r>
              <a:rPr lang="ar-EG" sz="1600" spc="-1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السيارات </a:t>
            </a:r>
            <a:r>
              <a:rPr lang="ar-SA" sz="1600" spc="-1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و</a:t>
            </a:r>
            <a:r>
              <a:rPr lang="ar-EG" sz="1600" spc="-1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إصدار صكوك متوافقة مع الشريعة الإسلامية.</a:t>
            </a:r>
          </a:p>
          <a:p>
            <a:pPr marL="342900" lvl="0" indent="-342900" algn="r" rtl="1">
              <a:lnSpc>
                <a:spcPct val="115000"/>
              </a:lnSpc>
              <a:spcAft>
                <a:spcPts val="0"/>
              </a:spcAft>
              <a:buFont typeface="Symbol" panose="05050102010706020507" pitchFamily="18" charset="2"/>
              <a:buChar char=""/>
            </a:pPr>
            <a:r>
              <a:rPr lang="ar-SA" sz="1600" spc="-1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إعداد </a:t>
            </a:r>
            <a:r>
              <a:rPr lang="ar-EG" sz="1600" spc="-1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وثائق التمويل الإسلامي القائمة على الإجارة لتطوير</a:t>
            </a:r>
            <a:r>
              <a:rPr lang="ar-SA" sz="1600" spc="-1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مجمع أمين الإيثلين بقيمة </a:t>
            </a:r>
            <a:r>
              <a:rPr lang="ar-EG" sz="1600" spc="-1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195 مليون دولار</a:t>
            </a:r>
            <a:r>
              <a:rPr lang="ar-SA" sz="1600" spc="-1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a:t>
            </a:r>
            <a:endParaRPr lang="ar-EG" sz="1600" spc="-1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endParaRPr>
          </a:p>
          <a:p>
            <a:pPr marL="342900" lvl="0" indent="-342900" algn="r" rtl="1">
              <a:lnSpc>
                <a:spcPct val="115000"/>
              </a:lnSpc>
              <a:spcAft>
                <a:spcPts val="0"/>
              </a:spcAft>
              <a:buFont typeface="Symbol" panose="05050102010706020507" pitchFamily="18" charset="2"/>
              <a:buChar char=""/>
            </a:pPr>
            <a:r>
              <a:rPr lang="ar-SA" sz="1600" spc="-1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تقديم المشورة  القانونية </a:t>
            </a:r>
            <a:r>
              <a:rPr lang="ar-EG" sz="1600" spc="-1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بخصوص تسهيلات قرض لأجل متعدد الاختصاصات</a:t>
            </a:r>
            <a:r>
              <a:rPr lang="ar-SA" sz="1600" spc="-1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القضائية</a:t>
            </a:r>
            <a:r>
              <a:rPr lang="ar-EG" sz="1600" spc="-1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بقيمة 325 مليون دولار أمريكي وتسهيلات قرض لأجل بقيمة 300 مليون دولار أمريكي.</a:t>
            </a:r>
          </a:p>
          <a:p>
            <a:pPr marL="342900" lvl="0" indent="-342900" algn="r" rtl="1">
              <a:lnSpc>
                <a:spcPct val="115000"/>
              </a:lnSpc>
              <a:spcAft>
                <a:spcPts val="0"/>
              </a:spcAft>
              <a:buFont typeface="Symbol" panose="05050102010706020507" pitchFamily="18" charset="2"/>
              <a:buChar char=""/>
            </a:pPr>
            <a:r>
              <a:rPr lang="ar-SA" sz="1600" spc="-1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إدارة </a:t>
            </a:r>
            <a:r>
              <a:rPr lang="ar-EG" sz="1600" spc="-1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قروض مدارة</a:t>
            </a:r>
            <a:r>
              <a:rPr lang="ar-SA" sz="1600" spc="-1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وقروض لأجل</a:t>
            </a:r>
            <a:r>
              <a:rPr lang="ar-EG" sz="1600" spc="-1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a:t>
            </a:r>
            <a:r>
              <a:rPr lang="ar-SA" sz="1600" spc="-1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بتسهيلات إيتمانية </a:t>
            </a:r>
            <a:r>
              <a:rPr lang="ar-EG" sz="1600" spc="-1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بقيمة 135 مليون دولار</a:t>
            </a:r>
            <a:r>
              <a:rPr lang="ar-SA" sz="1600" spc="-1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أمريكي</a:t>
            </a:r>
            <a:r>
              <a:rPr lang="ar-EG" sz="1600" spc="-1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a:t>
            </a:r>
          </a:p>
          <a:p>
            <a:pPr marL="342900" lvl="0" indent="-342900" algn="r" rtl="1">
              <a:lnSpc>
                <a:spcPct val="115000"/>
              </a:lnSpc>
              <a:spcAft>
                <a:spcPts val="0"/>
              </a:spcAft>
              <a:buFont typeface="Symbol" panose="05050102010706020507" pitchFamily="18" charset="2"/>
              <a:buChar char=""/>
            </a:pPr>
            <a:r>
              <a:rPr lang="ar-EG" sz="1600" spc="-1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إبرام عقود واتفاقيات مرابحة نيابة عن البنوك الإسلامية.</a:t>
            </a:r>
          </a:p>
          <a:p>
            <a:pPr marL="342900" lvl="0" indent="-342900" algn="r" rtl="1">
              <a:lnSpc>
                <a:spcPct val="115000"/>
              </a:lnSpc>
              <a:spcAft>
                <a:spcPts val="0"/>
              </a:spcAft>
              <a:buFont typeface="Symbol" panose="05050102010706020507" pitchFamily="18" charset="2"/>
              <a:buChar char=""/>
            </a:pPr>
            <a:r>
              <a:rPr lang="ar-EG" sz="1600" spc="-1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تسليم المستندات الأمنية / الخارجية ، والسندات </a:t>
            </a:r>
            <a:r>
              <a:rPr lang="ar-EG" sz="1600" spc="-10" dirty="0" err="1">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الإذنية</a:t>
            </a:r>
            <a:r>
              <a:rPr lang="ar-EG" sz="1600" spc="-1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 وتفويض المحامين.</a:t>
            </a:r>
          </a:p>
          <a:p>
            <a:pPr marL="342900" lvl="0" indent="-342900" algn="r" rtl="1">
              <a:lnSpc>
                <a:spcPct val="115000"/>
              </a:lnSpc>
              <a:spcAft>
                <a:spcPts val="0"/>
              </a:spcAft>
              <a:buFont typeface="Symbol" panose="05050102010706020507" pitchFamily="18" charset="2"/>
              <a:buChar char=""/>
            </a:pPr>
            <a:r>
              <a:rPr lang="ar-SA" sz="1600" spc="-1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قيادة عملية مبيعات ومشتريات </a:t>
            </a:r>
            <a:r>
              <a:rPr lang="ar-EG" sz="1600" spc="-1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وإعادة تأجير الأصول لمجموعة </a:t>
            </a:r>
            <a:r>
              <a:rPr lang="ar-SA" sz="1600" spc="-1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مستشفيات</a:t>
            </a:r>
            <a:r>
              <a:rPr lang="en-GB" sz="16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a:t>
            </a:r>
            <a:endParaRPr lang="x-none" sz="16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endParaRPr>
          </a:p>
        </p:txBody>
      </p:sp>
      <p:sp>
        <p:nvSpPr>
          <p:cNvPr id="76" name="Oval 75">
            <a:extLst>
              <a:ext uri="{FF2B5EF4-FFF2-40B4-BE49-F238E27FC236}">
                <a16:creationId xmlns:a16="http://schemas.microsoft.com/office/drawing/2014/main" id="{C74ECCA7-89D2-4CCA-BBD7-F29BA551949B}"/>
              </a:ext>
            </a:extLst>
          </p:cNvPr>
          <p:cNvSpPr/>
          <p:nvPr/>
        </p:nvSpPr>
        <p:spPr>
          <a:xfrm>
            <a:off x="11333549" y="3139069"/>
            <a:ext cx="416436" cy="416436"/>
          </a:xfrm>
          <a:prstGeom prst="ellipse">
            <a:avLst/>
          </a:prstGeom>
          <a:solidFill>
            <a:schemeClr val="bg1">
              <a:lumMod val="50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lumMod val="65000"/>
                  <a:lumOff val="35000"/>
                </a:schemeClr>
              </a:solidFill>
              <a:latin typeface="+mj-lt"/>
            </a:endParaRPr>
          </a:p>
        </p:txBody>
      </p:sp>
      <p:sp>
        <p:nvSpPr>
          <p:cNvPr id="11" name="PpHolder25">
            <a:extLst>
              <a:ext uri="{FF2B5EF4-FFF2-40B4-BE49-F238E27FC236}">
                <a16:creationId xmlns:a16="http://schemas.microsoft.com/office/drawing/2014/main" id="{6E9B0BBA-F5E4-4CED-AEE1-60592D6A922F}"/>
              </a:ext>
            </a:extLst>
          </p:cNvPr>
          <p:cNvSpPr/>
          <p:nvPr/>
        </p:nvSpPr>
        <p:spPr>
          <a:xfrm>
            <a:off x="0" y="0"/>
            <a:ext cx="12193588" cy="3086100"/>
          </a:xfrm>
          <a:custGeom>
            <a:avLst/>
            <a:gdLst>
              <a:gd name="connsiteX0" fmla="*/ 0 w 12193588"/>
              <a:gd name="connsiteY0" fmla="*/ 0 h 3820172"/>
              <a:gd name="connsiteX1" fmla="*/ 12193588 w 12193588"/>
              <a:gd name="connsiteY1" fmla="*/ 0 h 3820172"/>
              <a:gd name="connsiteX2" fmla="*/ 12193588 w 12193588"/>
              <a:gd name="connsiteY2" fmla="*/ 220260 h 3820172"/>
              <a:gd name="connsiteX3" fmla="*/ 12193588 w 12193588"/>
              <a:gd name="connsiteY3" fmla="*/ 417721 h 3820172"/>
              <a:gd name="connsiteX4" fmla="*/ 12193588 w 12193588"/>
              <a:gd name="connsiteY4" fmla="*/ 1424103 h 3820172"/>
              <a:gd name="connsiteX5" fmla="*/ 12154882 w 12193588"/>
              <a:gd name="connsiteY5" fmla="*/ 1450991 h 3820172"/>
              <a:gd name="connsiteX6" fmla="*/ 9176870 w 12193588"/>
              <a:gd name="connsiteY6" fmla="*/ 1138026 h 3820172"/>
              <a:gd name="connsiteX7" fmla="*/ 6702184 w 12193588"/>
              <a:gd name="connsiteY7" fmla="*/ 2826777 h 3820172"/>
              <a:gd name="connsiteX8" fmla="*/ 6635537 w 12193588"/>
              <a:gd name="connsiteY8" fmla="*/ 2874896 h 3820172"/>
              <a:gd name="connsiteX9" fmla="*/ 4657308 w 12193588"/>
              <a:gd name="connsiteY9" fmla="*/ 3725274 h 3820172"/>
              <a:gd name="connsiteX10" fmla="*/ 670136 w 12193588"/>
              <a:gd name="connsiteY10" fmla="*/ 2649840 h 3820172"/>
              <a:gd name="connsiteX11" fmla="*/ 14553 w 12193588"/>
              <a:gd name="connsiteY11" fmla="*/ 1470941 h 3820172"/>
              <a:gd name="connsiteX12" fmla="*/ 0 w 12193588"/>
              <a:gd name="connsiteY12" fmla="*/ 1415048 h 3820172"/>
              <a:gd name="connsiteX13" fmla="*/ 0 w 12193588"/>
              <a:gd name="connsiteY13" fmla="*/ 417721 h 3820172"/>
              <a:gd name="connsiteX14" fmla="*/ 0 w 12193588"/>
              <a:gd name="connsiteY14" fmla="*/ 220260 h 382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3588" h="3820172">
                <a:moveTo>
                  <a:pt x="0" y="0"/>
                </a:moveTo>
                <a:lnTo>
                  <a:pt x="12193588" y="0"/>
                </a:lnTo>
                <a:lnTo>
                  <a:pt x="12193588" y="220260"/>
                </a:lnTo>
                <a:lnTo>
                  <a:pt x="12193588" y="417721"/>
                </a:lnTo>
                <a:lnTo>
                  <a:pt x="12193588" y="1424103"/>
                </a:lnTo>
                <a:lnTo>
                  <a:pt x="12154882" y="1450991"/>
                </a:lnTo>
                <a:cubicBezTo>
                  <a:pt x="11272355" y="2007560"/>
                  <a:pt x="10132644" y="1134023"/>
                  <a:pt x="9176870" y="1138026"/>
                </a:cubicBezTo>
                <a:cubicBezTo>
                  <a:pt x="8071874" y="1138248"/>
                  <a:pt x="7475787" y="2241188"/>
                  <a:pt x="6702184" y="2826777"/>
                </a:cubicBezTo>
                <a:cubicBezTo>
                  <a:pt x="6673918" y="2843803"/>
                  <a:pt x="6651702" y="2859843"/>
                  <a:pt x="6635537" y="2874896"/>
                </a:cubicBezTo>
                <a:cubicBezTo>
                  <a:pt x="6044848" y="3287860"/>
                  <a:pt x="5355817" y="3592710"/>
                  <a:pt x="4657308" y="3725274"/>
                </a:cubicBezTo>
                <a:cubicBezTo>
                  <a:pt x="3260290" y="3990410"/>
                  <a:pt x="1676752" y="3721042"/>
                  <a:pt x="670136" y="2649840"/>
                </a:cubicBezTo>
                <a:cubicBezTo>
                  <a:pt x="373076" y="2332023"/>
                  <a:pt x="143593" y="1914718"/>
                  <a:pt x="14553" y="1470941"/>
                </a:cubicBezTo>
                <a:lnTo>
                  <a:pt x="0" y="1415048"/>
                </a:lnTo>
                <a:lnTo>
                  <a:pt x="0" y="417721"/>
                </a:lnTo>
                <a:lnTo>
                  <a:pt x="0" y="220260"/>
                </a:lnTo>
                <a:close/>
              </a:path>
            </a:pathLst>
          </a:custGeom>
          <a:blipFill>
            <a:blip r:embed="rId2">
              <a:extLst>
                <a:ext uri="{28A0092B-C50C-407E-A947-70E740481C1C}">
                  <a14:useLocalDpi xmlns:a14="http://schemas.microsoft.com/office/drawing/2010/main" val="0"/>
                </a:ext>
              </a:extLst>
            </a:blip>
            <a:srcRect/>
            <a:stretch>
              <a:fillRect t="-60257" b="-10781"/>
            </a:stretch>
          </a:blipFill>
          <a:ln w="0" cap="flat" cmpd="sng" algn="ctr">
            <a:noFill/>
            <a:prstDash val="solid"/>
            <a:miter lim="800000"/>
          </a:ln>
          <a:effectLst/>
          <a:extLst>
            <a:ext uri="{91240B29-F687-4F45-9708-019B960494DF}">
              <a14:hiddenLine xmlns:a14="http://schemas.microsoft.com/office/drawing/2010/main" w="0"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bg1"/>
              </a:solidFill>
            </a:endParaRPr>
          </a:p>
        </p:txBody>
      </p:sp>
    </p:spTree>
    <p:extLst>
      <p:ext uri="{BB962C8B-B14F-4D97-AF65-F5344CB8AC3E}">
        <p14:creationId xmlns:p14="http://schemas.microsoft.com/office/powerpoint/2010/main" val="38396631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pFooter">
            <a:extLst>
              <a:ext uri="{FF2B5EF4-FFF2-40B4-BE49-F238E27FC236}">
                <a16:creationId xmlns:a16="http://schemas.microsoft.com/office/drawing/2014/main" id="{CB209EE6-B794-44CE-90E1-8460C665DA27}"/>
              </a:ext>
            </a:extLst>
          </p:cNvPr>
          <p:cNvGrpSpPr/>
          <p:nvPr/>
        </p:nvGrpSpPr>
        <p:grpSpPr>
          <a:xfrm>
            <a:off x="246061" y="6218585"/>
            <a:ext cx="396878" cy="396180"/>
            <a:chOff x="246061" y="6218585"/>
            <a:chExt cx="396878" cy="396180"/>
          </a:xfrm>
        </p:grpSpPr>
        <p:grpSp>
          <p:nvGrpSpPr>
            <p:cNvPr id="3" name="Group 2">
              <a:extLst>
                <a:ext uri="{FF2B5EF4-FFF2-40B4-BE49-F238E27FC236}">
                  <a16:creationId xmlns:a16="http://schemas.microsoft.com/office/drawing/2014/main" id="{87465D8D-A5B5-4947-B0BE-B059D3F26A22}"/>
                </a:ext>
              </a:extLst>
            </p:cNvPr>
            <p:cNvGrpSpPr/>
            <p:nvPr/>
          </p:nvGrpSpPr>
          <p:grpSpPr>
            <a:xfrm>
              <a:off x="246061" y="6218585"/>
              <a:ext cx="396878" cy="396180"/>
              <a:chOff x="10102958" y="2918320"/>
              <a:chExt cx="831744" cy="830285"/>
            </a:xfrm>
          </p:grpSpPr>
          <p:sp>
            <p:nvSpPr>
              <p:cNvPr id="6" name="Freeform: Shape 5">
                <a:extLst>
                  <a:ext uri="{FF2B5EF4-FFF2-40B4-BE49-F238E27FC236}">
                    <a16:creationId xmlns:a16="http://schemas.microsoft.com/office/drawing/2014/main" id="{1FD06D38-93DB-46EB-882B-E8A47C56F4B5}"/>
                  </a:ext>
                </a:extLst>
              </p:cNvPr>
              <p:cNvSpPr>
                <a:spLocks/>
              </p:cNvSpPr>
              <p:nvPr/>
            </p:nvSpPr>
            <p:spPr bwMode="auto">
              <a:xfrm>
                <a:off x="10102958" y="2918320"/>
                <a:ext cx="831744" cy="830285"/>
              </a:xfrm>
              <a:custGeom>
                <a:avLst/>
                <a:gdLst>
                  <a:gd name="connsiteX0" fmla="*/ 2375361 w 4828679"/>
                  <a:gd name="connsiteY0" fmla="*/ 0 h 4820214"/>
                  <a:gd name="connsiteX1" fmla="*/ 4052779 w 4828679"/>
                  <a:gd name="connsiteY1" fmla="*/ 697235 h 4820214"/>
                  <a:gd name="connsiteX2" fmla="*/ 4358131 w 4828679"/>
                  <a:gd name="connsiteY2" fmla="*/ 3677784 h 4820214"/>
                  <a:gd name="connsiteX3" fmla="*/ 4324415 w 4828679"/>
                  <a:gd name="connsiteY3" fmla="*/ 3718733 h 4820214"/>
                  <a:gd name="connsiteX4" fmla="*/ 4496784 w 4828679"/>
                  <a:gd name="connsiteY4" fmla="*/ 3891336 h 4820214"/>
                  <a:gd name="connsiteX5" fmla="*/ 4746647 w 4828679"/>
                  <a:gd name="connsiteY5" fmla="*/ 4141546 h 4820214"/>
                  <a:gd name="connsiteX6" fmla="*/ 4746647 w 4828679"/>
                  <a:gd name="connsiteY6" fmla="*/ 4524887 h 4820214"/>
                  <a:gd name="connsiteX7" fmla="*/ 4535708 w 4828679"/>
                  <a:gd name="connsiteY7" fmla="*/ 4743937 h 4820214"/>
                  <a:gd name="connsiteX8" fmla="*/ 4145079 w 4828679"/>
                  <a:gd name="connsiteY8" fmla="*/ 4743937 h 4820214"/>
                  <a:gd name="connsiteX9" fmla="*/ 3807262 w 4828679"/>
                  <a:gd name="connsiteY9" fmla="*/ 4405657 h 4820214"/>
                  <a:gd name="connsiteX10" fmla="*/ 3722089 w 4828679"/>
                  <a:gd name="connsiteY10" fmla="*/ 4320366 h 4820214"/>
                  <a:gd name="connsiteX11" fmla="*/ 3681537 w 4828679"/>
                  <a:gd name="connsiteY11" fmla="*/ 4353687 h 4820214"/>
                  <a:gd name="connsiteX12" fmla="*/ 697945 w 4828679"/>
                  <a:gd name="connsiteY12" fmla="*/ 4048648 h 4820214"/>
                  <a:gd name="connsiteX13" fmla="*/ 697945 w 4828679"/>
                  <a:gd name="connsiteY13" fmla="*/ 697235 h 4820214"/>
                  <a:gd name="connsiteX14" fmla="*/ 2375361 w 4828679"/>
                  <a:gd name="connsiteY14" fmla="*/ 0 h 48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679" h="4820214">
                    <a:moveTo>
                      <a:pt x="2375361" y="0"/>
                    </a:moveTo>
                    <a:cubicBezTo>
                      <a:pt x="2983375" y="0"/>
                      <a:pt x="3591390" y="232411"/>
                      <a:pt x="4052779" y="697235"/>
                    </a:cubicBezTo>
                    <a:cubicBezTo>
                      <a:pt x="4867050" y="1503840"/>
                      <a:pt x="4968833" y="2759032"/>
                      <a:pt x="4358131" y="3677784"/>
                    </a:cubicBezTo>
                    <a:lnTo>
                      <a:pt x="4324415" y="3718733"/>
                    </a:lnTo>
                    <a:lnTo>
                      <a:pt x="4496784" y="3891336"/>
                    </a:lnTo>
                    <a:cubicBezTo>
                      <a:pt x="4746647" y="4141546"/>
                      <a:pt x="4746647" y="4141546"/>
                      <a:pt x="4746647" y="4141546"/>
                    </a:cubicBezTo>
                    <a:cubicBezTo>
                      <a:pt x="4856023" y="4251073"/>
                      <a:pt x="4856023" y="4423185"/>
                      <a:pt x="4746647" y="4524887"/>
                    </a:cubicBezTo>
                    <a:cubicBezTo>
                      <a:pt x="4535708" y="4743937"/>
                      <a:pt x="4535708" y="4743937"/>
                      <a:pt x="4535708" y="4743937"/>
                    </a:cubicBezTo>
                    <a:cubicBezTo>
                      <a:pt x="4426331" y="4845640"/>
                      <a:pt x="4254456" y="4845640"/>
                      <a:pt x="4145079" y="4743937"/>
                    </a:cubicBezTo>
                    <a:cubicBezTo>
                      <a:pt x="4017148" y="4615833"/>
                      <a:pt x="3905208" y="4503739"/>
                      <a:pt x="3807262" y="4405657"/>
                    </a:cubicBezTo>
                    <a:lnTo>
                      <a:pt x="3722089" y="4320366"/>
                    </a:lnTo>
                    <a:lnTo>
                      <a:pt x="3681537" y="4353687"/>
                    </a:lnTo>
                    <a:cubicBezTo>
                      <a:pt x="2761848" y="4963767"/>
                      <a:pt x="1505374" y="4862088"/>
                      <a:pt x="697945" y="4048648"/>
                    </a:cubicBezTo>
                    <a:cubicBezTo>
                      <a:pt x="-232648" y="3126813"/>
                      <a:pt x="-232648" y="1619069"/>
                      <a:pt x="697945" y="697235"/>
                    </a:cubicBezTo>
                    <a:cubicBezTo>
                      <a:pt x="1159334" y="232411"/>
                      <a:pt x="1767349" y="0"/>
                      <a:pt x="2375361" y="0"/>
                    </a:cubicBezTo>
                    <a:close/>
                  </a:path>
                </a:pathLst>
              </a:custGeom>
              <a:solidFill>
                <a:schemeClr val="bg1"/>
              </a:solidFill>
              <a:ln>
                <a:noFill/>
              </a:ln>
              <a:effectLst>
                <a:outerShdw blurRad="381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dirty="0"/>
              </a:p>
            </p:txBody>
          </p:sp>
          <p:sp>
            <p:nvSpPr>
              <p:cNvPr id="7" name="Freeform 10">
                <a:extLst>
                  <a:ext uri="{FF2B5EF4-FFF2-40B4-BE49-F238E27FC236}">
                    <a16:creationId xmlns:a16="http://schemas.microsoft.com/office/drawing/2014/main" id="{D5FEEAC4-7C2D-46B9-B7B0-8C9351CE24C1}"/>
                  </a:ext>
                </a:extLst>
              </p:cNvPr>
              <p:cNvSpPr>
                <a:spLocks/>
              </p:cNvSpPr>
              <p:nvPr/>
            </p:nvSpPr>
            <p:spPr bwMode="auto">
              <a:xfrm>
                <a:off x="10159474" y="2973985"/>
                <a:ext cx="705284" cy="706152"/>
              </a:xfrm>
              <a:prstGeom prst="ellipse">
                <a:avLst/>
              </a:prstGeom>
              <a:solidFill>
                <a:schemeClr val="bg1">
                  <a:lumMod val="50000"/>
                  <a:alpha val="80000"/>
                </a:schemeClr>
              </a:solidFill>
              <a:ln>
                <a:noFill/>
              </a:ln>
              <a:effectLst>
                <a:innerShdw blurRad="76200">
                  <a:prstClr val="black">
                    <a:alpha val="30000"/>
                  </a:prstClr>
                </a:innerShdw>
              </a:effectLst>
            </p:spPr>
            <p:txBody>
              <a:bodyPr vert="horz" wrap="square" lIns="91440" tIns="45720" rIns="91440" bIns="45720" numCol="1" anchor="t" anchorCtr="0" compatLnSpc="1">
                <a:prstTxWarp prst="textNoShape">
                  <a:avLst/>
                </a:prstTxWarp>
              </a:bodyPr>
              <a:lstStyle/>
              <a:p>
                <a:endParaRPr lang="en-US" dirty="0"/>
              </a:p>
            </p:txBody>
          </p:sp>
        </p:grpSp>
        <p:sp>
          <p:nvSpPr>
            <p:cNvPr id="4" name="SlideNo">
              <a:extLst>
                <a:ext uri="{FF2B5EF4-FFF2-40B4-BE49-F238E27FC236}">
                  <a16:creationId xmlns:a16="http://schemas.microsoft.com/office/drawing/2014/main" id="{18406DFB-C206-4F35-B0F4-E361091FBBD5}"/>
                </a:ext>
              </a:extLst>
            </p:cNvPr>
            <p:cNvSpPr txBox="1">
              <a:spLocks/>
            </p:cNvSpPr>
            <p:nvPr/>
          </p:nvSpPr>
          <p:spPr>
            <a:xfrm>
              <a:off x="382007" y="6281233"/>
              <a:ext cx="113814" cy="216406"/>
            </a:xfrm>
            <a:prstGeom prst="rect">
              <a:avLst/>
            </a:prstGeom>
            <a:noFill/>
          </p:spPr>
          <p:txBody>
            <a:bodyPr wrap="none" lIns="0" tIns="0" rIns="0" bIns="0" rtlCol="0" anchor="ctr">
              <a:spAutoFit/>
            </a:bodyPr>
            <a:lstStyle>
              <a:defPPr>
                <a:defRPr lang="en-US"/>
              </a:defPPr>
              <a:lvl1pPr marL="0" algn="ctr" defTabSz="457200" rtl="0" eaLnBrk="1" latinLnBrk="0" hangingPunct="1">
                <a:defRPr lang="en-ID" sz="1400" kern="1200" smtClean="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fld id="{F2030FAF-A4A4-40ED-9EAC-96740896EED7}" type="slidenum">
                <a:rPr lang="en-ID" sz="1100" smtClean="0">
                  <a:solidFill>
                    <a:schemeClr val="bg1"/>
                  </a:solidFill>
                </a:rPr>
                <a:pPr>
                  <a:lnSpc>
                    <a:spcPct val="150000"/>
                  </a:lnSpc>
                </a:pPr>
                <a:t>15</a:t>
              </a:fld>
              <a:endParaRPr lang="en-ID" sz="1100" dirty="0">
                <a:solidFill>
                  <a:schemeClr val="bg1"/>
                </a:solidFill>
              </a:endParaRPr>
            </a:p>
          </p:txBody>
        </p:sp>
      </p:grpSp>
      <p:sp>
        <p:nvSpPr>
          <p:cNvPr id="9" name="Rectangle 8">
            <a:extLst>
              <a:ext uri="{FF2B5EF4-FFF2-40B4-BE49-F238E27FC236}">
                <a16:creationId xmlns:a16="http://schemas.microsoft.com/office/drawing/2014/main" id="{C5216A58-D19E-4FA1-B409-D590DF034CF5}"/>
              </a:ext>
            </a:extLst>
          </p:cNvPr>
          <p:cNvSpPr/>
          <p:nvPr/>
        </p:nvSpPr>
        <p:spPr>
          <a:xfrm>
            <a:off x="609564" y="690726"/>
            <a:ext cx="5635228" cy="2050305"/>
          </a:xfrm>
          <a:prstGeom prst="rect">
            <a:avLst/>
          </a:prstGeom>
        </p:spPr>
        <p:txBody>
          <a:bodyPr wrap="square">
            <a:spAutoFit/>
          </a:bodyPr>
          <a:lstStyle/>
          <a:p>
            <a:pPr algn="r" rtl="1">
              <a:lnSpc>
                <a:spcPct val="115000"/>
              </a:lnSpc>
              <a:spcAft>
                <a:spcPts val="0"/>
              </a:spcAft>
              <a:tabLst>
                <a:tab pos="6686550" algn="r"/>
              </a:tabLst>
            </a:pPr>
            <a:r>
              <a:rPr lang="ar-EG" sz="1600" b="1" dirty="0">
                <a:latin typeface="Hassan LT Bold" panose="01000400000000000000" pitchFamily="2" charset="-78"/>
                <a:ea typeface="Calibri" panose="020F0502020204030204" pitchFamily="34" charset="0"/>
                <a:cs typeface="Hassan LT Bold" panose="01000400000000000000" pitchFamily="2" charset="-78"/>
              </a:rPr>
              <a:t>محامي - تمويل المشاريع والبنية التحتية</a:t>
            </a:r>
            <a:r>
              <a:rPr lang="ar-SA" sz="1600" b="1" dirty="0">
                <a:latin typeface="Hassan LT Bold" panose="01000400000000000000" pitchFamily="2" charset="-78"/>
                <a:ea typeface="Calibri" panose="020F0502020204030204" pitchFamily="34" charset="0"/>
                <a:cs typeface="Hassan LT Bold" panose="01000400000000000000" pitchFamily="2" charset="-78"/>
              </a:rPr>
              <a:t>، مكتب إيفرشيدس ال ال بي، يوركشير، المملكة المتحدة - 2007</a:t>
            </a:r>
            <a:endParaRPr lang="ar-EG" sz="1600" b="1" dirty="0">
              <a:latin typeface="Hassan LT Bold" panose="01000400000000000000" pitchFamily="2" charset="-78"/>
              <a:ea typeface="Calibri" panose="020F0502020204030204" pitchFamily="34" charset="0"/>
              <a:cs typeface="Hassan LT Bold" panose="01000400000000000000" pitchFamily="2" charset="-78"/>
            </a:endParaRPr>
          </a:p>
          <a:p>
            <a:pPr>
              <a:lnSpc>
                <a:spcPct val="115000"/>
              </a:lnSpc>
              <a:spcAft>
                <a:spcPts val="0"/>
              </a:spcAft>
              <a:tabLst>
                <a:tab pos="6686550" algn="r"/>
              </a:tabLst>
            </a:pPr>
            <a:endParaRPr lang="x-none" sz="1600" dirty="0">
              <a:latin typeface="Hassan LT Bold" panose="01000400000000000000" pitchFamily="2" charset="-78"/>
              <a:ea typeface="Calibri" panose="020F0502020204030204" pitchFamily="34" charset="0"/>
              <a:cs typeface="Hassan LT Bold" panose="01000400000000000000" pitchFamily="2" charset="-78"/>
            </a:endParaRPr>
          </a:p>
          <a:p>
            <a:pPr algn="r" rtl="1">
              <a:lnSpc>
                <a:spcPct val="115000"/>
              </a:lnSpc>
              <a:spcAft>
                <a:spcPts val="0"/>
              </a:spcAft>
            </a:pPr>
            <a:r>
              <a:rPr lang="ar-EG" sz="16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عمل كمحامي </a:t>
            </a:r>
            <a:r>
              <a:rPr lang="ar-SA" sz="16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رئيس في مشروع يخص هيئة التخلص من النفايات </a:t>
            </a:r>
            <a:r>
              <a:rPr lang="en-GB" sz="16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MWDA ، </a:t>
            </a:r>
            <a:r>
              <a:rPr lang="ar-EG" sz="16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أحد أكبر مشاريع </a:t>
            </a:r>
            <a:r>
              <a:rPr lang="ar-SA" sz="16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مبادرة التمويل الشخصي</a:t>
            </a:r>
            <a:r>
              <a:rPr lang="ar-EG" sz="16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في المملكة المتحدة في قطاع النفايات. </a:t>
            </a:r>
            <a:r>
              <a:rPr lang="ar-SA" sz="16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وأعد </a:t>
            </a:r>
            <a:r>
              <a:rPr lang="ar-EG" sz="16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وثائق مطورة يتم استخدامها الآن على مستوى الشركة كمسودات </a:t>
            </a:r>
            <a:r>
              <a:rPr lang="ar-SA" sz="16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نموذجية</a:t>
            </a:r>
            <a:r>
              <a:rPr lang="ar-EG" sz="16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للمشاريع </a:t>
            </a:r>
            <a:r>
              <a:rPr lang="ar-EG" sz="1600" dirty="0">
                <a:latin typeface="Hassan LT Light" panose="01000400000000000000" pitchFamily="2" charset="-78"/>
                <a:ea typeface="Calibri" panose="020F0502020204030204" pitchFamily="34" charset="0"/>
                <a:cs typeface="Hassan LT Light" panose="01000400000000000000" pitchFamily="2" charset="-78"/>
              </a:rPr>
              <a:t>المستقبلية</a:t>
            </a:r>
            <a:r>
              <a:rPr lang="ar-EG" sz="1600" i="1" dirty="0">
                <a:latin typeface="Hassan LT Light" panose="01000400000000000000" pitchFamily="2" charset="-78"/>
                <a:ea typeface="Calibri" panose="020F0502020204030204" pitchFamily="34" charset="0"/>
                <a:cs typeface="Hassan LT Light" panose="01000400000000000000" pitchFamily="2" charset="-78"/>
              </a:rPr>
              <a:t>.</a:t>
            </a:r>
            <a:endParaRPr lang="x-none" sz="1600" dirty="0">
              <a:latin typeface="Hassan LT Light" panose="01000400000000000000" pitchFamily="2" charset="-78"/>
              <a:ea typeface="Calibri" panose="020F0502020204030204" pitchFamily="34" charset="0"/>
              <a:cs typeface="Hassan LT Light" panose="01000400000000000000" pitchFamily="2" charset="-78"/>
            </a:endParaRPr>
          </a:p>
        </p:txBody>
      </p:sp>
      <p:sp>
        <p:nvSpPr>
          <p:cNvPr id="10" name="Rectangle 9">
            <a:extLst>
              <a:ext uri="{FF2B5EF4-FFF2-40B4-BE49-F238E27FC236}">
                <a16:creationId xmlns:a16="http://schemas.microsoft.com/office/drawing/2014/main" id="{8AD0D80C-3D03-433D-91A1-2CF39A2CBFC8}"/>
              </a:ext>
            </a:extLst>
          </p:cNvPr>
          <p:cNvSpPr/>
          <p:nvPr/>
        </p:nvSpPr>
        <p:spPr>
          <a:xfrm>
            <a:off x="683665" y="2432150"/>
            <a:ext cx="5630879" cy="4067780"/>
          </a:xfrm>
          <a:prstGeom prst="rect">
            <a:avLst/>
          </a:prstGeom>
        </p:spPr>
        <p:txBody>
          <a:bodyPr wrap="square">
            <a:spAutoFit/>
          </a:bodyPr>
          <a:lstStyle/>
          <a:p>
            <a:pPr algn="r" rtl="1">
              <a:lnSpc>
                <a:spcPct val="115000"/>
              </a:lnSpc>
              <a:spcAft>
                <a:spcPts val="0"/>
              </a:spcAft>
            </a:pPr>
            <a:r>
              <a:rPr lang="en-GB" sz="600" i="1" dirty="0">
                <a:latin typeface="Hassan LT Bold" panose="01000400000000000000" pitchFamily="2" charset="-78"/>
                <a:ea typeface="Calibri" panose="020F0502020204030204" pitchFamily="34" charset="0"/>
                <a:cs typeface="Hassan LT Bold" panose="01000400000000000000" pitchFamily="2" charset="-78"/>
              </a:rPr>
              <a:t> </a:t>
            </a:r>
            <a:endParaRPr lang="x-none" sz="1600" dirty="0">
              <a:latin typeface="Hassan LT Bold" panose="01000400000000000000" pitchFamily="2" charset="-78"/>
              <a:ea typeface="Calibri" panose="020F0502020204030204" pitchFamily="34" charset="0"/>
              <a:cs typeface="Hassan LT Bold" panose="01000400000000000000" pitchFamily="2" charset="-78"/>
            </a:endParaRPr>
          </a:p>
          <a:p>
            <a:pPr algn="r" rtl="1">
              <a:lnSpc>
                <a:spcPct val="115000"/>
              </a:lnSpc>
              <a:spcAft>
                <a:spcPts val="0"/>
              </a:spcAft>
            </a:pPr>
            <a:r>
              <a:rPr lang="ar-EG" b="1" dirty="0">
                <a:latin typeface="Hassan LT Bold" panose="01000400000000000000" pitchFamily="2" charset="-78"/>
                <a:ea typeface="Calibri" panose="020F0502020204030204" pitchFamily="34" charset="0"/>
                <a:cs typeface="Hassan LT Bold" panose="01000400000000000000" pitchFamily="2" charset="-78"/>
              </a:rPr>
              <a:t>رئيس الشؤون القانونية</a:t>
            </a:r>
            <a:r>
              <a:rPr lang="ar-SA" b="1" dirty="0">
                <a:latin typeface="Hassan LT Bold" panose="01000400000000000000" pitchFamily="2" charset="-78"/>
                <a:ea typeface="Calibri" panose="020F0502020204030204" pitchFamily="34" charset="0"/>
                <a:cs typeface="Hassan LT Bold" panose="01000400000000000000" pitchFamily="2" charset="-78"/>
              </a:rPr>
              <a:t> – اي اس اس يو كي ليمتد – 2004-2007</a:t>
            </a:r>
          </a:p>
          <a:p>
            <a:pPr algn="r" rtl="1">
              <a:lnSpc>
                <a:spcPct val="115000"/>
              </a:lnSpc>
              <a:spcAft>
                <a:spcPts val="0"/>
              </a:spcAft>
            </a:pPr>
            <a:endParaRPr lang="ar-SA" b="1" dirty="0">
              <a:latin typeface="Hassan LT Bold" panose="01000400000000000000" pitchFamily="2" charset="-78"/>
              <a:ea typeface="Calibri" panose="020F0502020204030204" pitchFamily="34" charset="0"/>
              <a:cs typeface="Hassan LT Bold" panose="01000400000000000000" pitchFamily="2" charset="-78"/>
            </a:endParaRPr>
          </a:p>
          <a:p>
            <a:pPr algn="r" rtl="1">
              <a:lnSpc>
                <a:spcPct val="115000"/>
              </a:lnSpc>
              <a:spcAft>
                <a:spcPts val="0"/>
              </a:spcAft>
            </a:pPr>
            <a:r>
              <a:rPr lang="ar-SA" b="1" dirty="0">
                <a:latin typeface="Hassan LT Bold" panose="01000400000000000000" pitchFamily="2" charset="-78"/>
                <a:ea typeface="Calibri" panose="020F0502020204030204" pitchFamily="34" charset="0"/>
                <a:cs typeface="Hassan LT Bold" panose="01000400000000000000" pitchFamily="2" charset="-78"/>
              </a:rPr>
              <a:t>مدير أول، اي اس اس ومحامي متدرب في بليك مورجان </a:t>
            </a:r>
            <a:r>
              <a:rPr lang="ar-EG" b="1" dirty="0">
                <a:latin typeface="Hassan LT Bold" panose="01000400000000000000" pitchFamily="2" charset="-78"/>
                <a:ea typeface="Calibri" panose="020F0502020204030204" pitchFamily="34" charset="0"/>
                <a:cs typeface="Hassan LT Bold" panose="01000400000000000000" pitchFamily="2" charset="-78"/>
              </a:rPr>
              <a:t> </a:t>
            </a:r>
            <a:r>
              <a:rPr lang="ar-EG" dirty="0">
                <a:latin typeface="Hassan LT Bold" panose="01000400000000000000" pitchFamily="2" charset="-78"/>
                <a:ea typeface="Calibri" panose="020F0502020204030204" pitchFamily="34" charset="0"/>
                <a:cs typeface="Hassan LT Bold" panose="01000400000000000000" pitchFamily="2" charset="-78"/>
              </a:rPr>
              <a:t>200</a:t>
            </a:r>
            <a:r>
              <a:rPr lang="ar-SA" dirty="0">
                <a:latin typeface="Hassan LT Bold" panose="01000400000000000000" pitchFamily="2" charset="-78"/>
                <a:ea typeface="Calibri" panose="020F0502020204030204" pitchFamily="34" charset="0"/>
                <a:cs typeface="Hassan LT Bold" panose="01000400000000000000" pitchFamily="2" charset="-78"/>
              </a:rPr>
              <a:t>2</a:t>
            </a:r>
            <a:r>
              <a:rPr lang="ar-EG" dirty="0">
                <a:latin typeface="Hassan LT Bold" panose="01000400000000000000" pitchFamily="2" charset="-78"/>
                <a:ea typeface="Calibri" panose="020F0502020204030204" pitchFamily="34" charset="0"/>
                <a:cs typeface="Hassan LT Bold" panose="01000400000000000000" pitchFamily="2" charset="-78"/>
              </a:rPr>
              <a:t>-200</a:t>
            </a:r>
            <a:r>
              <a:rPr lang="ar-SA" dirty="0">
                <a:latin typeface="Hassan LT Bold" panose="01000400000000000000" pitchFamily="2" charset="-78"/>
                <a:ea typeface="Calibri" panose="020F0502020204030204" pitchFamily="34" charset="0"/>
                <a:cs typeface="Hassan LT Bold" panose="01000400000000000000" pitchFamily="2" charset="-78"/>
              </a:rPr>
              <a:t>4</a:t>
            </a:r>
            <a:endParaRPr lang="ar-EG" dirty="0">
              <a:latin typeface="Hassan LT Bold" panose="01000400000000000000" pitchFamily="2" charset="-78"/>
              <a:ea typeface="Calibri" panose="020F0502020204030204" pitchFamily="34" charset="0"/>
              <a:cs typeface="Hassan LT Bold" panose="01000400000000000000" pitchFamily="2" charset="-78"/>
            </a:endParaRPr>
          </a:p>
          <a:p>
            <a:pPr algn="r" rtl="1">
              <a:lnSpc>
                <a:spcPct val="115000"/>
              </a:lnSpc>
              <a:spcAft>
                <a:spcPts val="0"/>
              </a:spcAft>
            </a:pPr>
            <a:endParaRPr lang="ar-EG" dirty="0">
              <a:latin typeface="Hassan LT Bold" panose="01000400000000000000" pitchFamily="2" charset="-78"/>
              <a:ea typeface="Calibri" panose="020F0502020204030204" pitchFamily="34" charset="0"/>
              <a:cs typeface="Hassan LT Bold" panose="01000400000000000000" pitchFamily="2" charset="-78"/>
            </a:endParaRPr>
          </a:p>
          <a:p>
            <a:pPr algn="r" rtl="1">
              <a:lnSpc>
                <a:spcPct val="115000"/>
              </a:lnSpc>
              <a:spcAft>
                <a:spcPts val="0"/>
              </a:spcAft>
            </a:pPr>
            <a:r>
              <a:rPr lang="ar-EG" b="1" dirty="0">
                <a:latin typeface="Hassan LT Bold" panose="01000400000000000000" pitchFamily="2" charset="-78"/>
                <a:cs typeface="Hassan LT Bold" panose="01000400000000000000" pitchFamily="2" charset="-78"/>
              </a:rPr>
              <a:t>مستشار قانوني </a:t>
            </a:r>
            <a:r>
              <a:rPr lang="ar-EG" dirty="0">
                <a:latin typeface="Hassan LT Bold" panose="01000400000000000000" pitchFamily="2" charset="-78"/>
                <a:cs typeface="Hassan LT Bold" panose="01000400000000000000" pitchFamily="2" charset="-78"/>
              </a:rPr>
              <a:t>(2001-2004)</a:t>
            </a:r>
            <a:r>
              <a:rPr lang="ar-EG" b="1" dirty="0">
                <a:latin typeface="Hassan LT Bold" panose="01000400000000000000" pitchFamily="2" charset="-78"/>
                <a:cs typeface="Hassan LT Bold" panose="01000400000000000000" pitchFamily="2" charset="-78"/>
              </a:rPr>
              <a:t> / مراقب دي</a:t>
            </a:r>
            <a:r>
              <a:rPr lang="ar-SA" b="1" dirty="0">
                <a:latin typeface="Hassan LT Bold" panose="01000400000000000000" pitchFamily="2" charset="-78"/>
                <a:cs typeface="Hassan LT Bold" panose="01000400000000000000" pitchFamily="2" charset="-78"/>
              </a:rPr>
              <a:t>ون</a:t>
            </a:r>
            <a:r>
              <a:rPr lang="ar-EG" b="1" dirty="0">
                <a:latin typeface="Hassan LT Bold" panose="01000400000000000000" pitchFamily="2" charset="-78"/>
                <a:cs typeface="Hassan LT Bold" panose="01000400000000000000" pitchFamily="2" charset="-78"/>
              </a:rPr>
              <a:t> المجموعة </a:t>
            </a:r>
            <a:r>
              <a:rPr lang="ar-EG" dirty="0">
                <a:latin typeface="Hassan LT Bold" panose="01000400000000000000" pitchFamily="2" charset="-78"/>
                <a:cs typeface="Hassan LT Bold" panose="01000400000000000000" pitchFamily="2" charset="-78"/>
              </a:rPr>
              <a:t>(2000-2001)</a:t>
            </a:r>
            <a:endParaRPr lang="x-none" sz="2000" dirty="0">
              <a:latin typeface="Hassan LT Bold" panose="01000400000000000000" pitchFamily="2" charset="-78"/>
              <a:ea typeface="Calibri" panose="020F0502020204030204" pitchFamily="34" charset="0"/>
              <a:cs typeface="Hassan LT Bold" panose="01000400000000000000" pitchFamily="2" charset="-78"/>
            </a:endParaRPr>
          </a:p>
          <a:p>
            <a:pPr algn="just" rtl="1">
              <a:lnSpc>
                <a:spcPct val="115000"/>
              </a:lnSpc>
              <a:spcAft>
                <a:spcPts val="0"/>
              </a:spcAft>
            </a:pPr>
            <a:r>
              <a:rPr lang="ar-SA" sz="1600" i="1" dirty="0">
                <a:latin typeface="Hassan LT Bold" panose="01000400000000000000" pitchFamily="2" charset="-78"/>
                <a:ea typeface="Calibri" panose="020F0502020204030204" pitchFamily="34" charset="0"/>
                <a:cs typeface="Hassan LT Bold" panose="01000400000000000000" pitchFamily="2" charset="-78"/>
              </a:rPr>
              <a:t> </a:t>
            </a:r>
          </a:p>
          <a:p>
            <a:pPr algn="just" rtl="1">
              <a:lnSpc>
                <a:spcPct val="115000"/>
              </a:lnSpc>
              <a:spcAft>
                <a:spcPts val="0"/>
              </a:spcAft>
            </a:pPr>
            <a:r>
              <a:rPr lang="ar-EG" sz="16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تم تعيينه كأول مستشار قانوني لشركة</a:t>
            </a:r>
            <a:r>
              <a:rPr lang="ar-SA" sz="16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آي اس اس</a:t>
            </a:r>
            <a:r>
              <a:rPr lang="ar-EG" sz="16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a:t>
            </a:r>
            <a:r>
              <a:rPr lang="en-GB" sz="16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ISS ، </a:t>
            </a:r>
            <a:r>
              <a:rPr lang="ar-EG" sz="16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أفضل وأكبر شركة الاستعانة بمصادر خارجية في العالم </a:t>
            </a:r>
            <a:r>
              <a:rPr lang="ar-SA" sz="16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بها </a:t>
            </a:r>
            <a:r>
              <a:rPr lang="ar-EG" sz="16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أكثر من 525000 موظف ؛ أنشأ</a:t>
            </a:r>
            <a:r>
              <a:rPr lang="ar-SA" sz="16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سراج</a:t>
            </a:r>
            <a:r>
              <a:rPr lang="ar-EG" sz="16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قسمًا قانونيًا جديدًا وأ</a:t>
            </a:r>
            <a:r>
              <a:rPr lang="ar-SA" sz="16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عد</a:t>
            </a:r>
            <a:r>
              <a:rPr lang="ar-EG" sz="16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أدلة / عمليات لتقديم الخدمات القانونية لمجموعة شركات</a:t>
            </a:r>
            <a:r>
              <a:rPr lang="ar-SA" sz="16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آي اس اس، المملكة المتحدة.  تمت ترقيته سريعاً في وظائف حيوية ذات مهام با</a:t>
            </a:r>
            <a:r>
              <a:rPr lang="ar-EG" sz="16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لمخاطر القانونية / التجارية.</a:t>
            </a:r>
            <a:r>
              <a:rPr lang="ar-SA" sz="16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وكان هذا التقدم مبني على الخبرات القانونية والالتزام بالقوانين سوياً مع الأداء القوي في </a:t>
            </a:r>
            <a:r>
              <a:rPr lang="ar-EG" sz="16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قيادة الفريق وإدارة </a:t>
            </a:r>
            <a:r>
              <a:rPr lang="ar-SA" sz="16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المشاريع</a:t>
            </a:r>
            <a:r>
              <a:rPr lang="ar-EG" sz="16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a:t>
            </a:r>
            <a:endParaRPr lang="x-none" sz="16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endParaRPr>
          </a:p>
        </p:txBody>
      </p:sp>
      <p:sp>
        <p:nvSpPr>
          <p:cNvPr id="23" name="Oval 22">
            <a:extLst>
              <a:ext uri="{FF2B5EF4-FFF2-40B4-BE49-F238E27FC236}">
                <a16:creationId xmlns:a16="http://schemas.microsoft.com/office/drawing/2014/main" id="{041AD1FB-929B-4122-AAFB-29516702630F}"/>
              </a:ext>
            </a:extLst>
          </p:cNvPr>
          <p:cNvSpPr/>
          <p:nvPr/>
        </p:nvSpPr>
        <p:spPr>
          <a:xfrm>
            <a:off x="6529616" y="690726"/>
            <a:ext cx="416436" cy="416436"/>
          </a:xfrm>
          <a:prstGeom prst="ellipse">
            <a:avLst/>
          </a:prstGeom>
          <a:solidFill>
            <a:schemeClr val="bg1">
              <a:lumMod val="50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lumMod val="65000"/>
                  <a:lumOff val="35000"/>
                </a:schemeClr>
              </a:solidFill>
              <a:latin typeface="+mj-lt"/>
            </a:endParaRPr>
          </a:p>
        </p:txBody>
      </p:sp>
      <p:sp>
        <p:nvSpPr>
          <p:cNvPr id="24" name="Oval 23">
            <a:extLst>
              <a:ext uri="{FF2B5EF4-FFF2-40B4-BE49-F238E27FC236}">
                <a16:creationId xmlns:a16="http://schemas.microsoft.com/office/drawing/2014/main" id="{9AD96388-718E-4407-8ED4-C693365B6D60}"/>
              </a:ext>
            </a:extLst>
          </p:cNvPr>
          <p:cNvSpPr/>
          <p:nvPr/>
        </p:nvSpPr>
        <p:spPr>
          <a:xfrm>
            <a:off x="6529580" y="2426416"/>
            <a:ext cx="416436" cy="416436"/>
          </a:xfrm>
          <a:prstGeom prst="ellipse">
            <a:avLst/>
          </a:prstGeom>
          <a:solidFill>
            <a:schemeClr val="bg1">
              <a:lumMod val="50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lumMod val="65000"/>
                  <a:lumOff val="35000"/>
                </a:schemeClr>
              </a:solidFill>
              <a:latin typeface="+mj-lt"/>
            </a:endParaRPr>
          </a:p>
        </p:txBody>
      </p:sp>
      <p:sp>
        <p:nvSpPr>
          <p:cNvPr id="25" name="Oval 24">
            <a:extLst>
              <a:ext uri="{FF2B5EF4-FFF2-40B4-BE49-F238E27FC236}">
                <a16:creationId xmlns:a16="http://schemas.microsoft.com/office/drawing/2014/main" id="{7C9492C0-9CC1-4990-AA48-8B7B38714B71}"/>
              </a:ext>
            </a:extLst>
          </p:cNvPr>
          <p:cNvSpPr/>
          <p:nvPr/>
        </p:nvSpPr>
        <p:spPr>
          <a:xfrm>
            <a:off x="6529616" y="3148720"/>
            <a:ext cx="416436" cy="416436"/>
          </a:xfrm>
          <a:prstGeom prst="ellipse">
            <a:avLst/>
          </a:prstGeom>
          <a:solidFill>
            <a:schemeClr val="bg1">
              <a:lumMod val="50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lumMod val="65000"/>
                  <a:lumOff val="35000"/>
                </a:schemeClr>
              </a:solidFill>
              <a:latin typeface="+mj-lt"/>
            </a:endParaRPr>
          </a:p>
        </p:txBody>
      </p:sp>
      <p:sp>
        <p:nvSpPr>
          <p:cNvPr id="26" name="Oval 25">
            <a:extLst>
              <a:ext uri="{FF2B5EF4-FFF2-40B4-BE49-F238E27FC236}">
                <a16:creationId xmlns:a16="http://schemas.microsoft.com/office/drawing/2014/main" id="{C61719BF-516D-4C04-AD68-2F32D618BDD8}"/>
              </a:ext>
            </a:extLst>
          </p:cNvPr>
          <p:cNvSpPr/>
          <p:nvPr/>
        </p:nvSpPr>
        <p:spPr>
          <a:xfrm>
            <a:off x="6529616" y="3946309"/>
            <a:ext cx="416436" cy="416436"/>
          </a:xfrm>
          <a:prstGeom prst="ellipse">
            <a:avLst/>
          </a:prstGeom>
          <a:solidFill>
            <a:schemeClr val="bg1">
              <a:lumMod val="50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lumMod val="65000"/>
                  <a:lumOff val="35000"/>
                </a:schemeClr>
              </a:solidFill>
              <a:latin typeface="+mj-lt"/>
            </a:endParaRPr>
          </a:p>
        </p:txBody>
      </p:sp>
      <p:cxnSp>
        <p:nvCxnSpPr>
          <p:cNvPr id="27" name="Straight Connector 26">
            <a:extLst>
              <a:ext uri="{FF2B5EF4-FFF2-40B4-BE49-F238E27FC236}">
                <a16:creationId xmlns:a16="http://schemas.microsoft.com/office/drawing/2014/main" id="{DB67906B-759D-4D4D-96BD-23154E25814A}"/>
              </a:ext>
            </a:extLst>
          </p:cNvPr>
          <p:cNvCxnSpPr>
            <a:stCxn id="23" idx="4"/>
            <a:endCxn id="24" idx="0"/>
          </p:cNvCxnSpPr>
          <p:nvPr/>
        </p:nvCxnSpPr>
        <p:spPr>
          <a:xfrm flipH="1">
            <a:off x="6737798" y="1107162"/>
            <a:ext cx="36" cy="1319254"/>
          </a:xfrm>
          <a:prstGeom prst="line">
            <a:avLst/>
          </a:prstGeom>
          <a:solidFill>
            <a:schemeClr val="bg1">
              <a:lumMod val="50000"/>
            </a:schemeClr>
          </a:solidFill>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1C4CF84-B8C9-450C-9EC0-B16390780B9D}"/>
              </a:ext>
            </a:extLst>
          </p:cNvPr>
          <p:cNvCxnSpPr>
            <a:stCxn id="24" idx="4"/>
            <a:endCxn id="25" idx="0"/>
          </p:cNvCxnSpPr>
          <p:nvPr/>
        </p:nvCxnSpPr>
        <p:spPr>
          <a:xfrm>
            <a:off x="6737798" y="2842852"/>
            <a:ext cx="36" cy="305868"/>
          </a:xfrm>
          <a:prstGeom prst="line">
            <a:avLst/>
          </a:prstGeom>
          <a:solidFill>
            <a:schemeClr val="bg1">
              <a:lumMod val="50000"/>
            </a:schemeClr>
          </a:solidFill>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FAA82B5-2F9A-4036-A988-82874B67C4D8}"/>
              </a:ext>
            </a:extLst>
          </p:cNvPr>
          <p:cNvCxnSpPr>
            <a:stCxn id="25" idx="4"/>
            <a:endCxn id="26" idx="0"/>
          </p:cNvCxnSpPr>
          <p:nvPr/>
        </p:nvCxnSpPr>
        <p:spPr>
          <a:xfrm>
            <a:off x="6737834" y="3565156"/>
            <a:ext cx="0" cy="381153"/>
          </a:xfrm>
          <a:prstGeom prst="line">
            <a:avLst/>
          </a:prstGeom>
          <a:solidFill>
            <a:schemeClr val="bg1">
              <a:lumMod val="50000"/>
            </a:schemeClr>
          </a:solidFill>
          <a:ln w="1270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11" name="Picture 10" descr="A large clock tower towering over the city of london&#10;&#10;Description automatically generated">
            <a:extLst>
              <a:ext uri="{FF2B5EF4-FFF2-40B4-BE49-F238E27FC236}">
                <a16:creationId xmlns:a16="http://schemas.microsoft.com/office/drawing/2014/main" id="{A51EBD8B-67A8-4ABB-9A02-9C54A2EBBC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7550" y="0"/>
            <a:ext cx="5386038" cy="6858000"/>
          </a:xfrm>
          <a:prstGeom prst="rect">
            <a:avLst/>
          </a:prstGeom>
        </p:spPr>
      </p:pic>
    </p:spTree>
    <p:extLst>
      <p:ext uri="{BB962C8B-B14F-4D97-AF65-F5344CB8AC3E}">
        <p14:creationId xmlns:p14="http://schemas.microsoft.com/office/powerpoint/2010/main" val="39247263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PpHolder1">
            <a:extLst>
              <a:ext uri="{FF2B5EF4-FFF2-40B4-BE49-F238E27FC236}">
                <a16:creationId xmlns:a16="http://schemas.microsoft.com/office/drawing/2014/main" id="{3DE9F820-2A26-4420-BD4E-C068580C0EF2}"/>
              </a:ext>
            </a:extLst>
          </p:cNvPr>
          <p:cNvSpPr/>
          <p:nvPr/>
        </p:nvSpPr>
        <p:spPr>
          <a:xfrm>
            <a:off x="0" y="1989568"/>
            <a:ext cx="12193588" cy="4868432"/>
          </a:xfrm>
          <a:custGeom>
            <a:avLst/>
            <a:gdLst>
              <a:gd name="connsiteX0" fmla="*/ 1707652 w 12193588"/>
              <a:gd name="connsiteY0" fmla="*/ 1245 h 4868432"/>
              <a:gd name="connsiteX1" fmla="*/ 3548523 w 12193588"/>
              <a:gd name="connsiteY1" fmla="*/ 643953 h 4868432"/>
              <a:gd name="connsiteX2" fmla="*/ 5601848 w 12193588"/>
              <a:gd name="connsiteY2" fmla="*/ 2105117 h 4868432"/>
              <a:gd name="connsiteX3" fmla="*/ 6017126 w 12193588"/>
              <a:gd name="connsiteY3" fmla="*/ 2258924 h 4868432"/>
              <a:gd name="connsiteX4" fmla="*/ 8801025 w 12193588"/>
              <a:gd name="connsiteY4" fmla="*/ 1759056 h 4868432"/>
              <a:gd name="connsiteX5" fmla="*/ 9354729 w 12193588"/>
              <a:gd name="connsiteY5" fmla="*/ 1797504 h 4868432"/>
              <a:gd name="connsiteX6" fmla="*/ 9639268 w 12193588"/>
              <a:gd name="connsiteY6" fmla="*/ 2435805 h 4868432"/>
              <a:gd name="connsiteX7" fmla="*/ 10146830 w 12193588"/>
              <a:gd name="connsiteY7" fmla="*/ 3066413 h 4868432"/>
              <a:gd name="connsiteX8" fmla="*/ 11661830 w 12193588"/>
              <a:gd name="connsiteY8" fmla="*/ 3374027 h 4868432"/>
              <a:gd name="connsiteX9" fmla="*/ 12061847 w 12193588"/>
              <a:gd name="connsiteY9" fmla="*/ 3422814 h 4868432"/>
              <a:gd name="connsiteX10" fmla="*/ 12193588 w 12193588"/>
              <a:gd name="connsiteY10" fmla="*/ 3456938 h 4868432"/>
              <a:gd name="connsiteX11" fmla="*/ 12193588 w 12193588"/>
              <a:gd name="connsiteY11" fmla="*/ 4868432 h 4868432"/>
              <a:gd name="connsiteX12" fmla="*/ 0 w 12193588"/>
              <a:gd name="connsiteY12" fmla="*/ 4868432 h 4868432"/>
              <a:gd name="connsiteX13" fmla="*/ 0 w 12193588"/>
              <a:gd name="connsiteY13" fmla="*/ 938251 h 4868432"/>
              <a:gd name="connsiteX14" fmla="*/ 36536 w 12193588"/>
              <a:gd name="connsiteY14" fmla="*/ 869111 h 4868432"/>
              <a:gd name="connsiteX15" fmla="*/ 556985 w 12193588"/>
              <a:gd name="connsiteY15" fmla="*/ 328653 h 4868432"/>
              <a:gd name="connsiteX16" fmla="*/ 1707652 w 12193588"/>
              <a:gd name="connsiteY16" fmla="*/ 1245 h 486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3588" h="4868432">
                <a:moveTo>
                  <a:pt x="1707652" y="1245"/>
                </a:moveTo>
                <a:cubicBezTo>
                  <a:pt x="2388365" y="-19334"/>
                  <a:pt x="3087102" y="216181"/>
                  <a:pt x="3548523" y="643953"/>
                </a:cubicBezTo>
                <a:cubicBezTo>
                  <a:pt x="4140684" y="1189972"/>
                  <a:pt x="4871260" y="1774437"/>
                  <a:pt x="5601848" y="2105117"/>
                </a:cubicBezTo>
                <a:cubicBezTo>
                  <a:pt x="5732579" y="2158953"/>
                  <a:pt x="5878698" y="2212790"/>
                  <a:pt x="6017126" y="2258924"/>
                </a:cubicBezTo>
                <a:cubicBezTo>
                  <a:pt x="7086084" y="2566537"/>
                  <a:pt x="7808968" y="1989766"/>
                  <a:pt x="8801025" y="1759056"/>
                </a:cubicBezTo>
                <a:cubicBezTo>
                  <a:pt x="8985593" y="1720600"/>
                  <a:pt x="9193228" y="1689847"/>
                  <a:pt x="9354729" y="1797504"/>
                </a:cubicBezTo>
                <a:cubicBezTo>
                  <a:pt x="9577745" y="1943624"/>
                  <a:pt x="9539297" y="2220476"/>
                  <a:pt x="9639268" y="2435805"/>
                </a:cubicBezTo>
                <a:cubicBezTo>
                  <a:pt x="9746932" y="2658829"/>
                  <a:pt x="9946881" y="2920301"/>
                  <a:pt x="10146830" y="3066413"/>
                </a:cubicBezTo>
                <a:cubicBezTo>
                  <a:pt x="10569802" y="3381721"/>
                  <a:pt x="11138887" y="3343265"/>
                  <a:pt x="11661830" y="3374027"/>
                </a:cubicBezTo>
                <a:cubicBezTo>
                  <a:pt x="11792566" y="3379795"/>
                  <a:pt x="11928588" y="3395177"/>
                  <a:pt x="12061847" y="3422814"/>
                </a:cubicBezTo>
                <a:lnTo>
                  <a:pt x="12193588" y="3456938"/>
                </a:lnTo>
                <a:lnTo>
                  <a:pt x="12193588" y="4868432"/>
                </a:lnTo>
                <a:lnTo>
                  <a:pt x="0" y="4868432"/>
                </a:lnTo>
                <a:lnTo>
                  <a:pt x="0" y="938251"/>
                </a:lnTo>
                <a:lnTo>
                  <a:pt x="36536" y="869111"/>
                </a:lnTo>
                <a:cubicBezTo>
                  <a:pt x="168383" y="651649"/>
                  <a:pt x="337811" y="464197"/>
                  <a:pt x="556985" y="328653"/>
                </a:cubicBezTo>
                <a:cubicBezTo>
                  <a:pt x="897283" y="118132"/>
                  <a:pt x="1299223" y="13592"/>
                  <a:pt x="1707652" y="1245"/>
                </a:cubicBezTo>
                <a:close/>
              </a:path>
            </a:pathLst>
          </a:custGeom>
          <a:blipFill>
            <a:blip r:embed="rId2">
              <a:extLst>
                <a:ext uri="{28A0092B-C50C-407E-A947-70E740481C1C}">
                  <a14:useLocalDpi xmlns:a14="http://schemas.microsoft.com/office/drawing/2010/main" val="0"/>
                </a:ext>
              </a:extLst>
            </a:blip>
            <a:stretch>
              <a:fillRect/>
            </a:stretch>
          </a:blipFill>
          <a:ln w="0" cap="flat" cmpd="sng" algn="ctr">
            <a:noFill/>
            <a:prstDash val="solid"/>
            <a:miter lim="800000"/>
          </a:ln>
          <a:effectLst/>
          <a:extLst>
            <a:ext uri="{91240B29-F687-4F45-9708-019B960494DF}">
              <a14:hiddenLine xmlns:a14="http://schemas.microsoft.com/office/drawing/2010/main" w="0"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bg1"/>
              </a:solidFill>
            </a:endParaRPr>
          </a:p>
        </p:txBody>
      </p:sp>
      <p:grpSp>
        <p:nvGrpSpPr>
          <p:cNvPr id="2" name="PpFooter">
            <a:extLst>
              <a:ext uri="{FF2B5EF4-FFF2-40B4-BE49-F238E27FC236}">
                <a16:creationId xmlns:a16="http://schemas.microsoft.com/office/drawing/2014/main" id="{CB209EE6-B794-44CE-90E1-8460C665DA27}"/>
              </a:ext>
            </a:extLst>
          </p:cNvPr>
          <p:cNvGrpSpPr/>
          <p:nvPr/>
        </p:nvGrpSpPr>
        <p:grpSpPr>
          <a:xfrm>
            <a:off x="246061" y="6218585"/>
            <a:ext cx="396878" cy="396180"/>
            <a:chOff x="246061" y="6218585"/>
            <a:chExt cx="396878" cy="396180"/>
          </a:xfrm>
        </p:grpSpPr>
        <p:grpSp>
          <p:nvGrpSpPr>
            <p:cNvPr id="3" name="Group 2">
              <a:extLst>
                <a:ext uri="{FF2B5EF4-FFF2-40B4-BE49-F238E27FC236}">
                  <a16:creationId xmlns:a16="http://schemas.microsoft.com/office/drawing/2014/main" id="{87465D8D-A5B5-4947-B0BE-B059D3F26A22}"/>
                </a:ext>
              </a:extLst>
            </p:cNvPr>
            <p:cNvGrpSpPr/>
            <p:nvPr/>
          </p:nvGrpSpPr>
          <p:grpSpPr>
            <a:xfrm>
              <a:off x="246061" y="6218585"/>
              <a:ext cx="396878" cy="396180"/>
              <a:chOff x="10102958" y="2918320"/>
              <a:chExt cx="831744" cy="830285"/>
            </a:xfrm>
          </p:grpSpPr>
          <p:sp>
            <p:nvSpPr>
              <p:cNvPr id="6" name="Freeform: Shape 5">
                <a:extLst>
                  <a:ext uri="{FF2B5EF4-FFF2-40B4-BE49-F238E27FC236}">
                    <a16:creationId xmlns:a16="http://schemas.microsoft.com/office/drawing/2014/main" id="{1FD06D38-93DB-46EB-882B-E8A47C56F4B5}"/>
                  </a:ext>
                </a:extLst>
              </p:cNvPr>
              <p:cNvSpPr>
                <a:spLocks/>
              </p:cNvSpPr>
              <p:nvPr/>
            </p:nvSpPr>
            <p:spPr bwMode="auto">
              <a:xfrm>
                <a:off x="10102958" y="2918320"/>
                <a:ext cx="831744" cy="830285"/>
              </a:xfrm>
              <a:custGeom>
                <a:avLst/>
                <a:gdLst>
                  <a:gd name="connsiteX0" fmla="*/ 2375361 w 4828679"/>
                  <a:gd name="connsiteY0" fmla="*/ 0 h 4820214"/>
                  <a:gd name="connsiteX1" fmla="*/ 4052779 w 4828679"/>
                  <a:gd name="connsiteY1" fmla="*/ 697235 h 4820214"/>
                  <a:gd name="connsiteX2" fmla="*/ 4358131 w 4828679"/>
                  <a:gd name="connsiteY2" fmla="*/ 3677784 h 4820214"/>
                  <a:gd name="connsiteX3" fmla="*/ 4324415 w 4828679"/>
                  <a:gd name="connsiteY3" fmla="*/ 3718733 h 4820214"/>
                  <a:gd name="connsiteX4" fmla="*/ 4496784 w 4828679"/>
                  <a:gd name="connsiteY4" fmla="*/ 3891336 h 4820214"/>
                  <a:gd name="connsiteX5" fmla="*/ 4746647 w 4828679"/>
                  <a:gd name="connsiteY5" fmla="*/ 4141546 h 4820214"/>
                  <a:gd name="connsiteX6" fmla="*/ 4746647 w 4828679"/>
                  <a:gd name="connsiteY6" fmla="*/ 4524887 h 4820214"/>
                  <a:gd name="connsiteX7" fmla="*/ 4535708 w 4828679"/>
                  <a:gd name="connsiteY7" fmla="*/ 4743937 h 4820214"/>
                  <a:gd name="connsiteX8" fmla="*/ 4145079 w 4828679"/>
                  <a:gd name="connsiteY8" fmla="*/ 4743937 h 4820214"/>
                  <a:gd name="connsiteX9" fmla="*/ 3807262 w 4828679"/>
                  <a:gd name="connsiteY9" fmla="*/ 4405657 h 4820214"/>
                  <a:gd name="connsiteX10" fmla="*/ 3722089 w 4828679"/>
                  <a:gd name="connsiteY10" fmla="*/ 4320366 h 4820214"/>
                  <a:gd name="connsiteX11" fmla="*/ 3681537 w 4828679"/>
                  <a:gd name="connsiteY11" fmla="*/ 4353687 h 4820214"/>
                  <a:gd name="connsiteX12" fmla="*/ 697945 w 4828679"/>
                  <a:gd name="connsiteY12" fmla="*/ 4048648 h 4820214"/>
                  <a:gd name="connsiteX13" fmla="*/ 697945 w 4828679"/>
                  <a:gd name="connsiteY13" fmla="*/ 697235 h 4820214"/>
                  <a:gd name="connsiteX14" fmla="*/ 2375361 w 4828679"/>
                  <a:gd name="connsiteY14" fmla="*/ 0 h 48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679" h="4820214">
                    <a:moveTo>
                      <a:pt x="2375361" y="0"/>
                    </a:moveTo>
                    <a:cubicBezTo>
                      <a:pt x="2983375" y="0"/>
                      <a:pt x="3591390" y="232411"/>
                      <a:pt x="4052779" y="697235"/>
                    </a:cubicBezTo>
                    <a:cubicBezTo>
                      <a:pt x="4867050" y="1503840"/>
                      <a:pt x="4968833" y="2759032"/>
                      <a:pt x="4358131" y="3677784"/>
                    </a:cubicBezTo>
                    <a:lnTo>
                      <a:pt x="4324415" y="3718733"/>
                    </a:lnTo>
                    <a:lnTo>
                      <a:pt x="4496784" y="3891336"/>
                    </a:lnTo>
                    <a:cubicBezTo>
                      <a:pt x="4746647" y="4141546"/>
                      <a:pt x="4746647" y="4141546"/>
                      <a:pt x="4746647" y="4141546"/>
                    </a:cubicBezTo>
                    <a:cubicBezTo>
                      <a:pt x="4856023" y="4251073"/>
                      <a:pt x="4856023" y="4423185"/>
                      <a:pt x="4746647" y="4524887"/>
                    </a:cubicBezTo>
                    <a:cubicBezTo>
                      <a:pt x="4535708" y="4743937"/>
                      <a:pt x="4535708" y="4743937"/>
                      <a:pt x="4535708" y="4743937"/>
                    </a:cubicBezTo>
                    <a:cubicBezTo>
                      <a:pt x="4426331" y="4845640"/>
                      <a:pt x="4254456" y="4845640"/>
                      <a:pt x="4145079" y="4743937"/>
                    </a:cubicBezTo>
                    <a:cubicBezTo>
                      <a:pt x="4017148" y="4615833"/>
                      <a:pt x="3905208" y="4503739"/>
                      <a:pt x="3807262" y="4405657"/>
                    </a:cubicBezTo>
                    <a:lnTo>
                      <a:pt x="3722089" y="4320366"/>
                    </a:lnTo>
                    <a:lnTo>
                      <a:pt x="3681537" y="4353687"/>
                    </a:lnTo>
                    <a:cubicBezTo>
                      <a:pt x="2761848" y="4963767"/>
                      <a:pt x="1505374" y="4862088"/>
                      <a:pt x="697945" y="4048648"/>
                    </a:cubicBezTo>
                    <a:cubicBezTo>
                      <a:pt x="-232648" y="3126813"/>
                      <a:pt x="-232648" y="1619069"/>
                      <a:pt x="697945" y="697235"/>
                    </a:cubicBezTo>
                    <a:cubicBezTo>
                      <a:pt x="1159334" y="232411"/>
                      <a:pt x="1767349" y="0"/>
                      <a:pt x="2375361" y="0"/>
                    </a:cubicBezTo>
                    <a:close/>
                  </a:path>
                </a:pathLst>
              </a:custGeom>
              <a:solidFill>
                <a:schemeClr val="bg1"/>
              </a:solidFill>
              <a:ln>
                <a:noFill/>
              </a:ln>
              <a:effectLst>
                <a:outerShdw blurRad="381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dirty="0"/>
              </a:p>
            </p:txBody>
          </p:sp>
          <p:sp>
            <p:nvSpPr>
              <p:cNvPr id="7" name="Freeform 10">
                <a:extLst>
                  <a:ext uri="{FF2B5EF4-FFF2-40B4-BE49-F238E27FC236}">
                    <a16:creationId xmlns:a16="http://schemas.microsoft.com/office/drawing/2014/main" id="{D5FEEAC4-7C2D-46B9-B7B0-8C9351CE24C1}"/>
                  </a:ext>
                </a:extLst>
              </p:cNvPr>
              <p:cNvSpPr>
                <a:spLocks/>
              </p:cNvSpPr>
              <p:nvPr/>
            </p:nvSpPr>
            <p:spPr bwMode="auto">
              <a:xfrm>
                <a:off x="10159474" y="2973985"/>
                <a:ext cx="705284" cy="706152"/>
              </a:xfrm>
              <a:prstGeom prst="ellipse">
                <a:avLst/>
              </a:prstGeom>
              <a:solidFill>
                <a:schemeClr val="bg1">
                  <a:lumMod val="50000"/>
                  <a:alpha val="80000"/>
                </a:schemeClr>
              </a:solidFill>
              <a:ln>
                <a:noFill/>
              </a:ln>
              <a:effectLst>
                <a:innerShdw blurRad="76200">
                  <a:prstClr val="black">
                    <a:alpha val="30000"/>
                  </a:prstClr>
                </a:innerShdw>
              </a:effectLst>
            </p:spPr>
            <p:txBody>
              <a:bodyPr vert="horz" wrap="square" lIns="91440" tIns="45720" rIns="91440" bIns="45720" numCol="1" anchor="t" anchorCtr="0" compatLnSpc="1">
                <a:prstTxWarp prst="textNoShape">
                  <a:avLst/>
                </a:prstTxWarp>
              </a:bodyPr>
              <a:lstStyle/>
              <a:p>
                <a:endParaRPr lang="en-US" dirty="0"/>
              </a:p>
            </p:txBody>
          </p:sp>
        </p:grpSp>
        <p:sp>
          <p:nvSpPr>
            <p:cNvPr id="4" name="SlideNo">
              <a:extLst>
                <a:ext uri="{FF2B5EF4-FFF2-40B4-BE49-F238E27FC236}">
                  <a16:creationId xmlns:a16="http://schemas.microsoft.com/office/drawing/2014/main" id="{18406DFB-C206-4F35-B0F4-E361091FBBD5}"/>
                </a:ext>
              </a:extLst>
            </p:cNvPr>
            <p:cNvSpPr txBox="1">
              <a:spLocks/>
            </p:cNvSpPr>
            <p:nvPr/>
          </p:nvSpPr>
          <p:spPr>
            <a:xfrm>
              <a:off x="382007" y="6281233"/>
              <a:ext cx="113814" cy="216406"/>
            </a:xfrm>
            <a:prstGeom prst="rect">
              <a:avLst/>
            </a:prstGeom>
            <a:noFill/>
          </p:spPr>
          <p:txBody>
            <a:bodyPr wrap="none" lIns="0" tIns="0" rIns="0" bIns="0" rtlCol="0" anchor="ctr">
              <a:spAutoFit/>
            </a:bodyPr>
            <a:lstStyle>
              <a:defPPr>
                <a:defRPr lang="en-US"/>
              </a:defPPr>
              <a:lvl1pPr marL="0" algn="ctr" defTabSz="457200" rtl="0" eaLnBrk="1" latinLnBrk="0" hangingPunct="1">
                <a:defRPr lang="en-ID" sz="1400" kern="1200" smtClean="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fld id="{F2030FAF-A4A4-40ED-9EAC-96740896EED7}" type="slidenum">
                <a:rPr lang="en-ID" sz="1100" smtClean="0">
                  <a:solidFill>
                    <a:schemeClr val="bg1"/>
                  </a:solidFill>
                </a:rPr>
                <a:pPr>
                  <a:lnSpc>
                    <a:spcPct val="150000"/>
                  </a:lnSpc>
                </a:pPr>
                <a:t>16</a:t>
              </a:fld>
              <a:endParaRPr lang="en-ID" sz="1100" dirty="0">
                <a:solidFill>
                  <a:schemeClr val="bg1"/>
                </a:solidFill>
              </a:endParaRPr>
            </a:p>
          </p:txBody>
        </p:sp>
      </p:grpSp>
      <p:sp>
        <p:nvSpPr>
          <p:cNvPr id="105" name="Rectangle: Rounded Corners 104">
            <a:extLst>
              <a:ext uri="{FF2B5EF4-FFF2-40B4-BE49-F238E27FC236}">
                <a16:creationId xmlns:a16="http://schemas.microsoft.com/office/drawing/2014/main" id="{9F79B7AE-9E02-4B52-9099-1B4C7321F919}"/>
              </a:ext>
            </a:extLst>
          </p:cNvPr>
          <p:cNvSpPr/>
          <p:nvPr/>
        </p:nvSpPr>
        <p:spPr>
          <a:xfrm>
            <a:off x="497799" y="681791"/>
            <a:ext cx="3557850" cy="5159055"/>
          </a:xfrm>
          <a:prstGeom prst="roundRect">
            <a:avLst>
              <a:gd name="adj" fmla="val 5533"/>
            </a:avLst>
          </a:prstGeom>
          <a:solidFill>
            <a:schemeClr val="bg1"/>
          </a:solidFill>
          <a:ln>
            <a:noFill/>
          </a:ln>
          <a:effectLst>
            <a:outerShdw blurRad="317500" rotWithShape="0">
              <a:scrgbClr r="0" g="0" b="0">
                <a:alpha val="2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bg1"/>
              </a:solidFill>
            </a:endParaRPr>
          </a:p>
        </p:txBody>
      </p:sp>
      <p:cxnSp>
        <p:nvCxnSpPr>
          <p:cNvPr id="106" name="Straight Connector 105">
            <a:extLst>
              <a:ext uri="{FF2B5EF4-FFF2-40B4-BE49-F238E27FC236}">
                <a16:creationId xmlns:a16="http://schemas.microsoft.com/office/drawing/2014/main" id="{A31D7F81-B2CB-4D88-9125-E7652D0E392F}"/>
              </a:ext>
            </a:extLst>
          </p:cNvPr>
          <p:cNvCxnSpPr>
            <a:cxnSpLocks/>
          </p:cNvCxnSpPr>
          <p:nvPr/>
        </p:nvCxnSpPr>
        <p:spPr>
          <a:xfrm>
            <a:off x="1102427" y="1247124"/>
            <a:ext cx="2159087" cy="0"/>
          </a:xfrm>
          <a:prstGeom prst="line">
            <a:avLst/>
          </a:prstGeom>
          <a:noFill/>
          <a:ln w="12700" cap="flat">
            <a:solidFill>
              <a:schemeClr val="bg1">
                <a:lumMod val="85000"/>
              </a:schemeClr>
            </a:solidFill>
            <a:prstDash val="sysDash"/>
            <a:miter/>
          </a:ln>
        </p:spPr>
      </p:cxnSp>
      <p:sp>
        <p:nvSpPr>
          <p:cNvPr id="109" name="Oval 108">
            <a:extLst>
              <a:ext uri="{FF2B5EF4-FFF2-40B4-BE49-F238E27FC236}">
                <a16:creationId xmlns:a16="http://schemas.microsoft.com/office/drawing/2014/main" id="{439756D3-3588-48B1-B636-0AE04CB46B56}"/>
              </a:ext>
            </a:extLst>
          </p:cNvPr>
          <p:cNvSpPr/>
          <p:nvPr/>
        </p:nvSpPr>
        <p:spPr>
          <a:xfrm>
            <a:off x="1740669" y="5527312"/>
            <a:ext cx="889134" cy="889132"/>
          </a:xfrm>
          <a:prstGeom prst="ellipse">
            <a:avLst/>
          </a:prstGeom>
          <a:solidFill>
            <a:schemeClr val="bg1">
              <a:lumMod val="50000"/>
            </a:schemeClr>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bg1"/>
              </a:solidFill>
            </a:endParaRPr>
          </a:p>
        </p:txBody>
      </p:sp>
      <p:sp>
        <p:nvSpPr>
          <p:cNvPr id="129" name="Rectangle: Rounded Corners 128">
            <a:extLst>
              <a:ext uri="{FF2B5EF4-FFF2-40B4-BE49-F238E27FC236}">
                <a16:creationId xmlns:a16="http://schemas.microsoft.com/office/drawing/2014/main" id="{7454A937-AB1F-45AD-9658-099D18566E99}"/>
              </a:ext>
            </a:extLst>
          </p:cNvPr>
          <p:cNvSpPr/>
          <p:nvPr/>
        </p:nvSpPr>
        <p:spPr>
          <a:xfrm>
            <a:off x="4403802" y="681791"/>
            <a:ext cx="3323701" cy="5159055"/>
          </a:xfrm>
          <a:prstGeom prst="roundRect">
            <a:avLst>
              <a:gd name="adj" fmla="val 5533"/>
            </a:avLst>
          </a:prstGeom>
          <a:solidFill>
            <a:schemeClr val="bg1"/>
          </a:solidFill>
          <a:ln>
            <a:noFill/>
          </a:ln>
          <a:effectLst>
            <a:outerShdw blurRad="317500" rotWithShape="0">
              <a:scrgbClr r="0" g="0" b="0">
                <a:alpha val="2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bg1"/>
              </a:solidFill>
            </a:endParaRPr>
          </a:p>
        </p:txBody>
      </p:sp>
      <p:cxnSp>
        <p:nvCxnSpPr>
          <p:cNvPr id="131" name="Straight Connector 130">
            <a:extLst>
              <a:ext uri="{FF2B5EF4-FFF2-40B4-BE49-F238E27FC236}">
                <a16:creationId xmlns:a16="http://schemas.microsoft.com/office/drawing/2014/main" id="{C57DD81B-1B7C-4B44-969B-8F20AD0CC5E3}"/>
              </a:ext>
            </a:extLst>
          </p:cNvPr>
          <p:cNvCxnSpPr>
            <a:cxnSpLocks/>
          </p:cNvCxnSpPr>
          <p:nvPr/>
        </p:nvCxnSpPr>
        <p:spPr>
          <a:xfrm>
            <a:off x="4871317" y="1247124"/>
            <a:ext cx="2159087" cy="0"/>
          </a:xfrm>
          <a:prstGeom prst="line">
            <a:avLst/>
          </a:prstGeom>
          <a:noFill/>
          <a:ln w="12700" cap="flat">
            <a:solidFill>
              <a:schemeClr val="bg1">
                <a:lumMod val="85000"/>
              </a:schemeClr>
            </a:solidFill>
            <a:prstDash val="sysDash"/>
            <a:miter/>
          </a:ln>
        </p:spPr>
      </p:cxnSp>
      <p:sp>
        <p:nvSpPr>
          <p:cNvPr id="144" name="Rectangle: Rounded Corners 143">
            <a:extLst>
              <a:ext uri="{FF2B5EF4-FFF2-40B4-BE49-F238E27FC236}">
                <a16:creationId xmlns:a16="http://schemas.microsoft.com/office/drawing/2014/main" id="{91566696-5653-465E-A82A-F9230728DD79}"/>
              </a:ext>
            </a:extLst>
          </p:cNvPr>
          <p:cNvSpPr/>
          <p:nvPr/>
        </p:nvSpPr>
        <p:spPr>
          <a:xfrm>
            <a:off x="8075656" y="681791"/>
            <a:ext cx="3529243" cy="5159055"/>
          </a:xfrm>
          <a:prstGeom prst="roundRect">
            <a:avLst>
              <a:gd name="adj" fmla="val 5533"/>
            </a:avLst>
          </a:prstGeom>
          <a:solidFill>
            <a:schemeClr val="bg1"/>
          </a:solidFill>
          <a:ln>
            <a:noFill/>
          </a:ln>
          <a:effectLst>
            <a:outerShdw blurRad="317500" rotWithShape="0">
              <a:scrgbClr r="0" g="0" b="0">
                <a:alpha val="20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bg1"/>
              </a:solidFill>
            </a:endParaRPr>
          </a:p>
        </p:txBody>
      </p:sp>
      <p:cxnSp>
        <p:nvCxnSpPr>
          <p:cNvPr id="146" name="Straight Connector 145">
            <a:extLst>
              <a:ext uri="{FF2B5EF4-FFF2-40B4-BE49-F238E27FC236}">
                <a16:creationId xmlns:a16="http://schemas.microsoft.com/office/drawing/2014/main" id="{7E21480B-F5B3-4880-9AA2-5B3E733F5D5B}"/>
              </a:ext>
            </a:extLst>
          </p:cNvPr>
          <p:cNvCxnSpPr>
            <a:cxnSpLocks/>
          </p:cNvCxnSpPr>
          <p:nvPr/>
        </p:nvCxnSpPr>
        <p:spPr>
          <a:xfrm>
            <a:off x="8760158" y="1270591"/>
            <a:ext cx="2159087" cy="0"/>
          </a:xfrm>
          <a:prstGeom prst="line">
            <a:avLst/>
          </a:prstGeom>
          <a:noFill/>
          <a:ln w="12700" cap="flat">
            <a:solidFill>
              <a:schemeClr val="bg1">
                <a:lumMod val="85000"/>
              </a:schemeClr>
            </a:solidFill>
            <a:prstDash val="sysDash"/>
            <a:miter/>
          </a:ln>
        </p:spPr>
      </p:cxnSp>
      <p:sp>
        <p:nvSpPr>
          <p:cNvPr id="147" name="RightSub">
            <a:extLst>
              <a:ext uri="{FF2B5EF4-FFF2-40B4-BE49-F238E27FC236}">
                <a16:creationId xmlns:a16="http://schemas.microsoft.com/office/drawing/2014/main" id="{09D11CB6-1E5F-4D19-A402-A7AD9FB3721F}"/>
              </a:ext>
            </a:extLst>
          </p:cNvPr>
          <p:cNvSpPr txBox="1"/>
          <p:nvPr/>
        </p:nvSpPr>
        <p:spPr>
          <a:xfrm>
            <a:off x="1627743" y="832737"/>
            <a:ext cx="1202252" cy="301236"/>
          </a:xfrm>
          <a:prstGeom prst="rect">
            <a:avLst/>
          </a:prstGeom>
          <a:noFill/>
        </p:spPr>
        <p:txBody>
          <a:bodyPr wrap="none" lIns="0" tIns="0" rIns="0" bIns="0" rtlCol="0">
            <a:spAutoFit/>
          </a:bodyPr>
          <a:lstStyle/>
          <a:p>
            <a:pPr>
              <a:lnSpc>
                <a:spcPct val="115000"/>
              </a:lnSpc>
              <a:spcAft>
                <a:spcPts val="0"/>
              </a:spcAft>
            </a:pPr>
            <a:r>
              <a:rPr lang="ar-EG" b="1" cap="small" dirty="0">
                <a:latin typeface="Hassan LT Bold" panose="01000400000000000000" pitchFamily="2" charset="-78"/>
                <a:ea typeface="Calibri" panose="020F0502020204030204" pitchFamily="34" charset="0"/>
                <a:cs typeface="Hassan LT Bold" panose="01000400000000000000" pitchFamily="2" charset="-78"/>
              </a:rPr>
              <a:t>مساهمات الأعمال</a:t>
            </a:r>
            <a:endParaRPr lang="x-none" b="1" dirty="0">
              <a:latin typeface="Hassan LT Bold" panose="01000400000000000000" pitchFamily="2" charset="-78"/>
              <a:ea typeface="Calibri" panose="020F0502020204030204" pitchFamily="34" charset="0"/>
              <a:cs typeface="Hassan LT Bold" panose="01000400000000000000" pitchFamily="2" charset="-78"/>
            </a:endParaRPr>
          </a:p>
        </p:txBody>
      </p:sp>
      <p:sp>
        <p:nvSpPr>
          <p:cNvPr id="148" name="Oval 147">
            <a:extLst>
              <a:ext uri="{FF2B5EF4-FFF2-40B4-BE49-F238E27FC236}">
                <a16:creationId xmlns:a16="http://schemas.microsoft.com/office/drawing/2014/main" id="{43D462D7-493A-4F2B-976F-E6C572A686F9}"/>
              </a:ext>
            </a:extLst>
          </p:cNvPr>
          <p:cNvSpPr/>
          <p:nvPr/>
        </p:nvSpPr>
        <p:spPr>
          <a:xfrm>
            <a:off x="9446720" y="5574262"/>
            <a:ext cx="889134" cy="889132"/>
          </a:xfrm>
          <a:prstGeom prst="ellipse">
            <a:avLst/>
          </a:prstGeom>
          <a:solidFill>
            <a:schemeClr val="bg1">
              <a:lumMod val="50000"/>
            </a:schemeClr>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bg1"/>
              </a:solidFill>
            </a:endParaRPr>
          </a:p>
        </p:txBody>
      </p:sp>
      <p:sp>
        <p:nvSpPr>
          <p:cNvPr id="132" name="RightSub">
            <a:extLst>
              <a:ext uri="{FF2B5EF4-FFF2-40B4-BE49-F238E27FC236}">
                <a16:creationId xmlns:a16="http://schemas.microsoft.com/office/drawing/2014/main" id="{5E253AB6-B1D7-40CC-B25E-11166D012E14}"/>
              </a:ext>
            </a:extLst>
          </p:cNvPr>
          <p:cNvSpPr txBox="1"/>
          <p:nvPr/>
        </p:nvSpPr>
        <p:spPr>
          <a:xfrm>
            <a:off x="9148806" y="851777"/>
            <a:ext cx="1532471" cy="301236"/>
          </a:xfrm>
          <a:prstGeom prst="rect">
            <a:avLst/>
          </a:prstGeom>
          <a:noFill/>
        </p:spPr>
        <p:txBody>
          <a:bodyPr wrap="none" lIns="0" tIns="0" rIns="0" bIns="0" rtlCol="0">
            <a:spAutoFit/>
          </a:bodyPr>
          <a:lstStyle/>
          <a:p>
            <a:pPr algn="r" rtl="1">
              <a:lnSpc>
                <a:spcPct val="115000"/>
              </a:lnSpc>
              <a:spcAft>
                <a:spcPts val="0"/>
              </a:spcAft>
            </a:pPr>
            <a:r>
              <a:rPr lang="ar-EG" b="1" cap="small" dirty="0">
                <a:latin typeface="Hassan LT Bold" panose="01000400000000000000" pitchFamily="2" charset="-78"/>
                <a:ea typeface="Calibri" panose="020F0502020204030204" pitchFamily="34" charset="0"/>
                <a:cs typeface="Hassan LT Bold" panose="01000400000000000000" pitchFamily="2" charset="-78"/>
              </a:rPr>
              <a:t>العمل مع بليك مورغان</a:t>
            </a:r>
            <a:endParaRPr lang="x-none" b="1" dirty="0">
              <a:latin typeface="Hassan LT Bold" panose="01000400000000000000" pitchFamily="2" charset="-78"/>
              <a:ea typeface="Calibri" panose="020F0502020204030204" pitchFamily="34" charset="0"/>
              <a:cs typeface="Hassan LT Bold" panose="01000400000000000000" pitchFamily="2" charset="-78"/>
            </a:endParaRPr>
          </a:p>
        </p:txBody>
      </p:sp>
      <p:sp>
        <p:nvSpPr>
          <p:cNvPr id="107" name="RightSub">
            <a:extLst>
              <a:ext uri="{FF2B5EF4-FFF2-40B4-BE49-F238E27FC236}">
                <a16:creationId xmlns:a16="http://schemas.microsoft.com/office/drawing/2014/main" id="{7394D39D-0409-4979-8464-CD325277702B}"/>
              </a:ext>
            </a:extLst>
          </p:cNvPr>
          <p:cNvSpPr txBox="1"/>
          <p:nvPr/>
        </p:nvSpPr>
        <p:spPr>
          <a:xfrm>
            <a:off x="5191036" y="861130"/>
            <a:ext cx="1402628" cy="301236"/>
          </a:xfrm>
          <a:prstGeom prst="rect">
            <a:avLst/>
          </a:prstGeom>
          <a:noFill/>
        </p:spPr>
        <p:txBody>
          <a:bodyPr wrap="none" lIns="0" tIns="0" rIns="0" bIns="0" rtlCol="0">
            <a:spAutoFit/>
          </a:bodyPr>
          <a:lstStyle/>
          <a:p>
            <a:pPr marL="114300">
              <a:lnSpc>
                <a:spcPct val="115000"/>
              </a:lnSpc>
              <a:spcAft>
                <a:spcPts val="0"/>
              </a:spcAft>
            </a:pPr>
            <a:r>
              <a:rPr lang="ar-EG" b="1" cap="small" dirty="0">
                <a:latin typeface="Hassan LT Bold" panose="01000400000000000000" pitchFamily="2" charset="-78"/>
                <a:ea typeface="Calibri" panose="020F0502020204030204" pitchFamily="34" charset="0"/>
                <a:cs typeface="Hassan LT Bold" panose="01000400000000000000" pitchFamily="2" charset="-78"/>
              </a:rPr>
              <a:t>المساهمات القانونية</a:t>
            </a:r>
            <a:endParaRPr lang="x-none" b="1" dirty="0">
              <a:latin typeface="Hassan LT Bold" panose="01000400000000000000" pitchFamily="2" charset="-78"/>
              <a:ea typeface="Calibri" panose="020F0502020204030204" pitchFamily="34" charset="0"/>
              <a:cs typeface="Hassan LT Bold" panose="01000400000000000000" pitchFamily="2" charset="-78"/>
            </a:endParaRPr>
          </a:p>
        </p:txBody>
      </p:sp>
      <p:sp>
        <p:nvSpPr>
          <p:cNvPr id="133" name="Oval 132">
            <a:extLst>
              <a:ext uri="{FF2B5EF4-FFF2-40B4-BE49-F238E27FC236}">
                <a16:creationId xmlns:a16="http://schemas.microsoft.com/office/drawing/2014/main" id="{2B6D33FF-EBD4-4E30-82AE-E76CE283EFF3}"/>
              </a:ext>
            </a:extLst>
          </p:cNvPr>
          <p:cNvSpPr/>
          <p:nvPr/>
        </p:nvSpPr>
        <p:spPr>
          <a:xfrm>
            <a:off x="5646590" y="5595753"/>
            <a:ext cx="889134" cy="889132"/>
          </a:xfrm>
          <a:prstGeom prst="ellipse">
            <a:avLst/>
          </a:prstGeom>
          <a:solidFill>
            <a:schemeClr val="bg1">
              <a:lumMod val="50000"/>
            </a:schemeClr>
          </a:solidFill>
          <a:ln w="317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bg1"/>
              </a:solidFill>
            </a:endParaRPr>
          </a:p>
        </p:txBody>
      </p:sp>
      <p:sp>
        <p:nvSpPr>
          <p:cNvPr id="9" name="Rectangle 8">
            <a:extLst>
              <a:ext uri="{FF2B5EF4-FFF2-40B4-BE49-F238E27FC236}">
                <a16:creationId xmlns:a16="http://schemas.microsoft.com/office/drawing/2014/main" id="{1DEBE6DC-4F0E-4C63-BDDF-2429389E0648}"/>
              </a:ext>
            </a:extLst>
          </p:cNvPr>
          <p:cNvSpPr/>
          <p:nvPr/>
        </p:nvSpPr>
        <p:spPr>
          <a:xfrm>
            <a:off x="790262" y="1465605"/>
            <a:ext cx="3265387" cy="3983848"/>
          </a:xfrm>
          <a:prstGeom prst="rect">
            <a:avLst/>
          </a:prstGeom>
        </p:spPr>
        <p:txBody>
          <a:bodyPr wrap="square">
            <a:spAutoFit/>
          </a:bodyPr>
          <a:lstStyle/>
          <a:p>
            <a:pPr marL="342900" lvl="0" indent="-342900" algn="justLow" rtl="1">
              <a:lnSpc>
                <a:spcPct val="115000"/>
              </a:lnSpc>
              <a:spcAft>
                <a:spcPts val="0"/>
              </a:spcAft>
              <a:buFont typeface="Symbol" panose="05050102010706020507" pitchFamily="18" charset="2"/>
              <a:buChar char=""/>
            </a:pPr>
            <a:r>
              <a:rPr lang="ar-EG" sz="13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أشرف على الاندماج والتكامل لـ 70 شركة في الأعمال ذات الصلة بقطاعات محددة.</a:t>
            </a:r>
          </a:p>
          <a:p>
            <a:pPr marL="342900" lvl="0" indent="-342900" algn="justLow" rtl="1">
              <a:lnSpc>
                <a:spcPct val="115000"/>
              </a:lnSpc>
              <a:spcAft>
                <a:spcPts val="0"/>
              </a:spcAft>
              <a:buFont typeface="Symbol" panose="05050102010706020507" pitchFamily="18" charset="2"/>
              <a:buChar char=""/>
            </a:pPr>
            <a:r>
              <a:rPr lang="ar-EG" sz="13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السيطرة المفترضة على جميع ادارة الممتلكات (القانونية والتشغيلية) ومحفظة الممتلكات المخفضة 60٪.</a:t>
            </a:r>
          </a:p>
          <a:p>
            <a:pPr marL="342900" lvl="0" indent="-342900" algn="justLow" rtl="1">
              <a:lnSpc>
                <a:spcPct val="115000"/>
              </a:lnSpc>
              <a:spcAft>
                <a:spcPts val="0"/>
              </a:spcAft>
              <a:buFont typeface="Symbol" panose="05050102010706020507" pitchFamily="18" charset="2"/>
              <a:buChar char=""/>
            </a:pPr>
            <a:r>
              <a:rPr lang="ar-SA" sz="13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توفير </a:t>
            </a:r>
            <a:r>
              <a:rPr lang="ar-EG" sz="13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أكثر من 1.3 مليون جنيه إسترليني</a:t>
            </a:r>
            <a:r>
              <a:rPr lang="ar-SA" sz="13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 للشركة</a:t>
            </a:r>
            <a:r>
              <a:rPr lang="ar-EG" sz="13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 نتيجة للتحسينات المبتكرة في السياسة.</a:t>
            </a:r>
          </a:p>
          <a:p>
            <a:pPr marL="342900" lvl="0" indent="-342900" algn="justLow" rtl="1">
              <a:lnSpc>
                <a:spcPct val="115000"/>
              </a:lnSpc>
              <a:spcAft>
                <a:spcPts val="0"/>
              </a:spcAft>
              <a:buFont typeface="Symbol" panose="05050102010706020507" pitchFamily="18" charset="2"/>
              <a:buChar char=""/>
            </a:pPr>
            <a:r>
              <a:rPr lang="ar-EG" sz="13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تقديم تقييمات للمخاطر على حقوق الملكية والمعاملات غير القائمة على الأسهم لمديري الشركات وتقييم أهمية إعادة تمويل مش</a:t>
            </a:r>
            <a:r>
              <a:rPr lang="ar-SA" sz="13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اريع مبادرة التمويل الشخصي</a:t>
            </a:r>
            <a:r>
              <a:rPr lang="en-GB" sz="13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a:t>
            </a:r>
          </a:p>
          <a:p>
            <a:pPr marL="342900" lvl="0" indent="-342900" algn="justLow" rtl="1">
              <a:lnSpc>
                <a:spcPct val="115000"/>
              </a:lnSpc>
              <a:spcAft>
                <a:spcPts val="0"/>
              </a:spcAft>
              <a:buFont typeface="Symbol" panose="05050102010706020507" pitchFamily="18" charset="2"/>
              <a:buChar char=""/>
            </a:pPr>
            <a:r>
              <a:rPr lang="ar-SA" sz="13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الإشراف </a:t>
            </a:r>
            <a:r>
              <a:rPr lang="ar-EG" sz="13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على معاملات التمثيل لإدارة العمل والمعاشات</a:t>
            </a:r>
            <a:r>
              <a:rPr lang="ar-SA" sz="13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 وضمانات العقارات والتحويل الاستراتيجي للقطاع الخاص ومبادرات التمويل الخاص ومترو الأنقاق بلندن ومبادرات التمويل الشخصي في مجلس دينة شيفيلد ومشتشفى والسجريف، وكوفنتي. </a:t>
            </a:r>
            <a:endParaRPr lang="x-none" sz="13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endParaRPr>
          </a:p>
        </p:txBody>
      </p:sp>
      <p:sp>
        <p:nvSpPr>
          <p:cNvPr id="10" name="Rectangle 9">
            <a:extLst>
              <a:ext uri="{FF2B5EF4-FFF2-40B4-BE49-F238E27FC236}">
                <a16:creationId xmlns:a16="http://schemas.microsoft.com/office/drawing/2014/main" id="{D1E2F990-5937-42AE-A5F0-D4AC2D230437}"/>
              </a:ext>
            </a:extLst>
          </p:cNvPr>
          <p:cNvSpPr/>
          <p:nvPr/>
        </p:nvSpPr>
        <p:spPr>
          <a:xfrm>
            <a:off x="4599906" y="1360352"/>
            <a:ext cx="3127597" cy="4213910"/>
          </a:xfrm>
          <a:prstGeom prst="rect">
            <a:avLst/>
          </a:prstGeom>
        </p:spPr>
        <p:txBody>
          <a:bodyPr wrap="square">
            <a:spAutoFit/>
          </a:bodyPr>
          <a:lstStyle/>
          <a:p>
            <a:pPr marL="342900" lvl="0" indent="-342900" algn="justLow" rtl="1">
              <a:lnSpc>
                <a:spcPct val="115000"/>
              </a:lnSpc>
              <a:spcAft>
                <a:spcPts val="0"/>
              </a:spcAft>
              <a:buFont typeface="Symbol" panose="05050102010706020507" pitchFamily="18" charset="2"/>
              <a:buChar char=""/>
            </a:pPr>
            <a:r>
              <a:rPr lang="ar-EG" sz="13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إدارة الأنشطة القانونية لـ 70 شركة فيما يتعلق بإدارة  الشركات، وتخفيف المخاطر، والامتثال التنظيمي لمعايير المملكة المتحدة والاتحاد الأوروبي </a:t>
            </a:r>
            <a:r>
              <a:rPr lang="ar-SA" sz="13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الخاصة بال</a:t>
            </a:r>
            <a:r>
              <a:rPr lang="ar-EG" sz="13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منافسة وحماية البيانات.</a:t>
            </a:r>
          </a:p>
          <a:p>
            <a:pPr marL="342900" lvl="0" indent="-342900" algn="justLow" rtl="1">
              <a:lnSpc>
                <a:spcPct val="115000"/>
              </a:lnSpc>
              <a:spcAft>
                <a:spcPts val="0"/>
              </a:spcAft>
              <a:buFont typeface="Symbol" panose="05050102010706020507" pitchFamily="18" charset="2"/>
              <a:buChar char=""/>
            </a:pPr>
            <a:r>
              <a:rPr lang="ar-EG" sz="13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مراجعة وتقديم المشورة بشأن اتفاقيات مش</a:t>
            </a:r>
            <a:r>
              <a:rPr lang="ar-SA" sz="13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اريع التمويل الشخصي </a:t>
            </a:r>
            <a:r>
              <a:rPr lang="ar-EG" sz="13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ووثائق ال</a:t>
            </a:r>
            <a:r>
              <a:rPr lang="ar-SA" sz="13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ضمان</a:t>
            </a:r>
            <a:r>
              <a:rPr lang="ar-EG" sz="13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 واتفاقيات الضمانات </a:t>
            </a:r>
            <a:r>
              <a:rPr lang="ar-SA" sz="13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واتفاقيات التواصل</a:t>
            </a:r>
            <a:r>
              <a:rPr lang="ar-EG" sz="13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a:t>
            </a:r>
          </a:p>
          <a:p>
            <a:pPr marL="342900" lvl="0" indent="-342900" algn="justLow" rtl="1">
              <a:lnSpc>
                <a:spcPct val="115000"/>
              </a:lnSpc>
              <a:spcAft>
                <a:spcPts val="0"/>
              </a:spcAft>
              <a:buFont typeface="Symbol" panose="05050102010706020507" pitchFamily="18" charset="2"/>
              <a:buChar char=""/>
            </a:pPr>
            <a:r>
              <a:rPr lang="ar-SA" sz="13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ال</a:t>
            </a:r>
            <a:r>
              <a:rPr lang="ar-EG" sz="13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صياغة ، والتفاوض ، وتقديم المشورة بشأن الاتفاقات التجارية المتعلقة بإدارة المرافق ، والاستعانة بمصادر خارجية عامة ، وتطوير البرمجيات ، وتكنولوجيا المعلومات ، والرواتب.</a:t>
            </a:r>
          </a:p>
          <a:p>
            <a:pPr marL="342900" lvl="0" indent="-342900" algn="justLow" rtl="1">
              <a:lnSpc>
                <a:spcPct val="115000"/>
              </a:lnSpc>
              <a:spcAft>
                <a:spcPts val="0"/>
              </a:spcAft>
              <a:buFont typeface="Symbol" panose="05050102010706020507" pitchFamily="18" charset="2"/>
              <a:buChar char=""/>
            </a:pPr>
            <a:r>
              <a:rPr lang="ar-EG" sz="13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تقديم المشورة بشأن مسائل الإعسار ومسؤولية المدير والتعويضات وعملية وضع الشركة في التصفية.</a:t>
            </a:r>
          </a:p>
          <a:p>
            <a:pPr marL="342900" lvl="0" indent="-342900" algn="justLow" rtl="1">
              <a:lnSpc>
                <a:spcPct val="115000"/>
              </a:lnSpc>
              <a:spcAft>
                <a:spcPts val="0"/>
              </a:spcAft>
              <a:buFont typeface="Symbol" panose="05050102010706020507" pitchFamily="18" charset="2"/>
              <a:buChar char=""/>
            </a:pPr>
            <a:r>
              <a:rPr lang="ar-EG" sz="13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الاستشارة في قضايا الأسهم مثل زيادة رأس المال وخفضه وتقسيم وتوحيد الأسهم وإعادة توزيع الأسهم ؛ كما قدم المشورة بشأن السلطات التنفيذية ومجلس الإدارة وسلطات المساهمين.</a:t>
            </a:r>
            <a:endParaRPr lang="x-none" sz="13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endParaRPr>
          </a:p>
        </p:txBody>
      </p:sp>
      <p:sp>
        <p:nvSpPr>
          <p:cNvPr id="11" name="Rectangle 10">
            <a:extLst>
              <a:ext uri="{FF2B5EF4-FFF2-40B4-BE49-F238E27FC236}">
                <a16:creationId xmlns:a16="http://schemas.microsoft.com/office/drawing/2014/main" id="{DB17E1A0-30AF-48DA-9F61-218AF242B44B}"/>
              </a:ext>
            </a:extLst>
          </p:cNvPr>
          <p:cNvSpPr/>
          <p:nvPr/>
        </p:nvSpPr>
        <p:spPr>
          <a:xfrm>
            <a:off x="8321652" y="1331313"/>
            <a:ext cx="3217723" cy="3983848"/>
          </a:xfrm>
          <a:prstGeom prst="rect">
            <a:avLst/>
          </a:prstGeom>
        </p:spPr>
        <p:txBody>
          <a:bodyPr wrap="square">
            <a:spAutoFit/>
          </a:bodyPr>
          <a:lstStyle/>
          <a:p>
            <a:pPr marL="342900" lvl="0" indent="-342900" algn="justLow" rtl="1">
              <a:lnSpc>
                <a:spcPct val="115000"/>
              </a:lnSpc>
              <a:spcAft>
                <a:spcPts val="0"/>
              </a:spcAft>
              <a:buFont typeface="Symbol" panose="05050102010706020507" pitchFamily="18" charset="2"/>
              <a:buChar char=""/>
            </a:pPr>
            <a:r>
              <a:rPr lang="ar-EG" sz="13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مع </a:t>
            </a:r>
            <a:r>
              <a:rPr lang="ar-SA" sz="13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القيام ب</a:t>
            </a:r>
            <a:r>
              <a:rPr lang="ar-EG" sz="13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جميع الواجبات والمسؤوليات العادية ، عمل أيضًا كمحامي متدرب لبليك مورغان على سبيل الإعارة؛ </a:t>
            </a:r>
            <a:r>
              <a:rPr lang="ar-SA" sz="13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كما عمل في </a:t>
            </a:r>
            <a:r>
              <a:rPr lang="ar-EG" sz="13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أقسام الشركات والعقارات والتقاضي خلال هذه الفترة.</a:t>
            </a:r>
          </a:p>
          <a:p>
            <a:pPr marL="342900" lvl="0" indent="-342900" algn="justLow" rtl="1">
              <a:lnSpc>
                <a:spcPct val="115000"/>
              </a:lnSpc>
              <a:spcAft>
                <a:spcPts val="0"/>
              </a:spcAft>
              <a:buFont typeface="Symbol" panose="05050102010706020507" pitchFamily="18" charset="2"/>
              <a:buChar char=""/>
            </a:pPr>
            <a:r>
              <a:rPr lang="ar-EG" sz="13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التعامل مع اتفاقيات </a:t>
            </a:r>
            <a:r>
              <a:rPr lang="ar-SA" sz="13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الشراكة</a:t>
            </a:r>
            <a:r>
              <a:rPr lang="ar-EG" sz="13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 وإعداد اتفاقيات البيع والشراء لعمليات الاستحواذ والتصفية ، وتقديم المشورة بشأن المساعدة المالية وإجراءات </a:t>
            </a:r>
            <a:r>
              <a:rPr lang="ar-SA" sz="13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التعهد باستمرار الشركة وملاءتها</a:t>
            </a:r>
            <a:r>
              <a:rPr lang="ar-EG" sz="13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 وتنفيذ الأمور التجارية </a:t>
            </a:r>
            <a:r>
              <a:rPr lang="ar-SA" sz="13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لآي اس اس</a:t>
            </a:r>
            <a:r>
              <a:rPr lang="ar-EG" sz="13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a:t>
            </a:r>
          </a:p>
          <a:p>
            <a:pPr marL="342900" lvl="0" indent="-342900" algn="justLow" rtl="1">
              <a:lnSpc>
                <a:spcPct val="115000"/>
              </a:lnSpc>
              <a:spcAft>
                <a:spcPts val="0"/>
              </a:spcAft>
              <a:buFont typeface="Symbol" panose="05050102010706020507" pitchFamily="18" charset="2"/>
              <a:buChar char=""/>
            </a:pPr>
            <a:r>
              <a:rPr lang="ar-EG" sz="13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عقود الإيجار التجارية المدارة والمتفاوض عليها للمؤجر والمستأجرين ، والتراخيص، ومذكرات مراجعة الإيجار، والتجديدات، والتنازل، </a:t>
            </a:r>
            <a:r>
              <a:rPr lang="ar-SA" sz="13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والتخلي والتمديد</a:t>
            </a:r>
            <a:r>
              <a:rPr lang="ar-EG" sz="13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 والاستحواذ / التصرف في الممتلكات ، والإعفاءات.</a:t>
            </a:r>
          </a:p>
          <a:p>
            <a:pPr marL="342900" lvl="0" indent="-342900" algn="justLow" rtl="1">
              <a:lnSpc>
                <a:spcPct val="115000"/>
              </a:lnSpc>
              <a:spcAft>
                <a:spcPts val="0"/>
              </a:spcAft>
              <a:buFont typeface="Symbol" panose="05050102010706020507" pitchFamily="18" charset="2"/>
              <a:buChar char=""/>
            </a:pPr>
            <a:r>
              <a:rPr lang="ar-SA" sz="13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إعداد </a:t>
            </a:r>
            <a:r>
              <a:rPr lang="ar-EG" sz="13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تفاصيل المطالبة بالديون</a:t>
            </a:r>
            <a:r>
              <a:rPr lang="ar-SA" sz="13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 والإخلال ب</a:t>
            </a:r>
            <a:r>
              <a:rPr lang="ar-EG" sz="13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العق</a:t>
            </a:r>
            <a:r>
              <a:rPr lang="ar-SA" sz="13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و</a:t>
            </a:r>
            <a:r>
              <a:rPr lang="ar-EG" sz="13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د ، </a:t>
            </a:r>
            <a:r>
              <a:rPr lang="ar-SA" sz="13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والتعهدات المقيدة </a:t>
            </a:r>
            <a:r>
              <a:rPr lang="ar-EG" sz="13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في عقود العمل والتسويات التفاوضية عند الاقتضاء.</a:t>
            </a:r>
            <a:endParaRPr lang="x-none" sz="13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endParaRPr>
          </a:p>
        </p:txBody>
      </p:sp>
    </p:spTree>
    <p:extLst>
      <p:ext uri="{BB962C8B-B14F-4D97-AF65-F5344CB8AC3E}">
        <p14:creationId xmlns:p14="http://schemas.microsoft.com/office/powerpoint/2010/main" val="3106617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descr="A picture containing knife&#10;&#10;Description automatically generated">
            <a:extLst>
              <a:ext uri="{FF2B5EF4-FFF2-40B4-BE49-F238E27FC236}">
                <a16:creationId xmlns:a16="http://schemas.microsoft.com/office/drawing/2014/main" id="{9360B8BD-EED7-4A7D-9B4C-912572B7B3FC}"/>
              </a:ext>
            </a:extLst>
          </p:cNvPr>
          <p:cNvPicPr/>
          <p:nvPr/>
        </p:nvPicPr>
        <p:blipFill>
          <a:blip r:embed="rId2">
            <a:extLst>
              <a:ext uri="{28A0092B-C50C-407E-A947-70E740481C1C}">
                <a14:useLocalDpi xmlns:a14="http://schemas.microsoft.com/office/drawing/2010/main" val="0"/>
              </a:ext>
            </a:extLst>
          </a:blip>
          <a:stretch>
            <a:fillRect/>
          </a:stretch>
        </p:blipFill>
        <p:spPr>
          <a:xfrm>
            <a:off x="9117871" y="1989047"/>
            <a:ext cx="2001380" cy="1157916"/>
          </a:xfrm>
          <a:prstGeom prst="rect">
            <a:avLst/>
          </a:prstGeom>
        </p:spPr>
      </p:pic>
      <p:sp>
        <p:nvSpPr>
          <p:cNvPr id="48" name="PpHolder1">
            <a:extLst>
              <a:ext uri="{FF2B5EF4-FFF2-40B4-BE49-F238E27FC236}">
                <a16:creationId xmlns:a16="http://schemas.microsoft.com/office/drawing/2014/main" id="{BD3FC7FD-5FBA-4167-8610-7030463F8FD4}"/>
              </a:ext>
            </a:extLst>
          </p:cNvPr>
          <p:cNvSpPr/>
          <p:nvPr/>
        </p:nvSpPr>
        <p:spPr>
          <a:xfrm>
            <a:off x="1" y="-25756"/>
            <a:ext cx="6096794" cy="6883756"/>
          </a:xfrm>
          <a:custGeom>
            <a:avLst/>
            <a:gdLst>
              <a:gd name="connsiteX0" fmla="*/ 1 w 5132496"/>
              <a:gd name="connsiteY0" fmla="*/ 0 h 6060288"/>
              <a:gd name="connsiteX1" fmla="*/ 86213 w 5132496"/>
              <a:gd name="connsiteY1" fmla="*/ 11910 h 6060288"/>
              <a:gd name="connsiteX2" fmla="*/ 1094375 w 5132496"/>
              <a:gd name="connsiteY2" fmla="*/ 1439293 h 6060288"/>
              <a:gd name="connsiteX3" fmla="*/ 1295101 w 5132496"/>
              <a:gd name="connsiteY3" fmla="*/ 2344430 h 6060288"/>
              <a:gd name="connsiteX4" fmla="*/ 2101761 w 5132496"/>
              <a:gd name="connsiteY4" fmla="*/ 2486619 h 6060288"/>
              <a:gd name="connsiteX5" fmla="*/ 2868118 w 5132496"/>
              <a:gd name="connsiteY5" fmla="*/ 2079982 h 6060288"/>
              <a:gd name="connsiteX6" fmla="*/ 3031822 w 5132496"/>
              <a:gd name="connsiteY6" fmla="*/ 2011060 h 6060288"/>
              <a:gd name="connsiteX7" fmla="*/ 4342506 w 5132496"/>
              <a:gd name="connsiteY7" fmla="*/ 2206033 h 6060288"/>
              <a:gd name="connsiteX8" fmla="*/ 5123194 w 5132496"/>
              <a:gd name="connsiteY8" fmla="*/ 3413910 h 6060288"/>
              <a:gd name="connsiteX9" fmla="*/ 4630503 w 5132496"/>
              <a:gd name="connsiteY9" fmla="*/ 4765947 h 6060288"/>
              <a:gd name="connsiteX10" fmla="*/ 4099827 w 5132496"/>
              <a:gd name="connsiteY10" fmla="*/ 5183391 h 6060288"/>
              <a:gd name="connsiteX11" fmla="*/ 3523697 w 5132496"/>
              <a:gd name="connsiteY11" fmla="*/ 5803905 h 6060288"/>
              <a:gd name="connsiteX12" fmla="*/ 3351324 w 5132496"/>
              <a:gd name="connsiteY12" fmla="*/ 6060288 h 6060288"/>
              <a:gd name="connsiteX13" fmla="*/ 1351342 w 5132496"/>
              <a:gd name="connsiteY13" fmla="*/ 6060288 h 6060288"/>
              <a:gd name="connsiteX14" fmla="*/ 1351342 w 5132496"/>
              <a:gd name="connsiteY14" fmla="*/ 6060287 h 6060288"/>
              <a:gd name="connsiteX15" fmla="*/ 0 w 5132496"/>
              <a:gd name="connsiteY15" fmla="*/ 6060287 h 6060288"/>
              <a:gd name="connsiteX16" fmla="*/ 0 w 5132496"/>
              <a:gd name="connsiteY16" fmla="*/ 3095006 h 6060288"/>
              <a:gd name="connsiteX17" fmla="*/ 1 w 5132496"/>
              <a:gd name="connsiteY17" fmla="*/ 3095006 h 606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32496" h="6060288">
                <a:moveTo>
                  <a:pt x="1" y="0"/>
                </a:moveTo>
                <a:lnTo>
                  <a:pt x="86213" y="11910"/>
                </a:lnTo>
                <a:cubicBezTo>
                  <a:pt x="631702" y="138455"/>
                  <a:pt x="1024811" y="987365"/>
                  <a:pt x="1094375" y="1439293"/>
                </a:cubicBezTo>
                <a:cubicBezTo>
                  <a:pt x="1143528" y="1749348"/>
                  <a:pt x="1089230" y="2107519"/>
                  <a:pt x="1295101" y="2344430"/>
                </a:cubicBezTo>
                <a:cubicBezTo>
                  <a:pt x="1486187" y="2564783"/>
                  <a:pt x="1829074" y="2581241"/>
                  <a:pt x="2101761" y="2486619"/>
                </a:cubicBezTo>
                <a:cubicBezTo>
                  <a:pt x="2374442" y="2392001"/>
                  <a:pt x="2608766" y="2209356"/>
                  <a:pt x="2868118" y="2079982"/>
                </a:cubicBezTo>
                <a:cubicBezTo>
                  <a:pt x="2919435" y="2051863"/>
                  <a:pt x="2974653" y="2029920"/>
                  <a:pt x="3031822" y="2011060"/>
                </a:cubicBezTo>
                <a:cubicBezTo>
                  <a:pt x="3463669" y="1867659"/>
                  <a:pt x="3945135" y="1973567"/>
                  <a:pt x="4342506" y="2206033"/>
                </a:cubicBezTo>
                <a:cubicBezTo>
                  <a:pt x="4771720" y="2461554"/>
                  <a:pt x="5067322" y="2922426"/>
                  <a:pt x="5123194" y="3413910"/>
                </a:cubicBezTo>
                <a:cubicBezTo>
                  <a:pt x="5177929" y="3910432"/>
                  <a:pt x="4988217" y="4423274"/>
                  <a:pt x="4630503" y="4765947"/>
                </a:cubicBezTo>
                <a:cubicBezTo>
                  <a:pt x="4470726" y="4923064"/>
                  <a:pt x="4274392" y="5042838"/>
                  <a:pt x="4099827" y="5183391"/>
                </a:cubicBezTo>
                <a:cubicBezTo>
                  <a:pt x="3879228" y="5363838"/>
                  <a:pt x="3691288" y="5575459"/>
                  <a:pt x="3523697" y="5803905"/>
                </a:cubicBezTo>
                <a:lnTo>
                  <a:pt x="3351324" y="6060288"/>
                </a:lnTo>
                <a:lnTo>
                  <a:pt x="1351342" y="6060288"/>
                </a:lnTo>
                <a:lnTo>
                  <a:pt x="1351342" y="6060287"/>
                </a:lnTo>
                <a:lnTo>
                  <a:pt x="0" y="6060287"/>
                </a:lnTo>
                <a:lnTo>
                  <a:pt x="0" y="3095006"/>
                </a:lnTo>
                <a:lnTo>
                  <a:pt x="1" y="3095006"/>
                </a:lnTo>
                <a:close/>
              </a:path>
            </a:pathLst>
          </a:custGeom>
          <a:blipFill>
            <a:blip r:embed="rId3">
              <a:extLst>
                <a:ext uri="{28A0092B-C50C-407E-A947-70E740481C1C}">
                  <a14:useLocalDpi xmlns:a14="http://schemas.microsoft.com/office/drawing/2010/main" val="0"/>
                </a:ext>
              </a:extLst>
            </a:blip>
            <a:srcRect/>
            <a:stretch>
              <a:fillRect l="-23160"/>
            </a:stretch>
          </a:blipFill>
          <a:ln w="0" cap="flat" cmpd="sng" algn="ctr">
            <a:noFill/>
            <a:prstDash val="solid"/>
            <a:miter lim="800000"/>
          </a:ln>
          <a:effectLst/>
          <a:extLst>
            <a:ext uri="{91240B29-F687-4F45-9708-019B960494DF}">
              <a14:hiddenLine xmlns:a14="http://schemas.microsoft.com/office/drawing/2010/main" w="0"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bg1"/>
              </a:solidFill>
            </a:endParaRPr>
          </a:p>
        </p:txBody>
      </p:sp>
      <p:grpSp>
        <p:nvGrpSpPr>
          <p:cNvPr id="2" name="PpFooter">
            <a:extLst>
              <a:ext uri="{FF2B5EF4-FFF2-40B4-BE49-F238E27FC236}">
                <a16:creationId xmlns:a16="http://schemas.microsoft.com/office/drawing/2014/main" id="{CB209EE6-B794-44CE-90E1-8460C665DA27}"/>
              </a:ext>
            </a:extLst>
          </p:cNvPr>
          <p:cNvGrpSpPr/>
          <p:nvPr/>
        </p:nvGrpSpPr>
        <p:grpSpPr>
          <a:xfrm>
            <a:off x="246061" y="6218585"/>
            <a:ext cx="396878" cy="396180"/>
            <a:chOff x="246061" y="6218585"/>
            <a:chExt cx="396878" cy="396180"/>
          </a:xfrm>
        </p:grpSpPr>
        <p:grpSp>
          <p:nvGrpSpPr>
            <p:cNvPr id="3" name="Group 2">
              <a:extLst>
                <a:ext uri="{FF2B5EF4-FFF2-40B4-BE49-F238E27FC236}">
                  <a16:creationId xmlns:a16="http://schemas.microsoft.com/office/drawing/2014/main" id="{87465D8D-A5B5-4947-B0BE-B059D3F26A22}"/>
                </a:ext>
              </a:extLst>
            </p:cNvPr>
            <p:cNvGrpSpPr/>
            <p:nvPr/>
          </p:nvGrpSpPr>
          <p:grpSpPr>
            <a:xfrm>
              <a:off x="246061" y="6218585"/>
              <a:ext cx="396878" cy="396180"/>
              <a:chOff x="10102958" y="2918320"/>
              <a:chExt cx="831744" cy="830285"/>
            </a:xfrm>
          </p:grpSpPr>
          <p:sp>
            <p:nvSpPr>
              <p:cNvPr id="6" name="Freeform: Shape 5">
                <a:extLst>
                  <a:ext uri="{FF2B5EF4-FFF2-40B4-BE49-F238E27FC236}">
                    <a16:creationId xmlns:a16="http://schemas.microsoft.com/office/drawing/2014/main" id="{1FD06D38-93DB-46EB-882B-E8A47C56F4B5}"/>
                  </a:ext>
                </a:extLst>
              </p:cNvPr>
              <p:cNvSpPr>
                <a:spLocks/>
              </p:cNvSpPr>
              <p:nvPr/>
            </p:nvSpPr>
            <p:spPr bwMode="auto">
              <a:xfrm>
                <a:off x="10102958" y="2918320"/>
                <a:ext cx="831744" cy="830285"/>
              </a:xfrm>
              <a:custGeom>
                <a:avLst/>
                <a:gdLst>
                  <a:gd name="connsiteX0" fmla="*/ 2375361 w 4828679"/>
                  <a:gd name="connsiteY0" fmla="*/ 0 h 4820214"/>
                  <a:gd name="connsiteX1" fmla="*/ 4052779 w 4828679"/>
                  <a:gd name="connsiteY1" fmla="*/ 697235 h 4820214"/>
                  <a:gd name="connsiteX2" fmla="*/ 4358131 w 4828679"/>
                  <a:gd name="connsiteY2" fmla="*/ 3677784 h 4820214"/>
                  <a:gd name="connsiteX3" fmla="*/ 4324415 w 4828679"/>
                  <a:gd name="connsiteY3" fmla="*/ 3718733 h 4820214"/>
                  <a:gd name="connsiteX4" fmla="*/ 4496784 w 4828679"/>
                  <a:gd name="connsiteY4" fmla="*/ 3891336 h 4820214"/>
                  <a:gd name="connsiteX5" fmla="*/ 4746647 w 4828679"/>
                  <a:gd name="connsiteY5" fmla="*/ 4141546 h 4820214"/>
                  <a:gd name="connsiteX6" fmla="*/ 4746647 w 4828679"/>
                  <a:gd name="connsiteY6" fmla="*/ 4524887 h 4820214"/>
                  <a:gd name="connsiteX7" fmla="*/ 4535708 w 4828679"/>
                  <a:gd name="connsiteY7" fmla="*/ 4743937 h 4820214"/>
                  <a:gd name="connsiteX8" fmla="*/ 4145079 w 4828679"/>
                  <a:gd name="connsiteY8" fmla="*/ 4743937 h 4820214"/>
                  <a:gd name="connsiteX9" fmla="*/ 3807262 w 4828679"/>
                  <a:gd name="connsiteY9" fmla="*/ 4405657 h 4820214"/>
                  <a:gd name="connsiteX10" fmla="*/ 3722089 w 4828679"/>
                  <a:gd name="connsiteY10" fmla="*/ 4320366 h 4820214"/>
                  <a:gd name="connsiteX11" fmla="*/ 3681537 w 4828679"/>
                  <a:gd name="connsiteY11" fmla="*/ 4353687 h 4820214"/>
                  <a:gd name="connsiteX12" fmla="*/ 697945 w 4828679"/>
                  <a:gd name="connsiteY12" fmla="*/ 4048648 h 4820214"/>
                  <a:gd name="connsiteX13" fmla="*/ 697945 w 4828679"/>
                  <a:gd name="connsiteY13" fmla="*/ 697235 h 4820214"/>
                  <a:gd name="connsiteX14" fmla="*/ 2375361 w 4828679"/>
                  <a:gd name="connsiteY14" fmla="*/ 0 h 48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679" h="4820214">
                    <a:moveTo>
                      <a:pt x="2375361" y="0"/>
                    </a:moveTo>
                    <a:cubicBezTo>
                      <a:pt x="2983375" y="0"/>
                      <a:pt x="3591390" y="232411"/>
                      <a:pt x="4052779" y="697235"/>
                    </a:cubicBezTo>
                    <a:cubicBezTo>
                      <a:pt x="4867050" y="1503840"/>
                      <a:pt x="4968833" y="2759032"/>
                      <a:pt x="4358131" y="3677784"/>
                    </a:cubicBezTo>
                    <a:lnTo>
                      <a:pt x="4324415" y="3718733"/>
                    </a:lnTo>
                    <a:lnTo>
                      <a:pt x="4496784" y="3891336"/>
                    </a:lnTo>
                    <a:cubicBezTo>
                      <a:pt x="4746647" y="4141546"/>
                      <a:pt x="4746647" y="4141546"/>
                      <a:pt x="4746647" y="4141546"/>
                    </a:cubicBezTo>
                    <a:cubicBezTo>
                      <a:pt x="4856023" y="4251073"/>
                      <a:pt x="4856023" y="4423185"/>
                      <a:pt x="4746647" y="4524887"/>
                    </a:cubicBezTo>
                    <a:cubicBezTo>
                      <a:pt x="4535708" y="4743937"/>
                      <a:pt x="4535708" y="4743937"/>
                      <a:pt x="4535708" y="4743937"/>
                    </a:cubicBezTo>
                    <a:cubicBezTo>
                      <a:pt x="4426331" y="4845640"/>
                      <a:pt x="4254456" y="4845640"/>
                      <a:pt x="4145079" y="4743937"/>
                    </a:cubicBezTo>
                    <a:cubicBezTo>
                      <a:pt x="4017148" y="4615833"/>
                      <a:pt x="3905208" y="4503739"/>
                      <a:pt x="3807262" y="4405657"/>
                    </a:cubicBezTo>
                    <a:lnTo>
                      <a:pt x="3722089" y="4320366"/>
                    </a:lnTo>
                    <a:lnTo>
                      <a:pt x="3681537" y="4353687"/>
                    </a:lnTo>
                    <a:cubicBezTo>
                      <a:pt x="2761848" y="4963767"/>
                      <a:pt x="1505374" y="4862088"/>
                      <a:pt x="697945" y="4048648"/>
                    </a:cubicBezTo>
                    <a:cubicBezTo>
                      <a:pt x="-232648" y="3126813"/>
                      <a:pt x="-232648" y="1619069"/>
                      <a:pt x="697945" y="697235"/>
                    </a:cubicBezTo>
                    <a:cubicBezTo>
                      <a:pt x="1159334" y="232411"/>
                      <a:pt x="1767349" y="0"/>
                      <a:pt x="2375361" y="0"/>
                    </a:cubicBezTo>
                    <a:close/>
                  </a:path>
                </a:pathLst>
              </a:custGeom>
              <a:solidFill>
                <a:schemeClr val="bg1"/>
              </a:solidFill>
              <a:ln>
                <a:noFill/>
              </a:ln>
              <a:effectLst>
                <a:outerShdw blurRad="381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dirty="0"/>
              </a:p>
            </p:txBody>
          </p:sp>
          <p:sp>
            <p:nvSpPr>
              <p:cNvPr id="7" name="Freeform 10">
                <a:extLst>
                  <a:ext uri="{FF2B5EF4-FFF2-40B4-BE49-F238E27FC236}">
                    <a16:creationId xmlns:a16="http://schemas.microsoft.com/office/drawing/2014/main" id="{D5FEEAC4-7C2D-46B9-B7B0-8C9351CE24C1}"/>
                  </a:ext>
                </a:extLst>
              </p:cNvPr>
              <p:cNvSpPr>
                <a:spLocks/>
              </p:cNvSpPr>
              <p:nvPr/>
            </p:nvSpPr>
            <p:spPr bwMode="auto">
              <a:xfrm>
                <a:off x="10159474" y="2973985"/>
                <a:ext cx="705284" cy="706152"/>
              </a:xfrm>
              <a:prstGeom prst="ellipse">
                <a:avLst/>
              </a:prstGeom>
              <a:solidFill>
                <a:schemeClr val="bg1">
                  <a:lumMod val="50000"/>
                  <a:alpha val="80000"/>
                </a:schemeClr>
              </a:solidFill>
              <a:ln>
                <a:noFill/>
              </a:ln>
              <a:effectLst>
                <a:innerShdw blurRad="76200">
                  <a:prstClr val="black">
                    <a:alpha val="30000"/>
                  </a:prstClr>
                </a:innerShdw>
              </a:effectLst>
            </p:spPr>
            <p:txBody>
              <a:bodyPr vert="horz" wrap="square" lIns="91440" tIns="45720" rIns="91440" bIns="45720" numCol="1" anchor="t" anchorCtr="0" compatLnSpc="1">
                <a:prstTxWarp prst="textNoShape">
                  <a:avLst/>
                </a:prstTxWarp>
              </a:bodyPr>
              <a:lstStyle/>
              <a:p>
                <a:endParaRPr lang="en-US" dirty="0"/>
              </a:p>
            </p:txBody>
          </p:sp>
        </p:grpSp>
        <p:sp>
          <p:nvSpPr>
            <p:cNvPr id="4" name="SlideNo">
              <a:extLst>
                <a:ext uri="{FF2B5EF4-FFF2-40B4-BE49-F238E27FC236}">
                  <a16:creationId xmlns:a16="http://schemas.microsoft.com/office/drawing/2014/main" id="{18406DFB-C206-4F35-B0F4-E361091FBBD5}"/>
                </a:ext>
              </a:extLst>
            </p:cNvPr>
            <p:cNvSpPr txBox="1">
              <a:spLocks/>
            </p:cNvSpPr>
            <p:nvPr/>
          </p:nvSpPr>
          <p:spPr>
            <a:xfrm>
              <a:off x="382007" y="6281233"/>
              <a:ext cx="113814" cy="216406"/>
            </a:xfrm>
            <a:prstGeom prst="rect">
              <a:avLst/>
            </a:prstGeom>
            <a:noFill/>
          </p:spPr>
          <p:txBody>
            <a:bodyPr wrap="none" lIns="0" tIns="0" rIns="0" bIns="0" rtlCol="0" anchor="ctr">
              <a:spAutoFit/>
            </a:bodyPr>
            <a:lstStyle>
              <a:defPPr>
                <a:defRPr lang="en-US"/>
              </a:defPPr>
              <a:lvl1pPr marL="0" algn="ctr" defTabSz="457200" rtl="0" eaLnBrk="1" latinLnBrk="0" hangingPunct="1">
                <a:defRPr lang="en-ID" sz="1400" kern="1200" smtClean="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fld id="{F2030FAF-A4A4-40ED-9EAC-96740896EED7}" type="slidenum">
                <a:rPr lang="en-ID" sz="1100" smtClean="0">
                  <a:solidFill>
                    <a:schemeClr val="bg1"/>
                  </a:solidFill>
                </a:rPr>
                <a:pPr>
                  <a:lnSpc>
                    <a:spcPct val="150000"/>
                  </a:lnSpc>
                </a:pPr>
                <a:t>17</a:t>
              </a:fld>
              <a:endParaRPr lang="en-ID" sz="1100" dirty="0">
                <a:solidFill>
                  <a:schemeClr val="bg1"/>
                </a:solidFill>
              </a:endParaRPr>
            </a:p>
          </p:txBody>
        </p:sp>
      </p:grpSp>
      <p:sp>
        <p:nvSpPr>
          <p:cNvPr id="41" name="Oval 40">
            <a:extLst>
              <a:ext uri="{FF2B5EF4-FFF2-40B4-BE49-F238E27FC236}">
                <a16:creationId xmlns:a16="http://schemas.microsoft.com/office/drawing/2014/main" id="{E20AB14D-D3D5-4984-B814-9F67A0B9AEBE}"/>
              </a:ext>
            </a:extLst>
          </p:cNvPr>
          <p:cNvSpPr/>
          <p:nvPr/>
        </p:nvSpPr>
        <p:spPr>
          <a:xfrm>
            <a:off x="1633518" y="1794266"/>
            <a:ext cx="1451928" cy="1451928"/>
          </a:xfrm>
          <a:prstGeom prst="ellipse">
            <a:avLst/>
          </a:prstGeom>
          <a:solidFill>
            <a:schemeClr val="bg1">
              <a:lumMod val="50000"/>
            </a:schemeClr>
          </a:solidFill>
          <a:ln w="698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bg1"/>
              </a:solidFill>
            </a:endParaRPr>
          </a:p>
        </p:txBody>
      </p:sp>
      <p:sp>
        <p:nvSpPr>
          <p:cNvPr id="34" name="TextBox 33">
            <a:extLst>
              <a:ext uri="{FF2B5EF4-FFF2-40B4-BE49-F238E27FC236}">
                <a16:creationId xmlns:a16="http://schemas.microsoft.com/office/drawing/2014/main" id="{33D05B92-07E3-4BE1-B782-8675D57BFC5A}"/>
              </a:ext>
            </a:extLst>
          </p:cNvPr>
          <p:cNvSpPr txBox="1"/>
          <p:nvPr/>
        </p:nvSpPr>
        <p:spPr>
          <a:xfrm>
            <a:off x="7080870" y="1125188"/>
            <a:ext cx="4094518" cy="553998"/>
          </a:xfrm>
          <a:prstGeom prst="rect">
            <a:avLst/>
          </a:prstGeom>
          <a:noFill/>
        </p:spPr>
        <p:txBody>
          <a:bodyPr wrap="square" lIns="0" tIns="0" rIns="0" bIns="0" rtlCol="0">
            <a:spAutoFit/>
          </a:bodyPr>
          <a:lstStyle/>
          <a:p>
            <a:pPr algn="ctr"/>
            <a:r>
              <a:rPr lang="ar-SA" sz="3600" b="1" cap="small" dirty="0">
                <a:solidFill>
                  <a:schemeClr val="bg1">
                    <a:lumMod val="50000"/>
                  </a:schemeClr>
                </a:solidFill>
                <a:latin typeface="Hassan LT Bold" panose="01000400000000000000" pitchFamily="2" charset="-78"/>
                <a:cs typeface="Hassan LT Bold" panose="01000400000000000000" pitchFamily="2" charset="-78"/>
              </a:rPr>
              <a:t>المؤهلات الأكاديمية</a:t>
            </a:r>
            <a:r>
              <a:rPr lang="ar-EG" sz="3600" b="1" cap="small" dirty="0">
                <a:solidFill>
                  <a:schemeClr val="bg1">
                    <a:lumMod val="50000"/>
                  </a:schemeClr>
                </a:solidFill>
                <a:latin typeface="Hassan LT Bold" panose="01000400000000000000" pitchFamily="2" charset="-78"/>
                <a:cs typeface="Hassan LT Bold" panose="01000400000000000000" pitchFamily="2" charset="-78"/>
              </a:rPr>
              <a:t> والشهادات</a:t>
            </a:r>
            <a:endParaRPr lang="x-none" sz="3600" b="1" dirty="0">
              <a:solidFill>
                <a:schemeClr val="bg1">
                  <a:lumMod val="50000"/>
                </a:schemeClr>
              </a:solidFill>
              <a:latin typeface="Poppins" panose="00000500000000000000" pitchFamily="50" charset="0"/>
              <a:cs typeface="Poppins" panose="00000500000000000000" pitchFamily="50" charset="0"/>
            </a:endParaRPr>
          </a:p>
        </p:txBody>
      </p:sp>
      <p:pic>
        <p:nvPicPr>
          <p:cNvPr id="36" name="Picture 35" descr="A close up of a logo&#10;&#10;Description automatically generated">
            <a:extLst>
              <a:ext uri="{FF2B5EF4-FFF2-40B4-BE49-F238E27FC236}">
                <a16:creationId xmlns:a16="http://schemas.microsoft.com/office/drawing/2014/main" id="{749D79D2-1DE1-4DA9-BDBD-836A3D7A9BC0}"/>
              </a:ext>
            </a:extLst>
          </p:cNvPr>
          <p:cNvPicPr/>
          <p:nvPr/>
        </p:nvPicPr>
        <p:blipFill>
          <a:blip r:embed="rId4">
            <a:extLst>
              <a:ext uri="{28A0092B-C50C-407E-A947-70E740481C1C}">
                <a14:useLocalDpi xmlns:a14="http://schemas.microsoft.com/office/drawing/2010/main" val="0"/>
              </a:ext>
            </a:extLst>
          </a:blip>
          <a:stretch>
            <a:fillRect/>
          </a:stretch>
        </p:blipFill>
        <p:spPr>
          <a:xfrm>
            <a:off x="8951860" y="2834367"/>
            <a:ext cx="2438921" cy="828281"/>
          </a:xfrm>
          <a:prstGeom prst="rect">
            <a:avLst/>
          </a:prstGeom>
        </p:spPr>
      </p:pic>
      <p:graphicFrame>
        <p:nvGraphicFramePr>
          <p:cNvPr id="9" name="Table 8">
            <a:extLst>
              <a:ext uri="{FF2B5EF4-FFF2-40B4-BE49-F238E27FC236}">
                <a16:creationId xmlns:a16="http://schemas.microsoft.com/office/drawing/2014/main" id="{F5A6B8C7-3572-4CD3-B25D-26CAD650CC6A}"/>
              </a:ext>
            </a:extLst>
          </p:cNvPr>
          <p:cNvGraphicFramePr>
            <a:graphicFrameLocks noGrp="1"/>
          </p:cNvGraphicFramePr>
          <p:nvPr>
            <p:extLst>
              <p:ext uri="{D42A27DB-BD31-4B8C-83A1-F6EECF244321}">
                <p14:modId xmlns:p14="http://schemas.microsoft.com/office/powerpoint/2010/main" val="1943632427"/>
              </p:ext>
            </p:extLst>
          </p:nvPr>
        </p:nvGraphicFramePr>
        <p:xfrm>
          <a:off x="5624235" y="2230109"/>
          <a:ext cx="3111500" cy="1266635"/>
        </p:xfrm>
        <a:graphic>
          <a:graphicData uri="http://schemas.openxmlformats.org/drawingml/2006/table">
            <a:tbl>
              <a:tblPr firstRow="1" firstCol="1" bandRow="1">
                <a:tableStyleId>{2D5ABB26-0587-4C30-8999-92F81FD0307C}</a:tableStyleId>
              </a:tblPr>
              <a:tblGrid>
                <a:gridCol w="3111500">
                  <a:extLst>
                    <a:ext uri="{9D8B030D-6E8A-4147-A177-3AD203B41FA5}">
                      <a16:colId xmlns:a16="http://schemas.microsoft.com/office/drawing/2014/main" val="1970617731"/>
                    </a:ext>
                  </a:extLst>
                </a:gridCol>
              </a:tblGrid>
              <a:tr h="639307">
                <a:tc>
                  <a:txBody>
                    <a:bodyPr/>
                    <a:lstStyle/>
                    <a:p>
                      <a:pPr algn="r" rtl="1">
                        <a:lnSpc>
                          <a:spcPct val="107000"/>
                        </a:lnSpc>
                        <a:spcAft>
                          <a:spcPts val="0"/>
                        </a:spcAft>
                      </a:pPr>
                      <a:r>
                        <a:rPr lang="ar-EG" sz="1600" b="1" dirty="0">
                          <a:effectLst/>
                          <a:latin typeface="Hassan LT Bold" panose="01000400000000000000" pitchFamily="2" charset="-78"/>
                          <a:cs typeface="Hassan LT Bold" panose="01000400000000000000" pitchFamily="2" charset="-78"/>
                        </a:rPr>
                        <a:t>ماجستير</a:t>
                      </a:r>
                    </a:p>
                    <a:p>
                      <a:pPr algn="r" rtl="1">
                        <a:lnSpc>
                          <a:spcPct val="107000"/>
                        </a:lnSpc>
                        <a:spcAft>
                          <a:spcPts val="0"/>
                        </a:spcAft>
                      </a:pPr>
                      <a:r>
                        <a:rPr lang="ar-EG" sz="1600" b="0" dirty="0">
                          <a:effectLst/>
                          <a:latin typeface="Hassan LT Bold" panose="01000400000000000000" pitchFamily="2" charset="-78"/>
                          <a:cs typeface="Hassan LT Bold" panose="01000400000000000000" pitchFamily="2" charset="-78"/>
                        </a:rPr>
                        <a:t>الممارسة القانونية المتقدمة</a:t>
                      </a:r>
                      <a:endParaRPr lang="en-US" sz="1600" b="0" dirty="0">
                        <a:effectLst/>
                        <a:latin typeface="Hassan LT Bold" panose="01000400000000000000" pitchFamily="2" charset="-78"/>
                        <a:ea typeface="Calibri" panose="020F0502020204030204" pitchFamily="34" charset="0"/>
                        <a:cs typeface="Hassan LT Bold" panose="01000400000000000000" pitchFamily="2" charset="-78"/>
                      </a:endParaRPr>
                    </a:p>
                    <a:p>
                      <a:pPr algn="r" rtl="1">
                        <a:lnSpc>
                          <a:spcPct val="107000"/>
                        </a:lnSpc>
                        <a:spcAft>
                          <a:spcPts val="0"/>
                        </a:spcAft>
                      </a:pPr>
                      <a:endParaRPr lang="x-none" sz="1600" dirty="0">
                        <a:effectLst/>
                        <a:latin typeface="Hassan LT Bold" panose="01000400000000000000" pitchFamily="2" charset="-78"/>
                        <a:ea typeface="Calibri" panose="020F0502020204030204" pitchFamily="34" charset="0"/>
                        <a:cs typeface="Hassan LT Bold" panose="01000400000000000000" pitchFamily="2" charset="-78"/>
                      </a:endParaRPr>
                    </a:p>
                  </a:txBody>
                  <a:tcPr marL="68580" marR="68580" marT="0" marB="0"/>
                </a:tc>
                <a:extLst>
                  <a:ext uri="{0D108BD9-81ED-4DB2-BD59-A6C34878D82A}">
                    <a16:rowId xmlns:a16="http://schemas.microsoft.com/office/drawing/2014/main" val="4232275126"/>
                  </a:ext>
                </a:extLst>
              </a:tr>
              <a:tr h="0">
                <a:tc>
                  <a:txBody>
                    <a:bodyPr/>
                    <a:lstStyle/>
                    <a:p>
                      <a:pPr algn="r" rtl="1">
                        <a:lnSpc>
                          <a:spcPct val="107000"/>
                        </a:lnSpc>
                        <a:spcAft>
                          <a:spcPts val="0"/>
                        </a:spcAft>
                      </a:pPr>
                      <a:r>
                        <a:rPr lang="ar-SA" sz="1600" b="1" dirty="0">
                          <a:effectLst/>
                          <a:latin typeface="Hassan LT Bold" panose="01000400000000000000" pitchFamily="2" charset="-78"/>
                          <a:cs typeface="Hassan LT Bold" panose="01000400000000000000" pitchFamily="2" charset="-78"/>
                        </a:rPr>
                        <a:t>بكالوريوس القانون</a:t>
                      </a:r>
                      <a:endParaRPr lang="x-none" sz="1600" b="1" dirty="0">
                        <a:effectLst/>
                        <a:latin typeface="Hassan LT Bold" panose="01000400000000000000" pitchFamily="2" charset="-78"/>
                        <a:cs typeface="Hassan LT Bold" panose="01000400000000000000" pitchFamily="2" charset="-78"/>
                      </a:endParaRPr>
                    </a:p>
                    <a:p>
                      <a:pPr algn="r" rtl="1">
                        <a:lnSpc>
                          <a:spcPct val="107000"/>
                        </a:lnSpc>
                        <a:spcAft>
                          <a:spcPts val="0"/>
                        </a:spcAft>
                      </a:pPr>
                      <a:r>
                        <a:rPr lang="ar-SA" sz="1600" dirty="0">
                          <a:effectLst/>
                          <a:latin typeface="Hassan LT Bold" panose="01000400000000000000" pitchFamily="2" charset="-78"/>
                          <a:cs typeface="Hassan LT Bold" panose="01000400000000000000" pitchFamily="2" charset="-78"/>
                        </a:rPr>
                        <a:t>الدرجة</a:t>
                      </a:r>
                      <a:r>
                        <a:rPr lang="ar-SA" sz="1600" baseline="0" dirty="0">
                          <a:effectLst/>
                          <a:latin typeface="Hassan LT Bold" panose="01000400000000000000" pitchFamily="2" charset="-78"/>
                          <a:cs typeface="Hassan LT Bold" panose="01000400000000000000" pitchFamily="2" charset="-78"/>
                        </a:rPr>
                        <a:t> المؤهلة للعمل القانوني</a:t>
                      </a:r>
                      <a:endParaRPr lang="ar-EG" sz="1600" dirty="0">
                        <a:effectLst/>
                        <a:latin typeface="Hassan LT Bold" panose="01000400000000000000" pitchFamily="2" charset="-78"/>
                        <a:cs typeface="Hassan LT Bold" panose="01000400000000000000" pitchFamily="2" charset="-78"/>
                      </a:endParaRPr>
                    </a:p>
                  </a:txBody>
                  <a:tcPr marL="68580" marR="68580" marT="0" marB="0"/>
                </a:tc>
                <a:extLst>
                  <a:ext uri="{0D108BD9-81ED-4DB2-BD59-A6C34878D82A}">
                    <a16:rowId xmlns:a16="http://schemas.microsoft.com/office/drawing/2014/main" val="2660259067"/>
                  </a:ext>
                </a:extLst>
              </a:tr>
            </a:tbl>
          </a:graphicData>
        </a:graphic>
      </p:graphicFrame>
      <p:sp>
        <p:nvSpPr>
          <p:cNvPr id="28" name="Rectangle 27">
            <a:extLst>
              <a:ext uri="{FF2B5EF4-FFF2-40B4-BE49-F238E27FC236}">
                <a16:creationId xmlns:a16="http://schemas.microsoft.com/office/drawing/2014/main" id="{7DF30E61-0DCF-4626-810C-B03AB4420C22}"/>
              </a:ext>
            </a:extLst>
          </p:cNvPr>
          <p:cNvSpPr/>
          <p:nvPr/>
        </p:nvSpPr>
        <p:spPr>
          <a:xfrm>
            <a:off x="5624235" y="3802236"/>
            <a:ext cx="3152373" cy="584775"/>
          </a:xfrm>
          <a:prstGeom prst="rect">
            <a:avLst/>
          </a:prstGeom>
        </p:spPr>
        <p:txBody>
          <a:bodyPr wrap="square">
            <a:spAutoFit/>
          </a:bodyPr>
          <a:lstStyle/>
          <a:p>
            <a:pPr algn="r" rtl="1"/>
            <a:r>
              <a:rPr lang="ar-EG" sz="1600" dirty="0">
                <a:latin typeface="Hassan LT Bold" panose="01000400000000000000" pitchFamily="2" charset="-78"/>
                <a:ea typeface="Calibri" panose="020F0502020204030204" pitchFamily="34" charset="0"/>
                <a:cs typeface="Hassan LT Bold" panose="01000400000000000000" pitchFamily="2" charset="-78"/>
              </a:rPr>
              <a:t>محام في المحكمة العليا </a:t>
            </a:r>
          </a:p>
          <a:p>
            <a:pPr algn="r" rtl="1"/>
            <a:r>
              <a:rPr lang="ar-SA" sz="1600" dirty="0">
                <a:latin typeface="Hassan LT Bold" panose="01000400000000000000" pitchFamily="2" charset="-78"/>
                <a:ea typeface="Calibri" panose="020F0502020204030204" pitchFamily="34" charset="0"/>
                <a:cs typeface="Hassan LT Bold" panose="01000400000000000000" pitchFamily="2" charset="-78"/>
              </a:rPr>
              <a:t>ي</a:t>
            </a:r>
            <a:r>
              <a:rPr lang="ar-EG" sz="1600" dirty="0">
                <a:latin typeface="Hassan LT Bold" panose="01000400000000000000" pitchFamily="2" charset="-78"/>
                <a:ea typeface="Calibri" panose="020F0502020204030204" pitchFamily="34" charset="0"/>
                <a:cs typeface="Hassan LT Bold" panose="01000400000000000000" pitchFamily="2" charset="-78"/>
              </a:rPr>
              <a:t>إنجلترا وويلز</a:t>
            </a:r>
            <a:endParaRPr lang="x-none" sz="1600" dirty="0"/>
          </a:p>
        </p:txBody>
      </p:sp>
      <p:pic>
        <p:nvPicPr>
          <p:cNvPr id="39" name="Picture 38" descr="A close up of a logo&#10;&#10;Description automatically generated">
            <a:extLst>
              <a:ext uri="{FF2B5EF4-FFF2-40B4-BE49-F238E27FC236}">
                <a16:creationId xmlns:a16="http://schemas.microsoft.com/office/drawing/2014/main" id="{D12E910D-CCBA-48BD-BC75-A2BE07044366}"/>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8951860" y="3429000"/>
            <a:ext cx="2399030" cy="1331246"/>
          </a:xfrm>
          <a:prstGeom prst="rect">
            <a:avLst/>
          </a:prstGeom>
        </p:spPr>
      </p:pic>
      <p:graphicFrame>
        <p:nvGraphicFramePr>
          <p:cNvPr id="29" name="Table 28">
            <a:extLst>
              <a:ext uri="{FF2B5EF4-FFF2-40B4-BE49-F238E27FC236}">
                <a16:creationId xmlns:a16="http://schemas.microsoft.com/office/drawing/2014/main" id="{A41F0B44-A33D-445C-8346-F1FD91647AFF}"/>
              </a:ext>
            </a:extLst>
          </p:cNvPr>
          <p:cNvGraphicFramePr>
            <a:graphicFrameLocks noGrp="1"/>
          </p:cNvGraphicFramePr>
          <p:nvPr>
            <p:extLst>
              <p:ext uri="{D42A27DB-BD31-4B8C-83A1-F6EECF244321}">
                <p14:modId xmlns:p14="http://schemas.microsoft.com/office/powerpoint/2010/main" val="694936467"/>
              </p:ext>
            </p:extLst>
          </p:nvPr>
        </p:nvGraphicFramePr>
        <p:xfrm>
          <a:off x="6734831" y="4687725"/>
          <a:ext cx="5282488" cy="502857"/>
        </p:xfrm>
        <a:graphic>
          <a:graphicData uri="http://schemas.openxmlformats.org/drawingml/2006/table">
            <a:tbl>
              <a:tblPr firstRow="1" firstCol="1" bandRow="1">
                <a:tableStyleId>{2D5ABB26-0587-4C30-8999-92F81FD0307C}</a:tableStyleId>
              </a:tblPr>
              <a:tblGrid>
                <a:gridCol w="2069474">
                  <a:extLst>
                    <a:ext uri="{9D8B030D-6E8A-4147-A177-3AD203B41FA5}">
                      <a16:colId xmlns:a16="http://schemas.microsoft.com/office/drawing/2014/main" val="3575227933"/>
                    </a:ext>
                  </a:extLst>
                </a:gridCol>
                <a:gridCol w="3213014">
                  <a:extLst>
                    <a:ext uri="{9D8B030D-6E8A-4147-A177-3AD203B41FA5}">
                      <a16:colId xmlns:a16="http://schemas.microsoft.com/office/drawing/2014/main" val="3050721290"/>
                    </a:ext>
                  </a:extLst>
                </a:gridCol>
              </a:tblGrid>
              <a:tr h="0">
                <a:tc>
                  <a:txBody>
                    <a:bodyPr/>
                    <a:lstStyle/>
                    <a:p>
                      <a:pPr marL="0" marR="0" lvl="0" indent="0" algn="r" defTabSz="914065" rtl="1" eaLnBrk="1" fontAlgn="auto" latinLnBrk="0" hangingPunct="1">
                        <a:lnSpc>
                          <a:spcPct val="107000"/>
                        </a:lnSpc>
                        <a:spcBef>
                          <a:spcPts val="0"/>
                        </a:spcBef>
                        <a:spcAft>
                          <a:spcPts val="0"/>
                        </a:spcAft>
                        <a:buClrTx/>
                        <a:buSzTx/>
                        <a:buFontTx/>
                        <a:buNone/>
                        <a:tabLst/>
                        <a:defRPr/>
                      </a:pPr>
                      <a:r>
                        <a:rPr lang="ar-EG" sz="1600" dirty="0">
                          <a:effectLst/>
                          <a:latin typeface="Hassan LT Bold" panose="01000400000000000000" pitchFamily="2" charset="-78"/>
                          <a:cs typeface="Hassan LT Bold" panose="01000400000000000000" pitchFamily="2" charset="-78"/>
                        </a:rPr>
                        <a:t>محامي في جمعية القانون بإنجلترا وويلز</a:t>
                      </a:r>
                      <a:endParaRPr lang="x-none" sz="1600" dirty="0">
                        <a:effectLst/>
                        <a:latin typeface="Hassan LT Bold" panose="01000400000000000000" pitchFamily="2" charset="-78"/>
                        <a:ea typeface="Calibri" panose="020F0502020204030204" pitchFamily="34" charset="0"/>
                        <a:cs typeface="Hassan LT Bold" panose="01000400000000000000" pitchFamily="2" charset="-78"/>
                      </a:endParaRPr>
                    </a:p>
                  </a:txBody>
                  <a:tcPr marL="68580" marR="68580" marT="0" marB="0"/>
                </a:tc>
                <a:tc>
                  <a:txBody>
                    <a:bodyPr/>
                    <a:lstStyle/>
                    <a:p>
                      <a:pPr algn="r" rtl="1">
                        <a:lnSpc>
                          <a:spcPct val="107000"/>
                        </a:lnSpc>
                        <a:spcAft>
                          <a:spcPts val="0"/>
                        </a:spcAft>
                      </a:pPr>
                      <a:endParaRPr lang="x-none" sz="1600" dirty="0">
                        <a:effectLst/>
                        <a:latin typeface="Hassan LT Bold" panose="01000400000000000000" pitchFamily="2" charset="-78"/>
                        <a:ea typeface="Calibri" panose="020F0502020204030204" pitchFamily="34" charset="0"/>
                        <a:cs typeface="Hassan LT Bold" panose="01000400000000000000" pitchFamily="2" charset="-78"/>
                      </a:endParaRPr>
                    </a:p>
                  </a:txBody>
                  <a:tcPr marL="68580" marR="68580" marT="0" marB="0"/>
                </a:tc>
                <a:extLst>
                  <a:ext uri="{0D108BD9-81ED-4DB2-BD59-A6C34878D82A}">
                    <a16:rowId xmlns:a16="http://schemas.microsoft.com/office/drawing/2014/main" val="2051803832"/>
                  </a:ext>
                </a:extLst>
              </a:tr>
            </a:tbl>
          </a:graphicData>
        </a:graphic>
      </p:graphicFrame>
      <p:pic>
        <p:nvPicPr>
          <p:cNvPr id="43" name="Picture 42" descr="A close up of a sign&#10;&#10;Description automatically generated">
            <a:extLst>
              <a:ext uri="{FF2B5EF4-FFF2-40B4-BE49-F238E27FC236}">
                <a16:creationId xmlns:a16="http://schemas.microsoft.com/office/drawing/2014/main" id="{C358C9B7-2020-4FDA-B2A1-3D832D432860}"/>
              </a:ext>
            </a:extLst>
          </p:cNvPr>
          <p:cNvPicPr/>
          <p:nvPr/>
        </p:nvPicPr>
        <p:blipFill>
          <a:blip r:embed="rId6">
            <a:extLst>
              <a:ext uri="{28A0092B-C50C-407E-A947-70E740481C1C}">
                <a14:useLocalDpi xmlns:a14="http://schemas.microsoft.com/office/drawing/2010/main" val="0"/>
              </a:ext>
            </a:extLst>
          </a:blip>
          <a:stretch>
            <a:fillRect/>
          </a:stretch>
        </p:blipFill>
        <p:spPr>
          <a:xfrm>
            <a:off x="9206167" y="4612461"/>
            <a:ext cx="2144723" cy="907229"/>
          </a:xfrm>
          <a:prstGeom prst="rect">
            <a:avLst/>
          </a:prstGeom>
        </p:spPr>
      </p:pic>
      <p:sp>
        <p:nvSpPr>
          <p:cNvPr id="44" name="Google Shape;1140;p28">
            <a:extLst>
              <a:ext uri="{FF2B5EF4-FFF2-40B4-BE49-F238E27FC236}">
                <a16:creationId xmlns:a16="http://schemas.microsoft.com/office/drawing/2014/main" id="{E94F544C-D4E8-4AAE-A501-46928D1AADD8}"/>
              </a:ext>
            </a:extLst>
          </p:cNvPr>
          <p:cNvSpPr/>
          <p:nvPr/>
        </p:nvSpPr>
        <p:spPr>
          <a:xfrm>
            <a:off x="1959406" y="2243199"/>
            <a:ext cx="800151" cy="650081"/>
          </a:xfrm>
          <a:custGeom>
            <a:avLst/>
            <a:gdLst/>
            <a:ahLst/>
            <a:cxnLst/>
            <a:rect l="l" t="t" r="r" b="b"/>
            <a:pathLst>
              <a:path w="497" h="382" extrusionOk="0">
                <a:moveTo>
                  <a:pt x="80" y="248"/>
                </a:moveTo>
                <a:lnTo>
                  <a:pt x="80" y="248"/>
                </a:lnTo>
                <a:cubicBezTo>
                  <a:pt x="97" y="293"/>
                  <a:pt x="106" y="311"/>
                  <a:pt x="159" y="328"/>
                </a:cubicBezTo>
                <a:cubicBezTo>
                  <a:pt x="203" y="355"/>
                  <a:pt x="230" y="381"/>
                  <a:pt x="248" y="381"/>
                </a:cubicBezTo>
                <a:cubicBezTo>
                  <a:pt x="266" y="381"/>
                  <a:pt x="293" y="355"/>
                  <a:pt x="337" y="337"/>
                </a:cubicBezTo>
                <a:cubicBezTo>
                  <a:pt x="390" y="311"/>
                  <a:pt x="372" y="311"/>
                  <a:pt x="390" y="258"/>
                </a:cubicBezTo>
                <a:cubicBezTo>
                  <a:pt x="248" y="328"/>
                  <a:pt x="248" y="328"/>
                  <a:pt x="248" y="328"/>
                </a:cubicBezTo>
                <a:lnTo>
                  <a:pt x="80" y="248"/>
                </a:lnTo>
                <a:close/>
                <a:moveTo>
                  <a:pt x="487" y="124"/>
                </a:moveTo>
                <a:lnTo>
                  <a:pt x="487" y="124"/>
                </a:lnTo>
                <a:cubicBezTo>
                  <a:pt x="274" y="9"/>
                  <a:pt x="274" y="9"/>
                  <a:pt x="274" y="9"/>
                </a:cubicBezTo>
                <a:cubicBezTo>
                  <a:pt x="266" y="0"/>
                  <a:pt x="239" y="0"/>
                  <a:pt x="221" y="9"/>
                </a:cubicBezTo>
                <a:cubicBezTo>
                  <a:pt x="9" y="124"/>
                  <a:pt x="9" y="124"/>
                  <a:pt x="9" y="124"/>
                </a:cubicBezTo>
                <a:cubicBezTo>
                  <a:pt x="0" y="133"/>
                  <a:pt x="0" y="142"/>
                  <a:pt x="9" y="160"/>
                </a:cubicBezTo>
                <a:cubicBezTo>
                  <a:pt x="221" y="275"/>
                  <a:pt x="221" y="275"/>
                  <a:pt x="221" y="275"/>
                </a:cubicBezTo>
                <a:cubicBezTo>
                  <a:pt x="239" y="284"/>
                  <a:pt x="266" y="284"/>
                  <a:pt x="274" y="275"/>
                </a:cubicBezTo>
                <a:cubicBezTo>
                  <a:pt x="408" y="195"/>
                  <a:pt x="408" y="195"/>
                  <a:pt x="408" y="195"/>
                </a:cubicBezTo>
                <a:cubicBezTo>
                  <a:pt x="266" y="160"/>
                  <a:pt x="266" y="160"/>
                  <a:pt x="266" y="160"/>
                </a:cubicBezTo>
                <a:cubicBezTo>
                  <a:pt x="257" y="160"/>
                  <a:pt x="257" y="168"/>
                  <a:pt x="248" y="168"/>
                </a:cubicBezTo>
                <a:cubicBezTo>
                  <a:pt x="221" y="168"/>
                  <a:pt x="203" y="151"/>
                  <a:pt x="203" y="133"/>
                </a:cubicBezTo>
                <a:cubicBezTo>
                  <a:pt x="203" y="124"/>
                  <a:pt x="221" y="107"/>
                  <a:pt x="248" y="107"/>
                </a:cubicBezTo>
                <a:cubicBezTo>
                  <a:pt x="266" y="107"/>
                  <a:pt x="284" y="115"/>
                  <a:pt x="293" y="124"/>
                </a:cubicBezTo>
                <a:cubicBezTo>
                  <a:pt x="443" y="177"/>
                  <a:pt x="443" y="177"/>
                  <a:pt x="443" y="177"/>
                </a:cubicBezTo>
                <a:cubicBezTo>
                  <a:pt x="487" y="160"/>
                  <a:pt x="487" y="160"/>
                  <a:pt x="487" y="160"/>
                </a:cubicBezTo>
                <a:cubicBezTo>
                  <a:pt x="496" y="142"/>
                  <a:pt x="496" y="133"/>
                  <a:pt x="487" y="124"/>
                </a:cubicBezTo>
                <a:close/>
                <a:moveTo>
                  <a:pt x="425" y="346"/>
                </a:moveTo>
                <a:lnTo>
                  <a:pt x="425" y="346"/>
                </a:lnTo>
                <a:cubicBezTo>
                  <a:pt x="416" y="355"/>
                  <a:pt x="452" y="364"/>
                  <a:pt x="461" y="337"/>
                </a:cubicBezTo>
                <a:cubicBezTo>
                  <a:pt x="469" y="213"/>
                  <a:pt x="443" y="177"/>
                  <a:pt x="443" y="177"/>
                </a:cubicBezTo>
                <a:cubicBezTo>
                  <a:pt x="408" y="195"/>
                  <a:pt x="408" y="195"/>
                  <a:pt x="408" y="195"/>
                </a:cubicBezTo>
                <a:cubicBezTo>
                  <a:pt x="408" y="195"/>
                  <a:pt x="443" y="222"/>
                  <a:pt x="425" y="346"/>
                </a:cubicBezTo>
                <a:close/>
              </a:path>
            </a:pathLst>
          </a:custGeom>
          <a:solidFill>
            <a:schemeClr val="bg1"/>
          </a:solidFill>
          <a:ln>
            <a:noFill/>
          </a:ln>
        </p:spPr>
        <p:txBody>
          <a:bodyPr spcFirstLastPara="1" wrap="square" lIns="45700" tIns="22850" rIns="45700" bIns="22850" anchor="ctr" anchorCtr="0">
            <a:noAutofit/>
          </a:bodyPr>
          <a:lstStyle/>
          <a:p>
            <a:pPr marL="0" marR="0" lvl="0" indent="0" algn="l" rtl="0">
              <a:spcBef>
                <a:spcPts val="0"/>
              </a:spcBef>
              <a:spcAft>
                <a:spcPts val="0"/>
              </a:spcAft>
              <a:buNone/>
            </a:pPr>
            <a:endParaRPr sz="900" dirty="0">
              <a:solidFill>
                <a:schemeClr val="dk1"/>
              </a:solidFill>
              <a:latin typeface="Playfair Display"/>
              <a:ea typeface="Playfair Display"/>
              <a:cs typeface="Playfair Display"/>
              <a:sym typeface="Playfair Display"/>
            </a:endParaRPr>
          </a:p>
        </p:txBody>
      </p:sp>
    </p:spTree>
    <p:extLst>
      <p:ext uri="{BB962C8B-B14F-4D97-AF65-F5344CB8AC3E}">
        <p14:creationId xmlns:p14="http://schemas.microsoft.com/office/powerpoint/2010/main" val="1091199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A0DCE67C-6475-4D3E-A402-3A894A996ED0}"/>
              </a:ext>
            </a:extLst>
          </p:cNvPr>
          <p:cNvSpPr>
            <a:spLocks/>
          </p:cNvSpPr>
          <p:nvPr/>
        </p:nvSpPr>
        <p:spPr>
          <a:xfrm>
            <a:off x="2" y="-2172"/>
            <a:ext cx="12193586" cy="6860172"/>
          </a:xfrm>
          <a:custGeom>
            <a:avLst/>
            <a:gdLst>
              <a:gd name="connsiteX0" fmla="*/ 6096795 w 12193586"/>
              <a:gd name="connsiteY0" fmla="*/ 1379221 h 6858000"/>
              <a:gd name="connsiteX1" fmla="*/ 4049536 w 12193586"/>
              <a:gd name="connsiteY1" fmla="*/ 3429000 h 6858000"/>
              <a:gd name="connsiteX2" fmla="*/ 6096795 w 12193586"/>
              <a:gd name="connsiteY2" fmla="*/ 5478779 h 6858000"/>
              <a:gd name="connsiteX3" fmla="*/ 8144054 w 12193586"/>
              <a:gd name="connsiteY3" fmla="*/ 3429000 h 6858000"/>
              <a:gd name="connsiteX4" fmla="*/ 6096795 w 12193586"/>
              <a:gd name="connsiteY4" fmla="*/ 1379221 h 6858000"/>
              <a:gd name="connsiteX5" fmla="*/ 0 w 12193586"/>
              <a:gd name="connsiteY5" fmla="*/ 0 h 6858000"/>
              <a:gd name="connsiteX6" fmla="*/ 12193586 w 12193586"/>
              <a:gd name="connsiteY6" fmla="*/ 0 h 6858000"/>
              <a:gd name="connsiteX7" fmla="*/ 12193586 w 12193586"/>
              <a:gd name="connsiteY7" fmla="*/ 6858000 h 6858000"/>
              <a:gd name="connsiteX8" fmla="*/ 0 w 12193586"/>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3586" h="6858000">
                <a:moveTo>
                  <a:pt x="6096795" y="1379221"/>
                </a:moveTo>
                <a:cubicBezTo>
                  <a:pt x="4966125" y="1379221"/>
                  <a:pt x="4049536" y="2296938"/>
                  <a:pt x="4049536" y="3429000"/>
                </a:cubicBezTo>
                <a:cubicBezTo>
                  <a:pt x="4049536" y="4561062"/>
                  <a:pt x="4966125" y="5478779"/>
                  <a:pt x="6096795" y="5478779"/>
                </a:cubicBezTo>
                <a:cubicBezTo>
                  <a:pt x="7227465" y="5478779"/>
                  <a:pt x="8144054" y="4561062"/>
                  <a:pt x="8144054" y="3429000"/>
                </a:cubicBezTo>
                <a:cubicBezTo>
                  <a:pt x="8144054" y="2296938"/>
                  <a:pt x="7227465" y="1379221"/>
                  <a:pt x="6096795" y="1379221"/>
                </a:cubicBezTo>
                <a:close/>
                <a:moveTo>
                  <a:pt x="0" y="0"/>
                </a:moveTo>
                <a:lnTo>
                  <a:pt x="12193586" y="0"/>
                </a:lnTo>
                <a:lnTo>
                  <a:pt x="12193586" y="6858000"/>
                </a:lnTo>
                <a:lnTo>
                  <a:pt x="0" y="6858000"/>
                </a:lnTo>
                <a:close/>
              </a:path>
            </a:pathLst>
          </a:custGeom>
          <a:gradFill flip="none" rotWithShape="1">
            <a:gsLst>
              <a:gs pos="50000">
                <a:schemeClr val="bg2">
                  <a:lumMod val="25000"/>
                  <a:alpha val="69000"/>
                </a:schemeClr>
              </a:gs>
              <a:gs pos="0">
                <a:schemeClr val="tx1">
                  <a:alpha val="74000"/>
                </a:schemeClr>
              </a:gs>
              <a:gs pos="100000">
                <a:schemeClr val="bg2">
                  <a:lumMod val="50000"/>
                  <a:alpha val="73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bg1"/>
              </a:solidFill>
            </a:endParaRPr>
          </a:p>
        </p:txBody>
      </p:sp>
      <p:pic>
        <p:nvPicPr>
          <p:cNvPr id="14" name="Picture 13">
            <a:extLst>
              <a:ext uri="{FF2B5EF4-FFF2-40B4-BE49-F238E27FC236}">
                <a16:creationId xmlns:a16="http://schemas.microsoft.com/office/drawing/2014/main" id="{BB585663-73FE-4153-9CF2-BE1D9CFA9CE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 y="0"/>
            <a:ext cx="12344404" cy="6844932"/>
          </a:xfrm>
          <a:prstGeom prst="rect">
            <a:avLst/>
          </a:prstGeom>
        </p:spPr>
      </p:pic>
      <p:sp>
        <p:nvSpPr>
          <p:cNvPr id="36" name="Freeform: Shape 35">
            <a:extLst>
              <a:ext uri="{FF2B5EF4-FFF2-40B4-BE49-F238E27FC236}">
                <a16:creationId xmlns:a16="http://schemas.microsoft.com/office/drawing/2014/main" id="{0F08F092-FEC3-490B-A574-BCCCF7BD0DD4}"/>
              </a:ext>
            </a:extLst>
          </p:cNvPr>
          <p:cNvSpPr>
            <a:spLocks/>
          </p:cNvSpPr>
          <p:nvPr/>
        </p:nvSpPr>
        <p:spPr bwMode="auto">
          <a:xfrm>
            <a:off x="3266358" y="592912"/>
            <a:ext cx="5660864" cy="5667832"/>
          </a:xfrm>
          <a:custGeom>
            <a:avLst/>
            <a:gdLst>
              <a:gd name="connsiteX0" fmla="*/ 2830433 w 5660864"/>
              <a:gd name="connsiteY0" fmla="*/ 784135 h 5667832"/>
              <a:gd name="connsiteX1" fmla="*/ 783174 w 5660864"/>
              <a:gd name="connsiteY1" fmla="*/ 2833914 h 5667832"/>
              <a:gd name="connsiteX2" fmla="*/ 2830433 w 5660864"/>
              <a:gd name="connsiteY2" fmla="*/ 4883693 h 5667832"/>
              <a:gd name="connsiteX3" fmla="*/ 4877692 w 5660864"/>
              <a:gd name="connsiteY3" fmla="*/ 2833914 h 5667832"/>
              <a:gd name="connsiteX4" fmla="*/ 2830433 w 5660864"/>
              <a:gd name="connsiteY4" fmla="*/ 784135 h 5667832"/>
              <a:gd name="connsiteX5" fmla="*/ 2830432 w 5660864"/>
              <a:gd name="connsiteY5" fmla="*/ 0 h 5667832"/>
              <a:gd name="connsiteX6" fmla="*/ 5660864 w 5660864"/>
              <a:gd name="connsiteY6" fmla="*/ 2833916 h 5667832"/>
              <a:gd name="connsiteX7" fmla="*/ 2830432 w 5660864"/>
              <a:gd name="connsiteY7" fmla="*/ 5667832 h 5667832"/>
              <a:gd name="connsiteX8" fmla="*/ 0 w 5660864"/>
              <a:gd name="connsiteY8" fmla="*/ 2833916 h 5667832"/>
              <a:gd name="connsiteX9" fmla="*/ 2830432 w 5660864"/>
              <a:gd name="connsiteY9" fmla="*/ 0 h 566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0864" h="5667832">
                <a:moveTo>
                  <a:pt x="2830433" y="784135"/>
                </a:moveTo>
                <a:cubicBezTo>
                  <a:pt x="1699763" y="784135"/>
                  <a:pt x="783174" y="1701852"/>
                  <a:pt x="783174" y="2833914"/>
                </a:cubicBezTo>
                <a:cubicBezTo>
                  <a:pt x="783174" y="3965976"/>
                  <a:pt x="1699763" y="4883693"/>
                  <a:pt x="2830433" y="4883693"/>
                </a:cubicBezTo>
                <a:cubicBezTo>
                  <a:pt x="3961103" y="4883693"/>
                  <a:pt x="4877692" y="3965976"/>
                  <a:pt x="4877692" y="2833914"/>
                </a:cubicBezTo>
                <a:cubicBezTo>
                  <a:pt x="4877692" y="1701852"/>
                  <a:pt x="3961103" y="784135"/>
                  <a:pt x="2830433" y="784135"/>
                </a:cubicBezTo>
                <a:close/>
                <a:moveTo>
                  <a:pt x="2830432" y="0"/>
                </a:moveTo>
                <a:cubicBezTo>
                  <a:pt x="4393636" y="0"/>
                  <a:pt x="5660864" y="1268787"/>
                  <a:pt x="5660864" y="2833916"/>
                </a:cubicBezTo>
                <a:cubicBezTo>
                  <a:pt x="5660864" y="4399045"/>
                  <a:pt x="4393636" y="5667832"/>
                  <a:pt x="2830432" y="5667832"/>
                </a:cubicBezTo>
                <a:cubicBezTo>
                  <a:pt x="1267228" y="5667832"/>
                  <a:pt x="0" y="4399045"/>
                  <a:pt x="0" y="2833916"/>
                </a:cubicBezTo>
                <a:cubicBezTo>
                  <a:pt x="0" y="1268787"/>
                  <a:pt x="1267228" y="0"/>
                  <a:pt x="2830432" y="0"/>
                </a:cubicBezTo>
                <a:close/>
              </a:path>
            </a:pathLst>
          </a:custGeom>
          <a:solidFill>
            <a:schemeClr val="bg1">
              <a:lumMod val="95000"/>
              <a:alpha val="45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5" name="Circle: Hollow 34">
            <a:extLst>
              <a:ext uri="{FF2B5EF4-FFF2-40B4-BE49-F238E27FC236}">
                <a16:creationId xmlns:a16="http://schemas.microsoft.com/office/drawing/2014/main" id="{D368907D-D5E8-4C22-9A33-DB741CBCA529}"/>
              </a:ext>
            </a:extLst>
          </p:cNvPr>
          <p:cNvSpPr>
            <a:spLocks/>
          </p:cNvSpPr>
          <p:nvPr/>
        </p:nvSpPr>
        <p:spPr bwMode="auto">
          <a:xfrm>
            <a:off x="3682450" y="1016721"/>
            <a:ext cx="4828679" cy="4820214"/>
          </a:xfrm>
          <a:prstGeom prst="donut">
            <a:avLst>
              <a:gd name="adj" fmla="val 8399"/>
            </a:avLst>
          </a:prstGeom>
          <a:solidFill>
            <a:schemeClr val="bg1"/>
          </a:solidFill>
          <a:ln>
            <a:noFill/>
          </a:ln>
          <a:effectLst>
            <a:outerShdw blurRad="63500" dist="38100" dir="5400000" algn="t" rotWithShape="0">
              <a:prstClr val="black">
                <a:alpha val="30000"/>
              </a:prstClr>
            </a:outerShdw>
          </a:effectLst>
        </p:spPr>
        <p:txBody>
          <a:bodyPr vert="horz" wrap="square" lIns="91440" tIns="45720" rIns="91440" bIns="45720" numCol="1" anchor="t" anchorCtr="0" compatLnSpc="1">
            <a:prstTxWarp prst="textNoShape">
              <a:avLst/>
            </a:prstTxWarp>
            <a:noAutofit/>
          </a:bodyPr>
          <a:lstStyle/>
          <a:p>
            <a:endParaRPr lang="en-US" dirty="0"/>
          </a:p>
        </p:txBody>
      </p:sp>
      <p:sp>
        <p:nvSpPr>
          <p:cNvPr id="23" name="Freeform 10">
            <a:extLst>
              <a:ext uri="{FF2B5EF4-FFF2-40B4-BE49-F238E27FC236}">
                <a16:creationId xmlns:a16="http://schemas.microsoft.com/office/drawing/2014/main" id="{A8CED293-C593-43AE-B145-C4CE991BC737}"/>
              </a:ext>
            </a:extLst>
          </p:cNvPr>
          <p:cNvSpPr>
            <a:spLocks/>
          </p:cNvSpPr>
          <p:nvPr/>
        </p:nvSpPr>
        <p:spPr bwMode="auto">
          <a:xfrm>
            <a:off x="4049531" y="1392289"/>
            <a:ext cx="4094518" cy="4099558"/>
          </a:xfrm>
          <a:prstGeom prst="ellipse">
            <a:avLst/>
          </a:prstGeom>
          <a:solidFill>
            <a:schemeClr val="bg1">
              <a:lumMod val="50000"/>
              <a:alpha val="80000"/>
            </a:schemeClr>
          </a:solidFill>
          <a:ln>
            <a:noFill/>
          </a:ln>
          <a:effectLst>
            <a:innerShdw blurRad="127000">
              <a:prstClr val="black">
                <a:alpha val="30000"/>
              </a:prstClr>
            </a:innerShdw>
          </a:effectLst>
        </p:spPr>
        <p:txBody>
          <a:bodyPr vert="horz" wrap="square" lIns="91440" tIns="45720" rIns="91440" bIns="45720" numCol="1" anchor="t" anchorCtr="0" compatLnSpc="1">
            <a:prstTxWarp prst="textNoShape">
              <a:avLst/>
            </a:prstTxWarp>
          </a:bodyPr>
          <a:lstStyle/>
          <a:p>
            <a:endParaRPr lang="en-US" dirty="0"/>
          </a:p>
        </p:txBody>
      </p:sp>
      <p:sp>
        <p:nvSpPr>
          <p:cNvPr id="3" name="TextBox 2">
            <a:extLst>
              <a:ext uri="{FF2B5EF4-FFF2-40B4-BE49-F238E27FC236}">
                <a16:creationId xmlns:a16="http://schemas.microsoft.com/office/drawing/2014/main" id="{B0B89A8E-2D85-4028-91F8-B92A06E56993}"/>
              </a:ext>
            </a:extLst>
          </p:cNvPr>
          <p:cNvSpPr txBox="1"/>
          <p:nvPr/>
        </p:nvSpPr>
        <p:spPr>
          <a:xfrm>
            <a:off x="4242336" y="2921346"/>
            <a:ext cx="3708906" cy="1354217"/>
          </a:xfrm>
          <a:prstGeom prst="rect">
            <a:avLst/>
          </a:prstGeom>
          <a:noFill/>
        </p:spPr>
        <p:txBody>
          <a:bodyPr wrap="square" lIns="0" tIns="0" rIns="0" bIns="0" rtlCol="0">
            <a:spAutoFit/>
          </a:bodyPr>
          <a:lstStyle/>
          <a:p>
            <a:pPr algn="ctr"/>
            <a:r>
              <a:rPr lang="ar-EG" sz="4400" b="1" cap="small" dirty="0">
                <a:solidFill>
                  <a:schemeClr val="bg1"/>
                </a:solidFill>
                <a:latin typeface="Hassan LT Bold" panose="01000400000000000000" pitchFamily="2" charset="-78"/>
                <a:cs typeface="Hassan LT Bold" panose="01000400000000000000" pitchFamily="2" charset="-78"/>
              </a:rPr>
              <a:t>دراسات الحالة وقائمة الصفقات</a:t>
            </a:r>
            <a:endParaRPr lang="x-none" sz="4400" b="1" dirty="0">
              <a:solidFill>
                <a:schemeClr val="bg1"/>
              </a:solidFill>
              <a:latin typeface="Poppins" panose="00000500000000000000" pitchFamily="50" charset="0"/>
              <a:cs typeface="Poppins" panose="00000500000000000000" pitchFamily="50" charset="0"/>
            </a:endParaRPr>
          </a:p>
        </p:txBody>
      </p:sp>
      <p:grpSp>
        <p:nvGrpSpPr>
          <p:cNvPr id="8" name="PpFooter">
            <a:extLst>
              <a:ext uri="{FF2B5EF4-FFF2-40B4-BE49-F238E27FC236}">
                <a16:creationId xmlns:a16="http://schemas.microsoft.com/office/drawing/2014/main" id="{850430C1-9D6C-40C7-BAA7-87E8397D10D3}"/>
              </a:ext>
            </a:extLst>
          </p:cNvPr>
          <p:cNvGrpSpPr/>
          <p:nvPr/>
        </p:nvGrpSpPr>
        <p:grpSpPr>
          <a:xfrm>
            <a:off x="246061" y="6218585"/>
            <a:ext cx="396878" cy="396180"/>
            <a:chOff x="246061" y="6218585"/>
            <a:chExt cx="396878" cy="396180"/>
          </a:xfrm>
        </p:grpSpPr>
        <p:grpSp>
          <p:nvGrpSpPr>
            <p:cNvPr id="9" name="Group 8">
              <a:extLst>
                <a:ext uri="{FF2B5EF4-FFF2-40B4-BE49-F238E27FC236}">
                  <a16:creationId xmlns:a16="http://schemas.microsoft.com/office/drawing/2014/main" id="{C2B1D1BF-50E6-4F5F-88AF-987D110CD9E0}"/>
                </a:ext>
              </a:extLst>
            </p:cNvPr>
            <p:cNvGrpSpPr/>
            <p:nvPr/>
          </p:nvGrpSpPr>
          <p:grpSpPr>
            <a:xfrm>
              <a:off x="246061" y="6218585"/>
              <a:ext cx="396878" cy="396180"/>
              <a:chOff x="10102958" y="2918320"/>
              <a:chExt cx="831744" cy="830285"/>
            </a:xfrm>
          </p:grpSpPr>
          <p:sp>
            <p:nvSpPr>
              <p:cNvPr id="11" name="Freeform: Shape 10">
                <a:extLst>
                  <a:ext uri="{FF2B5EF4-FFF2-40B4-BE49-F238E27FC236}">
                    <a16:creationId xmlns:a16="http://schemas.microsoft.com/office/drawing/2014/main" id="{D3203337-C842-4BE8-AB93-48545FE23A6F}"/>
                  </a:ext>
                </a:extLst>
              </p:cNvPr>
              <p:cNvSpPr>
                <a:spLocks/>
              </p:cNvSpPr>
              <p:nvPr/>
            </p:nvSpPr>
            <p:spPr bwMode="auto">
              <a:xfrm>
                <a:off x="10102958" y="2918320"/>
                <a:ext cx="831744" cy="830285"/>
              </a:xfrm>
              <a:custGeom>
                <a:avLst/>
                <a:gdLst>
                  <a:gd name="connsiteX0" fmla="*/ 2375361 w 4828679"/>
                  <a:gd name="connsiteY0" fmla="*/ 0 h 4820214"/>
                  <a:gd name="connsiteX1" fmla="*/ 4052779 w 4828679"/>
                  <a:gd name="connsiteY1" fmla="*/ 697235 h 4820214"/>
                  <a:gd name="connsiteX2" fmla="*/ 4358131 w 4828679"/>
                  <a:gd name="connsiteY2" fmla="*/ 3677784 h 4820214"/>
                  <a:gd name="connsiteX3" fmla="*/ 4324415 w 4828679"/>
                  <a:gd name="connsiteY3" fmla="*/ 3718733 h 4820214"/>
                  <a:gd name="connsiteX4" fmla="*/ 4496784 w 4828679"/>
                  <a:gd name="connsiteY4" fmla="*/ 3891336 h 4820214"/>
                  <a:gd name="connsiteX5" fmla="*/ 4746647 w 4828679"/>
                  <a:gd name="connsiteY5" fmla="*/ 4141546 h 4820214"/>
                  <a:gd name="connsiteX6" fmla="*/ 4746647 w 4828679"/>
                  <a:gd name="connsiteY6" fmla="*/ 4524887 h 4820214"/>
                  <a:gd name="connsiteX7" fmla="*/ 4535708 w 4828679"/>
                  <a:gd name="connsiteY7" fmla="*/ 4743937 h 4820214"/>
                  <a:gd name="connsiteX8" fmla="*/ 4145079 w 4828679"/>
                  <a:gd name="connsiteY8" fmla="*/ 4743937 h 4820214"/>
                  <a:gd name="connsiteX9" fmla="*/ 3807262 w 4828679"/>
                  <a:gd name="connsiteY9" fmla="*/ 4405657 h 4820214"/>
                  <a:gd name="connsiteX10" fmla="*/ 3722089 w 4828679"/>
                  <a:gd name="connsiteY10" fmla="*/ 4320366 h 4820214"/>
                  <a:gd name="connsiteX11" fmla="*/ 3681537 w 4828679"/>
                  <a:gd name="connsiteY11" fmla="*/ 4353687 h 4820214"/>
                  <a:gd name="connsiteX12" fmla="*/ 697945 w 4828679"/>
                  <a:gd name="connsiteY12" fmla="*/ 4048648 h 4820214"/>
                  <a:gd name="connsiteX13" fmla="*/ 697945 w 4828679"/>
                  <a:gd name="connsiteY13" fmla="*/ 697235 h 4820214"/>
                  <a:gd name="connsiteX14" fmla="*/ 2375361 w 4828679"/>
                  <a:gd name="connsiteY14" fmla="*/ 0 h 48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679" h="4820214">
                    <a:moveTo>
                      <a:pt x="2375361" y="0"/>
                    </a:moveTo>
                    <a:cubicBezTo>
                      <a:pt x="2983375" y="0"/>
                      <a:pt x="3591390" y="232411"/>
                      <a:pt x="4052779" y="697235"/>
                    </a:cubicBezTo>
                    <a:cubicBezTo>
                      <a:pt x="4867050" y="1503840"/>
                      <a:pt x="4968833" y="2759032"/>
                      <a:pt x="4358131" y="3677784"/>
                    </a:cubicBezTo>
                    <a:lnTo>
                      <a:pt x="4324415" y="3718733"/>
                    </a:lnTo>
                    <a:lnTo>
                      <a:pt x="4496784" y="3891336"/>
                    </a:lnTo>
                    <a:cubicBezTo>
                      <a:pt x="4746647" y="4141546"/>
                      <a:pt x="4746647" y="4141546"/>
                      <a:pt x="4746647" y="4141546"/>
                    </a:cubicBezTo>
                    <a:cubicBezTo>
                      <a:pt x="4856023" y="4251073"/>
                      <a:pt x="4856023" y="4423185"/>
                      <a:pt x="4746647" y="4524887"/>
                    </a:cubicBezTo>
                    <a:cubicBezTo>
                      <a:pt x="4535708" y="4743937"/>
                      <a:pt x="4535708" y="4743937"/>
                      <a:pt x="4535708" y="4743937"/>
                    </a:cubicBezTo>
                    <a:cubicBezTo>
                      <a:pt x="4426331" y="4845640"/>
                      <a:pt x="4254456" y="4845640"/>
                      <a:pt x="4145079" y="4743937"/>
                    </a:cubicBezTo>
                    <a:cubicBezTo>
                      <a:pt x="4017148" y="4615833"/>
                      <a:pt x="3905208" y="4503739"/>
                      <a:pt x="3807262" y="4405657"/>
                    </a:cubicBezTo>
                    <a:lnTo>
                      <a:pt x="3722089" y="4320366"/>
                    </a:lnTo>
                    <a:lnTo>
                      <a:pt x="3681537" y="4353687"/>
                    </a:lnTo>
                    <a:cubicBezTo>
                      <a:pt x="2761848" y="4963767"/>
                      <a:pt x="1505374" y="4862088"/>
                      <a:pt x="697945" y="4048648"/>
                    </a:cubicBezTo>
                    <a:cubicBezTo>
                      <a:pt x="-232648" y="3126813"/>
                      <a:pt x="-232648" y="1619069"/>
                      <a:pt x="697945" y="697235"/>
                    </a:cubicBezTo>
                    <a:cubicBezTo>
                      <a:pt x="1159334" y="232411"/>
                      <a:pt x="1767349" y="0"/>
                      <a:pt x="2375361" y="0"/>
                    </a:cubicBezTo>
                    <a:close/>
                  </a:path>
                </a:pathLst>
              </a:custGeom>
              <a:solidFill>
                <a:schemeClr val="bg1"/>
              </a:solidFill>
              <a:ln>
                <a:noFill/>
              </a:ln>
              <a:effectLst>
                <a:outerShdw blurRad="381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dirty="0"/>
              </a:p>
            </p:txBody>
          </p:sp>
          <p:sp>
            <p:nvSpPr>
              <p:cNvPr id="12" name="Freeform 10">
                <a:extLst>
                  <a:ext uri="{FF2B5EF4-FFF2-40B4-BE49-F238E27FC236}">
                    <a16:creationId xmlns:a16="http://schemas.microsoft.com/office/drawing/2014/main" id="{3C934A42-E6FE-433D-B69B-98DB891F5653}"/>
                  </a:ext>
                </a:extLst>
              </p:cNvPr>
              <p:cNvSpPr>
                <a:spLocks/>
              </p:cNvSpPr>
              <p:nvPr/>
            </p:nvSpPr>
            <p:spPr bwMode="auto">
              <a:xfrm>
                <a:off x="10159474" y="2973985"/>
                <a:ext cx="705284" cy="706152"/>
              </a:xfrm>
              <a:prstGeom prst="ellipse">
                <a:avLst/>
              </a:prstGeom>
              <a:solidFill>
                <a:schemeClr val="bg1">
                  <a:lumMod val="65000"/>
                  <a:alpha val="80000"/>
                </a:schemeClr>
              </a:solidFill>
              <a:ln>
                <a:noFill/>
              </a:ln>
              <a:effectLst>
                <a:innerShdw blurRad="76200">
                  <a:prstClr val="black">
                    <a:alpha val="30000"/>
                  </a:prstClr>
                </a:innerShdw>
              </a:effectLst>
            </p:spPr>
            <p:txBody>
              <a:bodyPr vert="horz" wrap="square" lIns="91440" tIns="45720" rIns="91440" bIns="45720" numCol="1" anchor="t" anchorCtr="0" compatLnSpc="1">
                <a:prstTxWarp prst="textNoShape">
                  <a:avLst/>
                </a:prstTxWarp>
              </a:bodyPr>
              <a:lstStyle/>
              <a:p>
                <a:endParaRPr lang="en-US" dirty="0"/>
              </a:p>
            </p:txBody>
          </p:sp>
        </p:grpSp>
        <p:sp>
          <p:nvSpPr>
            <p:cNvPr id="10" name="SlideNo">
              <a:extLst>
                <a:ext uri="{FF2B5EF4-FFF2-40B4-BE49-F238E27FC236}">
                  <a16:creationId xmlns:a16="http://schemas.microsoft.com/office/drawing/2014/main" id="{FEAD224B-E0AF-4259-9925-2170CD4E113E}"/>
                </a:ext>
              </a:extLst>
            </p:cNvPr>
            <p:cNvSpPr txBox="1">
              <a:spLocks/>
            </p:cNvSpPr>
            <p:nvPr/>
          </p:nvSpPr>
          <p:spPr>
            <a:xfrm>
              <a:off x="366779" y="6275591"/>
              <a:ext cx="144271" cy="227691"/>
            </a:xfrm>
            <a:prstGeom prst="rect">
              <a:avLst/>
            </a:prstGeom>
            <a:noFill/>
          </p:spPr>
          <p:txBody>
            <a:bodyPr wrap="none" lIns="0" tIns="0" rIns="0" bIns="0" rtlCol="0" anchor="ctr">
              <a:spAutoFit/>
            </a:bodyPr>
            <a:lstStyle>
              <a:defPPr>
                <a:defRPr lang="en-US"/>
              </a:defPPr>
              <a:lvl1pPr marL="0" algn="ctr" defTabSz="457200" rtl="0" eaLnBrk="1" latinLnBrk="0" hangingPunct="1">
                <a:defRPr lang="en-ID" sz="1400" kern="1200" smtClean="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fld id="{F2030FAF-A4A4-40ED-9EAC-96740896EED7}" type="slidenum">
                <a:rPr lang="en-ID" sz="1100" smtClean="0">
                  <a:solidFill>
                    <a:schemeClr val="bg1"/>
                  </a:solidFill>
                </a:rPr>
                <a:pPr>
                  <a:lnSpc>
                    <a:spcPct val="150000"/>
                  </a:lnSpc>
                </a:pPr>
                <a:t>18</a:t>
              </a:fld>
              <a:endParaRPr lang="en-ID" sz="1100" dirty="0">
                <a:solidFill>
                  <a:schemeClr val="bg1"/>
                </a:solidFill>
              </a:endParaRPr>
            </a:p>
          </p:txBody>
        </p:sp>
      </p:grpSp>
    </p:spTree>
    <p:extLst>
      <p:ext uri="{BB962C8B-B14F-4D97-AF65-F5344CB8AC3E}">
        <p14:creationId xmlns:p14="http://schemas.microsoft.com/office/powerpoint/2010/main" val="20576488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descr="A picture containing outdoor, building, clock, train&#10;&#10;Description automatically generated">
            <a:extLst>
              <a:ext uri="{FF2B5EF4-FFF2-40B4-BE49-F238E27FC236}">
                <a16:creationId xmlns:a16="http://schemas.microsoft.com/office/drawing/2014/main" id="{5413B8BD-2246-4DB7-860C-7A20FB4CB65E}"/>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0" y="0"/>
            <a:ext cx="12193588" cy="6883757"/>
          </a:xfrm>
          <a:prstGeom prst="rect">
            <a:avLst/>
          </a:prstGeom>
        </p:spPr>
      </p:pic>
      <p:sp>
        <p:nvSpPr>
          <p:cNvPr id="14" name="Shapes">
            <a:extLst>
              <a:ext uri="{FF2B5EF4-FFF2-40B4-BE49-F238E27FC236}">
                <a16:creationId xmlns:a16="http://schemas.microsoft.com/office/drawing/2014/main" id="{E8FBDE5C-EDB1-4188-A602-320CF6346EAB}"/>
              </a:ext>
            </a:extLst>
          </p:cNvPr>
          <p:cNvSpPr/>
          <p:nvPr/>
        </p:nvSpPr>
        <p:spPr>
          <a:xfrm>
            <a:off x="0" y="0"/>
            <a:ext cx="12193588" cy="6883757"/>
          </a:xfrm>
          <a:prstGeom prst="rect">
            <a:avLst/>
          </a:prstGeom>
          <a:gradFill flip="none" rotWithShape="1">
            <a:gsLst>
              <a:gs pos="0">
                <a:schemeClr val="bg1">
                  <a:lumMod val="50000"/>
                  <a:alpha val="36000"/>
                </a:schemeClr>
              </a:gs>
              <a:gs pos="92000">
                <a:schemeClr val="tx1">
                  <a:alpha val="71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x-none" sz="2000" dirty="0">
              <a:latin typeface="Poppins" panose="00000500000000000000" pitchFamily="50" charset="0"/>
              <a:cs typeface="Poppins" panose="00000500000000000000" pitchFamily="50" charset="0"/>
            </a:endParaRPr>
          </a:p>
        </p:txBody>
      </p:sp>
      <p:sp>
        <p:nvSpPr>
          <p:cNvPr id="3" name="TextBox 2">
            <a:extLst>
              <a:ext uri="{FF2B5EF4-FFF2-40B4-BE49-F238E27FC236}">
                <a16:creationId xmlns:a16="http://schemas.microsoft.com/office/drawing/2014/main" id="{B1938A79-AD9E-4A73-9AA6-39A0F9FD4D7D}"/>
              </a:ext>
            </a:extLst>
          </p:cNvPr>
          <p:cNvSpPr txBox="1"/>
          <p:nvPr/>
        </p:nvSpPr>
        <p:spPr>
          <a:xfrm>
            <a:off x="2938473" y="2169496"/>
            <a:ext cx="6315057" cy="2215991"/>
          </a:xfrm>
          <a:prstGeom prst="rect">
            <a:avLst/>
          </a:prstGeom>
          <a:noFill/>
        </p:spPr>
        <p:txBody>
          <a:bodyPr wrap="square" lIns="0" tIns="0" rIns="0" bIns="0" rtlCol="0">
            <a:spAutoFit/>
          </a:bodyPr>
          <a:lstStyle/>
          <a:p>
            <a:pPr lvl="0" algn="ctr"/>
            <a:r>
              <a:rPr lang="ar-EG" sz="2400" b="1" dirty="0">
                <a:solidFill>
                  <a:schemeClr val="bg1"/>
                </a:solidFill>
                <a:latin typeface="Hassan LT Bold" panose="01000400000000000000" pitchFamily="2" charset="-78"/>
                <a:cs typeface="Hassan LT Bold" panose="01000400000000000000" pitchFamily="2" charset="-78"/>
              </a:rPr>
              <a:t>المصرفية الإسلامية / التمويل / تمويل المشاريع</a:t>
            </a:r>
          </a:p>
          <a:p>
            <a:pPr lvl="0" algn="ctr"/>
            <a:endParaRPr lang="ar-EG" sz="2400" b="1" dirty="0">
              <a:solidFill>
                <a:schemeClr val="bg1"/>
              </a:solidFill>
              <a:latin typeface="Hassan LT Bold" panose="01000400000000000000" pitchFamily="2" charset="-78"/>
              <a:cs typeface="Hassan LT Bold" panose="01000400000000000000" pitchFamily="2" charset="-78"/>
            </a:endParaRPr>
          </a:p>
          <a:p>
            <a:pPr lvl="0" algn="ctr"/>
            <a:endParaRPr lang="ar-EG" sz="2400" b="1" dirty="0">
              <a:solidFill>
                <a:schemeClr val="bg1"/>
              </a:solidFill>
              <a:latin typeface="Hassan LT Bold" panose="01000400000000000000" pitchFamily="2" charset="-78"/>
              <a:cs typeface="Hassan LT Bold" panose="01000400000000000000" pitchFamily="2" charset="-78"/>
            </a:endParaRPr>
          </a:p>
          <a:p>
            <a:pPr lvl="0" algn="ctr"/>
            <a:endParaRPr lang="ar-EG" sz="2400" b="1" dirty="0">
              <a:solidFill>
                <a:schemeClr val="bg1"/>
              </a:solidFill>
              <a:latin typeface="Hassan LT Bold" panose="01000400000000000000" pitchFamily="2" charset="-78"/>
              <a:cs typeface="Hassan LT Bold" panose="01000400000000000000" pitchFamily="2" charset="-78"/>
            </a:endParaRPr>
          </a:p>
          <a:p>
            <a:pPr lvl="0" algn="ctr"/>
            <a:r>
              <a:rPr lang="ar-EG" sz="2400" b="1" dirty="0">
                <a:solidFill>
                  <a:schemeClr val="bg1"/>
                </a:solidFill>
                <a:latin typeface="Hassan LT Bold" panose="01000400000000000000" pitchFamily="2" charset="-78"/>
                <a:cs typeface="Hassan LT Bold" panose="01000400000000000000" pitchFamily="2" charset="-78"/>
              </a:rPr>
              <a:t>دراسة حالة أ: أبراج البيت (برج ساعة مكة) ، مكة المكرمة ، المملكة العربية السعودية</a:t>
            </a:r>
            <a:endParaRPr lang="x-none" sz="2000" b="1" dirty="0">
              <a:solidFill>
                <a:schemeClr val="bg1"/>
              </a:solidFill>
              <a:latin typeface="Hassan LT Bold" panose="01000400000000000000" pitchFamily="2" charset="-78"/>
              <a:cs typeface="Hassan LT Bold" panose="01000400000000000000" pitchFamily="2" charset="-78"/>
            </a:endParaRPr>
          </a:p>
        </p:txBody>
      </p:sp>
      <p:sp>
        <p:nvSpPr>
          <p:cNvPr id="24" name="Rectangle 23">
            <a:extLst>
              <a:ext uri="{FF2B5EF4-FFF2-40B4-BE49-F238E27FC236}">
                <a16:creationId xmlns:a16="http://schemas.microsoft.com/office/drawing/2014/main" id="{449B8069-11FE-4428-9C99-191B1EC573F4}"/>
              </a:ext>
            </a:extLst>
          </p:cNvPr>
          <p:cNvSpPr/>
          <p:nvPr/>
        </p:nvSpPr>
        <p:spPr>
          <a:xfrm>
            <a:off x="2200277" y="3185159"/>
            <a:ext cx="7791450" cy="1463041"/>
          </a:xfrm>
          <a:prstGeom prst="rect">
            <a:avLst/>
          </a:prstGeom>
          <a:noFill/>
          <a:ln w="857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chemeClr val="bg1"/>
              </a:solidFill>
            </a:endParaRPr>
          </a:p>
        </p:txBody>
      </p:sp>
      <p:grpSp>
        <p:nvGrpSpPr>
          <p:cNvPr id="7" name="PpFooter">
            <a:extLst>
              <a:ext uri="{FF2B5EF4-FFF2-40B4-BE49-F238E27FC236}">
                <a16:creationId xmlns:a16="http://schemas.microsoft.com/office/drawing/2014/main" id="{0C529576-2ECE-4BFF-92ED-D1A7469D36B1}"/>
              </a:ext>
            </a:extLst>
          </p:cNvPr>
          <p:cNvGrpSpPr/>
          <p:nvPr/>
        </p:nvGrpSpPr>
        <p:grpSpPr>
          <a:xfrm>
            <a:off x="246061" y="6218585"/>
            <a:ext cx="396878" cy="396180"/>
            <a:chOff x="246061" y="6218585"/>
            <a:chExt cx="396878" cy="396180"/>
          </a:xfrm>
        </p:grpSpPr>
        <p:grpSp>
          <p:nvGrpSpPr>
            <p:cNvPr id="8" name="Group 7">
              <a:extLst>
                <a:ext uri="{FF2B5EF4-FFF2-40B4-BE49-F238E27FC236}">
                  <a16:creationId xmlns:a16="http://schemas.microsoft.com/office/drawing/2014/main" id="{91AD1793-0BC0-4128-AE21-306FC9765E0A}"/>
                </a:ext>
              </a:extLst>
            </p:cNvPr>
            <p:cNvGrpSpPr/>
            <p:nvPr/>
          </p:nvGrpSpPr>
          <p:grpSpPr>
            <a:xfrm>
              <a:off x="246061" y="6218585"/>
              <a:ext cx="396878" cy="396180"/>
              <a:chOff x="10102958" y="2918320"/>
              <a:chExt cx="831744" cy="830285"/>
            </a:xfrm>
          </p:grpSpPr>
          <p:sp>
            <p:nvSpPr>
              <p:cNvPr id="10" name="Freeform: Shape 9">
                <a:extLst>
                  <a:ext uri="{FF2B5EF4-FFF2-40B4-BE49-F238E27FC236}">
                    <a16:creationId xmlns:a16="http://schemas.microsoft.com/office/drawing/2014/main" id="{0918768B-FA2F-4DC4-BB8E-A25180E47C0F}"/>
                  </a:ext>
                </a:extLst>
              </p:cNvPr>
              <p:cNvSpPr>
                <a:spLocks/>
              </p:cNvSpPr>
              <p:nvPr/>
            </p:nvSpPr>
            <p:spPr bwMode="auto">
              <a:xfrm>
                <a:off x="10102958" y="2918320"/>
                <a:ext cx="831744" cy="830285"/>
              </a:xfrm>
              <a:custGeom>
                <a:avLst/>
                <a:gdLst>
                  <a:gd name="connsiteX0" fmla="*/ 2375361 w 4828679"/>
                  <a:gd name="connsiteY0" fmla="*/ 0 h 4820214"/>
                  <a:gd name="connsiteX1" fmla="*/ 4052779 w 4828679"/>
                  <a:gd name="connsiteY1" fmla="*/ 697235 h 4820214"/>
                  <a:gd name="connsiteX2" fmla="*/ 4358131 w 4828679"/>
                  <a:gd name="connsiteY2" fmla="*/ 3677784 h 4820214"/>
                  <a:gd name="connsiteX3" fmla="*/ 4324415 w 4828679"/>
                  <a:gd name="connsiteY3" fmla="*/ 3718733 h 4820214"/>
                  <a:gd name="connsiteX4" fmla="*/ 4496784 w 4828679"/>
                  <a:gd name="connsiteY4" fmla="*/ 3891336 h 4820214"/>
                  <a:gd name="connsiteX5" fmla="*/ 4746647 w 4828679"/>
                  <a:gd name="connsiteY5" fmla="*/ 4141546 h 4820214"/>
                  <a:gd name="connsiteX6" fmla="*/ 4746647 w 4828679"/>
                  <a:gd name="connsiteY6" fmla="*/ 4524887 h 4820214"/>
                  <a:gd name="connsiteX7" fmla="*/ 4535708 w 4828679"/>
                  <a:gd name="connsiteY7" fmla="*/ 4743937 h 4820214"/>
                  <a:gd name="connsiteX8" fmla="*/ 4145079 w 4828679"/>
                  <a:gd name="connsiteY8" fmla="*/ 4743937 h 4820214"/>
                  <a:gd name="connsiteX9" fmla="*/ 3807262 w 4828679"/>
                  <a:gd name="connsiteY9" fmla="*/ 4405657 h 4820214"/>
                  <a:gd name="connsiteX10" fmla="*/ 3722089 w 4828679"/>
                  <a:gd name="connsiteY10" fmla="*/ 4320366 h 4820214"/>
                  <a:gd name="connsiteX11" fmla="*/ 3681537 w 4828679"/>
                  <a:gd name="connsiteY11" fmla="*/ 4353687 h 4820214"/>
                  <a:gd name="connsiteX12" fmla="*/ 697945 w 4828679"/>
                  <a:gd name="connsiteY12" fmla="*/ 4048648 h 4820214"/>
                  <a:gd name="connsiteX13" fmla="*/ 697945 w 4828679"/>
                  <a:gd name="connsiteY13" fmla="*/ 697235 h 4820214"/>
                  <a:gd name="connsiteX14" fmla="*/ 2375361 w 4828679"/>
                  <a:gd name="connsiteY14" fmla="*/ 0 h 48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679" h="4820214">
                    <a:moveTo>
                      <a:pt x="2375361" y="0"/>
                    </a:moveTo>
                    <a:cubicBezTo>
                      <a:pt x="2983375" y="0"/>
                      <a:pt x="3591390" y="232411"/>
                      <a:pt x="4052779" y="697235"/>
                    </a:cubicBezTo>
                    <a:cubicBezTo>
                      <a:pt x="4867050" y="1503840"/>
                      <a:pt x="4968833" y="2759032"/>
                      <a:pt x="4358131" y="3677784"/>
                    </a:cubicBezTo>
                    <a:lnTo>
                      <a:pt x="4324415" y="3718733"/>
                    </a:lnTo>
                    <a:lnTo>
                      <a:pt x="4496784" y="3891336"/>
                    </a:lnTo>
                    <a:cubicBezTo>
                      <a:pt x="4746647" y="4141546"/>
                      <a:pt x="4746647" y="4141546"/>
                      <a:pt x="4746647" y="4141546"/>
                    </a:cubicBezTo>
                    <a:cubicBezTo>
                      <a:pt x="4856023" y="4251073"/>
                      <a:pt x="4856023" y="4423185"/>
                      <a:pt x="4746647" y="4524887"/>
                    </a:cubicBezTo>
                    <a:cubicBezTo>
                      <a:pt x="4535708" y="4743937"/>
                      <a:pt x="4535708" y="4743937"/>
                      <a:pt x="4535708" y="4743937"/>
                    </a:cubicBezTo>
                    <a:cubicBezTo>
                      <a:pt x="4426331" y="4845640"/>
                      <a:pt x="4254456" y="4845640"/>
                      <a:pt x="4145079" y="4743937"/>
                    </a:cubicBezTo>
                    <a:cubicBezTo>
                      <a:pt x="4017148" y="4615833"/>
                      <a:pt x="3905208" y="4503739"/>
                      <a:pt x="3807262" y="4405657"/>
                    </a:cubicBezTo>
                    <a:lnTo>
                      <a:pt x="3722089" y="4320366"/>
                    </a:lnTo>
                    <a:lnTo>
                      <a:pt x="3681537" y="4353687"/>
                    </a:lnTo>
                    <a:cubicBezTo>
                      <a:pt x="2761848" y="4963767"/>
                      <a:pt x="1505374" y="4862088"/>
                      <a:pt x="697945" y="4048648"/>
                    </a:cubicBezTo>
                    <a:cubicBezTo>
                      <a:pt x="-232648" y="3126813"/>
                      <a:pt x="-232648" y="1619069"/>
                      <a:pt x="697945" y="697235"/>
                    </a:cubicBezTo>
                    <a:cubicBezTo>
                      <a:pt x="1159334" y="232411"/>
                      <a:pt x="1767349" y="0"/>
                      <a:pt x="2375361" y="0"/>
                    </a:cubicBezTo>
                    <a:close/>
                  </a:path>
                </a:pathLst>
              </a:custGeom>
              <a:solidFill>
                <a:schemeClr val="bg1"/>
              </a:solidFill>
              <a:ln>
                <a:noFill/>
              </a:ln>
              <a:effectLst>
                <a:outerShdw blurRad="381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10">
                <a:extLst>
                  <a:ext uri="{FF2B5EF4-FFF2-40B4-BE49-F238E27FC236}">
                    <a16:creationId xmlns:a16="http://schemas.microsoft.com/office/drawing/2014/main" id="{A650A238-E4BD-45C3-9CD7-718F27C9F0A5}"/>
                  </a:ext>
                </a:extLst>
              </p:cNvPr>
              <p:cNvSpPr>
                <a:spLocks/>
              </p:cNvSpPr>
              <p:nvPr/>
            </p:nvSpPr>
            <p:spPr bwMode="auto">
              <a:xfrm>
                <a:off x="10159474" y="2973985"/>
                <a:ext cx="705284" cy="706152"/>
              </a:xfrm>
              <a:prstGeom prst="ellipse">
                <a:avLst/>
              </a:prstGeom>
              <a:solidFill>
                <a:schemeClr val="bg1">
                  <a:lumMod val="65000"/>
                  <a:alpha val="80000"/>
                </a:schemeClr>
              </a:solidFill>
              <a:ln>
                <a:noFill/>
              </a:ln>
              <a:effectLst>
                <a:innerShdw blurRad="76200">
                  <a:prstClr val="black">
                    <a:alpha val="30000"/>
                  </a:prstClr>
                </a:innerShdw>
              </a:effectLst>
            </p:spPr>
            <p:txBody>
              <a:bodyPr vert="horz" wrap="square" lIns="91440" tIns="45720" rIns="91440" bIns="45720" numCol="1" anchor="t" anchorCtr="0" compatLnSpc="1">
                <a:prstTxWarp prst="textNoShape">
                  <a:avLst/>
                </a:prstTxWarp>
              </a:bodyPr>
              <a:lstStyle/>
              <a:p>
                <a:endParaRPr lang="en-US" dirty="0"/>
              </a:p>
            </p:txBody>
          </p:sp>
        </p:grpSp>
        <p:sp>
          <p:nvSpPr>
            <p:cNvPr id="9" name="SlideNo">
              <a:extLst>
                <a:ext uri="{FF2B5EF4-FFF2-40B4-BE49-F238E27FC236}">
                  <a16:creationId xmlns:a16="http://schemas.microsoft.com/office/drawing/2014/main" id="{587BFB1F-0363-4B84-9221-0564EC7AF62D}"/>
                </a:ext>
              </a:extLst>
            </p:cNvPr>
            <p:cNvSpPr txBox="1">
              <a:spLocks/>
            </p:cNvSpPr>
            <p:nvPr/>
          </p:nvSpPr>
          <p:spPr>
            <a:xfrm>
              <a:off x="366779" y="6275591"/>
              <a:ext cx="144271" cy="227691"/>
            </a:xfrm>
            <a:prstGeom prst="rect">
              <a:avLst/>
            </a:prstGeom>
            <a:noFill/>
          </p:spPr>
          <p:txBody>
            <a:bodyPr wrap="none" lIns="0" tIns="0" rIns="0" bIns="0" rtlCol="0" anchor="ctr">
              <a:spAutoFit/>
            </a:bodyPr>
            <a:lstStyle>
              <a:defPPr>
                <a:defRPr lang="en-US"/>
              </a:defPPr>
              <a:lvl1pPr marL="0" algn="ctr" defTabSz="457200" rtl="0" eaLnBrk="1" latinLnBrk="0" hangingPunct="1">
                <a:defRPr lang="en-ID" sz="1400" kern="1200" smtClean="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fld id="{F2030FAF-A4A4-40ED-9EAC-96740896EED7}" type="slidenum">
                <a:rPr lang="en-ID" sz="1100" smtClean="0">
                  <a:solidFill>
                    <a:schemeClr val="bg1"/>
                  </a:solidFill>
                </a:rPr>
                <a:pPr>
                  <a:lnSpc>
                    <a:spcPct val="150000"/>
                  </a:lnSpc>
                </a:pPr>
                <a:t>19</a:t>
              </a:fld>
              <a:endParaRPr lang="en-ID" sz="1100" dirty="0">
                <a:solidFill>
                  <a:schemeClr val="bg1"/>
                </a:solidFill>
              </a:endParaRPr>
            </a:p>
          </p:txBody>
        </p:sp>
      </p:grpSp>
    </p:spTree>
    <p:extLst>
      <p:ext uri="{BB962C8B-B14F-4D97-AF65-F5344CB8AC3E}">
        <p14:creationId xmlns:p14="http://schemas.microsoft.com/office/powerpoint/2010/main" val="2384040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Straight Connector 90"/>
          <p:cNvCxnSpPr/>
          <p:nvPr/>
        </p:nvCxnSpPr>
        <p:spPr>
          <a:xfrm flipH="1">
            <a:off x="10254631" y="4441528"/>
            <a:ext cx="0" cy="505233"/>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2" name="Oval 81"/>
          <p:cNvSpPr/>
          <p:nvPr/>
        </p:nvSpPr>
        <p:spPr>
          <a:xfrm flipH="1">
            <a:off x="10159605" y="1614181"/>
            <a:ext cx="190053" cy="190053"/>
          </a:xfrm>
          <a:prstGeom prst="ellipse">
            <a:avLst/>
          </a:prstGeom>
          <a:solidFill>
            <a:schemeClr val="accent1"/>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id-ID" dirty="0">
              <a:solidFill>
                <a:prstClr val="white"/>
              </a:solidFill>
              <a:latin typeface="Hassan LT Bold" panose="01000400000000000000" pitchFamily="2" charset="-78"/>
            </a:endParaRPr>
          </a:p>
        </p:txBody>
      </p:sp>
      <p:cxnSp>
        <p:nvCxnSpPr>
          <p:cNvPr id="83" name="Straight Connector 82"/>
          <p:cNvCxnSpPr/>
          <p:nvPr/>
        </p:nvCxnSpPr>
        <p:spPr>
          <a:xfrm flipH="1">
            <a:off x="10254631" y="1804236"/>
            <a:ext cx="0" cy="505233"/>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4" name="Oval 83"/>
          <p:cNvSpPr/>
          <p:nvPr/>
        </p:nvSpPr>
        <p:spPr>
          <a:xfrm flipH="1">
            <a:off x="10159605" y="2302176"/>
            <a:ext cx="190053" cy="190053"/>
          </a:xfrm>
          <a:prstGeom prst="ellipse">
            <a:avLst/>
          </a:prstGeom>
          <a:solidFill>
            <a:schemeClr val="accent2"/>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id-ID" dirty="0">
              <a:solidFill>
                <a:prstClr val="white"/>
              </a:solidFill>
              <a:latin typeface="Hassan LT Bold" panose="01000400000000000000" pitchFamily="2" charset="-78"/>
            </a:endParaRPr>
          </a:p>
        </p:txBody>
      </p:sp>
      <p:cxnSp>
        <p:nvCxnSpPr>
          <p:cNvPr id="85" name="Straight Connector 84"/>
          <p:cNvCxnSpPr/>
          <p:nvPr/>
        </p:nvCxnSpPr>
        <p:spPr>
          <a:xfrm flipH="1">
            <a:off x="10254631" y="2492231"/>
            <a:ext cx="0" cy="505233"/>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6" name="Oval 85"/>
          <p:cNvSpPr/>
          <p:nvPr/>
        </p:nvSpPr>
        <p:spPr>
          <a:xfrm flipH="1">
            <a:off x="10159605" y="2964770"/>
            <a:ext cx="190053" cy="190053"/>
          </a:xfrm>
          <a:prstGeom prst="ellipse">
            <a:avLst/>
          </a:prstGeom>
          <a:solidFill>
            <a:schemeClr val="accent3"/>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id-ID" dirty="0">
              <a:solidFill>
                <a:prstClr val="white"/>
              </a:solidFill>
              <a:latin typeface="Hassan LT Bold" panose="01000400000000000000" pitchFamily="2" charset="-78"/>
            </a:endParaRPr>
          </a:p>
        </p:txBody>
      </p:sp>
      <p:cxnSp>
        <p:nvCxnSpPr>
          <p:cNvPr id="87" name="Straight Connector 86"/>
          <p:cNvCxnSpPr/>
          <p:nvPr/>
        </p:nvCxnSpPr>
        <p:spPr>
          <a:xfrm flipH="1">
            <a:off x="10254631" y="3141739"/>
            <a:ext cx="0" cy="505233"/>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Oval 87"/>
          <p:cNvSpPr/>
          <p:nvPr/>
        </p:nvSpPr>
        <p:spPr>
          <a:xfrm flipH="1">
            <a:off x="10159605" y="3576179"/>
            <a:ext cx="190053" cy="190053"/>
          </a:xfrm>
          <a:prstGeom prst="ellipse">
            <a:avLst/>
          </a:prstGeom>
          <a:solidFill>
            <a:schemeClr val="accent4"/>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id-ID" dirty="0">
              <a:solidFill>
                <a:prstClr val="white"/>
              </a:solidFill>
              <a:latin typeface="Hassan LT Bold" panose="01000400000000000000" pitchFamily="2" charset="-78"/>
            </a:endParaRPr>
          </a:p>
        </p:txBody>
      </p:sp>
      <p:cxnSp>
        <p:nvCxnSpPr>
          <p:cNvPr id="89" name="Straight Connector 88"/>
          <p:cNvCxnSpPr>
            <a:endCxn id="90" idx="4"/>
          </p:cNvCxnSpPr>
          <p:nvPr/>
        </p:nvCxnSpPr>
        <p:spPr>
          <a:xfrm flipH="1">
            <a:off x="10254631" y="3766233"/>
            <a:ext cx="1" cy="713393"/>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0" name="Oval 89"/>
          <p:cNvSpPr/>
          <p:nvPr/>
        </p:nvSpPr>
        <p:spPr>
          <a:xfrm flipH="1">
            <a:off x="10159605" y="4289573"/>
            <a:ext cx="190053" cy="190053"/>
          </a:xfrm>
          <a:prstGeom prst="ellipse">
            <a:avLst/>
          </a:prstGeom>
          <a:solidFill>
            <a:schemeClr val="accent5"/>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id-ID" dirty="0">
              <a:solidFill>
                <a:prstClr val="white"/>
              </a:solidFill>
              <a:latin typeface="Hassan LT Bold" panose="01000400000000000000" pitchFamily="2" charset="-78"/>
            </a:endParaRPr>
          </a:p>
        </p:txBody>
      </p:sp>
      <p:sp>
        <p:nvSpPr>
          <p:cNvPr id="92" name="Oval 91"/>
          <p:cNvSpPr/>
          <p:nvPr/>
        </p:nvSpPr>
        <p:spPr>
          <a:xfrm flipH="1">
            <a:off x="10159605" y="4952168"/>
            <a:ext cx="190053" cy="190053"/>
          </a:xfrm>
          <a:prstGeom prst="ellipse">
            <a:avLst/>
          </a:prstGeom>
          <a:solidFill>
            <a:schemeClr val="accent6"/>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id-ID" dirty="0">
              <a:solidFill>
                <a:prstClr val="white"/>
              </a:solidFill>
              <a:latin typeface="Hassan LT Bold" panose="01000400000000000000" pitchFamily="2" charset="-78"/>
            </a:endParaRPr>
          </a:p>
        </p:txBody>
      </p:sp>
      <p:cxnSp>
        <p:nvCxnSpPr>
          <p:cNvPr id="110" name="Straight Connector 109"/>
          <p:cNvCxnSpPr/>
          <p:nvPr/>
        </p:nvCxnSpPr>
        <p:spPr>
          <a:xfrm>
            <a:off x="10254631" y="343302"/>
            <a:ext cx="0" cy="1270880"/>
          </a:xfrm>
          <a:prstGeom prst="line">
            <a:avLst/>
          </a:prstGeom>
          <a:ln w="25400">
            <a:solidFill>
              <a:schemeClr val="bg1">
                <a:lumMod val="7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0254631" y="5116822"/>
            <a:ext cx="0" cy="1296487"/>
          </a:xfrm>
          <a:prstGeom prst="line">
            <a:avLst/>
          </a:prstGeom>
          <a:ln w="2540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grpSp>
        <p:nvGrpSpPr>
          <p:cNvPr id="49" name="PpFooter">
            <a:extLst>
              <a:ext uri="{FF2B5EF4-FFF2-40B4-BE49-F238E27FC236}">
                <a16:creationId xmlns:a16="http://schemas.microsoft.com/office/drawing/2014/main" id="{CB209EE6-B794-44CE-90E1-8460C665DA27}"/>
              </a:ext>
            </a:extLst>
          </p:cNvPr>
          <p:cNvGrpSpPr/>
          <p:nvPr/>
        </p:nvGrpSpPr>
        <p:grpSpPr>
          <a:xfrm>
            <a:off x="11422884" y="6245514"/>
            <a:ext cx="396826" cy="396128"/>
            <a:chOff x="246061" y="6218585"/>
            <a:chExt cx="396878" cy="396180"/>
          </a:xfrm>
        </p:grpSpPr>
        <p:grpSp>
          <p:nvGrpSpPr>
            <p:cNvPr id="50" name="Group 49">
              <a:extLst>
                <a:ext uri="{FF2B5EF4-FFF2-40B4-BE49-F238E27FC236}">
                  <a16:creationId xmlns:a16="http://schemas.microsoft.com/office/drawing/2014/main" id="{87465D8D-A5B5-4947-B0BE-B059D3F26A22}"/>
                </a:ext>
              </a:extLst>
            </p:cNvPr>
            <p:cNvGrpSpPr/>
            <p:nvPr/>
          </p:nvGrpSpPr>
          <p:grpSpPr>
            <a:xfrm>
              <a:off x="246061" y="6218585"/>
              <a:ext cx="396878" cy="396180"/>
              <a:chOff x="10102958" y="2918320"/>
              <a:chExt cx="831744" cy="830285"/>
            </a:xfrm>
          </p:grpSpPr>
          <p:sp>
            <p:nvSpPr>
              <p:cNvPr id="52" name="Freeform: Shape 5">
                <a:extLst>
                  <a:ext uri="{FF2B5EF4-FFF2-40B4-BE49-F238E27FC236}">
                    <a16:creationId xmlns:a16="http://schemas.microsoft.com/office/drawing/2014/main" id="{1FD06D38-93DB-46EB-882B-E8A47C56F4B5}"/>
                  </a:ext>
                </a:extLst>
              </p:cNvPr>
              <p:cNvSpPr>
                <a:spLocks/>
              </p:cNvSpPr>
              <p:nvPr/>
            </p:nvSpPr>
            <p:spPr bwMode="auto">
              <a:xfrm>
                <a:off x="10102958" y="2918320"/>
                <a:ext cx="831744" cy="830285"/>
              </a:xfrm>
              <a:custGeom>
                <a:avLst/>
                <a:gdLst>
                  <a:gd name="connsiteX0" fmla="*/ 2375361 w 4828679"/>
                  <a:gd name="connsiteY0" fmla="*/ 0 h 4820214"/>
                  <a:gd name="connsiteX1" fmla="*/ 4052779 w 4828679"/>
                  <a:gd name="connsiteY1" fmla="*/ 697235 h 4820214"/>
                  <a:gd name="connsiteX2" fmla="*/ 4358131 w 4828679"/>
                  <a:gd name="connsiteY2" fmla="*/ 3677784 h 4820214"/>
                  <a:gd name="connsiteX3" fmla="*/ 4324415 w 4828679"/>
                  <a:gd name="connsiteY3" fmla="*/ 3718733 h 4820214"/>
                  <a:gd name="connsiteX4" fmla="*/ 4496784 w 4828679"/>
                  <a:gd name="connsiteY4" fmla="*/ 3891336 h 4820214"/>
                  <a:gd name="connsiteX5" fmla="*/ 4746647 w 4828679"/>
                  <a:gd name="connsiteY5" fmla="*/ 4141546 h 4820214"/>
                  <a:gd name="connsiteX6" fmla="*/ 4746647 w 4828679"/>
                  <a:gd name="connsiteY6" fmla="*/ 4524887 h 4820214"/>
                  <a:gd name="connsiteX7" fmla="*/ 4535708 w 4828679"/>
                  <a:gd name="connsiteY7" fmla="*/ 4743937 h 4820214"/>
                  <a:gd name="connsiteX8" fmla="*/ 4145079 w 4828679"/>
                  <a:gd name="connsiteY8" fmla="*/ 4743937 h 4820214"/>
                  <a:gd name="connsiteX9" fmla="*/ 3807262 w 4828679"/>
                  <a:gd name="connsiteY9" fmla="*/ 4405657 h 4820214"/>
                  <a:gd name="connsiteX10" fmla="*/ 3722089 w 4828679"/>
                  <a:gd name="connsiteY10" fmla="*/ 4320366 h 4820214"/>
                  <a:gd name="connsiteX11" fmla="*/ 3681537 w 4828679"/>
                  <a:gd name="connsiteY11" fmla="*/ 4353687 h 4820214"/>
                  <a:gd name="connsiteX12" fmla="*/ 697945 w 4828679"/>
                  <a:gd name="connsiteY12" fmla="*/ 4048648 h 4820214"/>
                  <a:gd name="connsiteX13" fmla="*/ 697945 w 4828679"/>
                  <a:gd name="connsiteY13" fmla="*/ 697235 h 4820214"/>
                  <a:gd name="connsiteX14" fmla="*/ 2375361 w 4828679"/>
                  <a:gd name="connsiteY14" fmla="*/ 0 h 48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679" h="4820214">
                    <a:moveTo>
                      <a:pt x="2375361" y="0"/>
                    </a:moveTo>
                    <a:cubicBezTo>
                      <a:pt x="2983375" y="0"/>
                      <a:pt x="3591390" y="232411"/>
                      <a:pt x="4052779" y="697235"/>
                    </a:cubicBezTo>
                    <a:cubicBezTo>
                      <a:pt x="4867050" y="1503840"/>
                      <a:pt x="4968833" y="2759032"/>
                      <a:pt x="4358131" y="3677784"/>
                    </a:cubicBezTo>
                    <a:lnTo>
                      <a:pt x="4324415" y="3718733"/>
                    </a:lnTo>
                    <a:lnTo>
                      <a:pt x="4496784" y="3891336"/>
                    </a:lnTo>
                    <a:cubicBezTo>
                      <a:pt x="4746647" y="4141546"/>
                      <a:pt x="4746647" y="4141546"/>
                      <a:pt x="4746647" y="4141546"/>
                    </a:cubicBezTo>
                    <a:cubicBezTo>
                      <a:pt x="4856023" y="4251073"/>
                      <a:pt x="4856023" y="4423185"/>
                      <a:pt x="4746647" y="4524887"/>
                    </a:cubicBezTo>
                    <a:cubicBezTo>
                      <a:pt x="4535708" y="4743937"/>
                      <a:pt x="4535708" y="4743937"/>
                      <a:pt x="4535708" y="4743937"/>
                    </a:cubicBezTo>
                    <a:cubicBezTo>
                      <a:pt x="4426331" y="4845640"/>
                      <a:pt x="4254456" y="4845640"/>
                      <a:pt x="4145079" y="4743937"/>
                    </a:cubicBezTo>
                    <a:cubicBezTo>
                      <a:pt x="4017148" y="4615833"/>
                      <a:pt x="3905208" y="4503739"/>
                      <a:pt x="3807262" y="4405657"/>
                    </a:cubicBezTo>
                    <a:lnTo>
                      <a:pt x="3722089" y="4320366"/>
                    </a:lnTo>
                    <a:lnTo>
                      <a:pt x="3681537" y="4353687"/>
                    </a:lnTo>
                    <a:cubicBezTo>
                      <a:pt x="2761848" y="4963767"/>
                      <a:pt x="1505374" y="4862088"/>
                      <a:pt x="697945" y="4048648"/>
                    </a:cubicBezTo>
                    <a:cubicBezTo>
                      <a:pt x="-232648" y="3126813"/>
                      <a:pt x="-232648" y="1619069"/>
                      <a:pt x="697945" y="697235"/>
                    </a:cubicBezTo>
                    <a:cubicBezTo>
                      <a:pt x="1159334" y="232411"/>
                      <a:pt x="1767349" y="0"/>
                      <a:pt x="2375361" y="0"/>
                    </a:cubicBezTo>
                    <a:close/>
                  </a:path>
                </a:pathLst>
              </a:custGeom>
              <a:solidFill>
                <a:schemeClr val="bg1"/>
              </a:solidFill>
              <a:ln>
                <a:noFill/>
              </a:ln>
              <a:effectLst>
                <a:outerShdw blurRad="38100" dist="38100" dir="5400000" algn="t" rotWithShape="0">
                  <a:prstClr val="black">
                    <a:alpha val="20000"/>
                  </a:prstClr>
                </a:outerShdw>
              </a:effectLst>
            </p:spPr>
            <p:txBody>
              <a:bodyPr vert="horz" wrap="square" lIns="91428" tIns="45714" rIns="91428" bIns="45714" numCol="1" anchor="t" anchorCtr="0" compatLnSpc="1">
                <a:prstTxWarp prst="textNoShape">
                  <a:avLst/>
                </a:prstTxWarp>
                <a:noAutofit/>
              </a:bodyPr>
              <a:lstStyle/>
              <a:p>
                <a:pPr defTabSz="914400"/>
                <a:endParaRPr lang="en-US" dirty="0">
                  <a:solidFill>
                    <a:prstClr val="black"/>
                  </a:solidFill>
                  <a:latin typeface="Hassan LT Bold" panose="01000400000000000000" pitchFamily="2" charset="-78"/>
                </a:endParaRPr>
              </a:p>
            </p:txBody>
          </p:sp>
          <p:sp>
            <p:nvSpPr>
              <p:cNvPr id="53" name="Freeform 10">
                <a:extLst>
                  <a:ext uri="{FF2B5EF4-FFF2-40B4-BE49-F238E27FC236}">
                    <a16:creationId xmlns:a16="http://schemas.microsoft.com/office/drawing/2014/main" id="{D5FEEAC4-7C2D-46B9-B7B0-8C9351CE24C1}"/>
                  </a:ext>
                </a:extLst>
              </p:cNvPr>
              <p:cNvSpPr>
                <a:spLocks/>
              </p:cNvSpPr>
              <p:nvPr/>
            </p:nvSpPr>
            <p:spPr bwMode="auto">
              <a:xfrm>
                <a:off x="10159474" y="2973985"/>
                <a:ext cx="705284" cy="706152"/>
              </a:xfrm>
              <a:prstGeom prst="ellipse">
                <a:avLst/>
              </a:prstGeom>
              <a:solidFill>
                <a:schemeClr val="bg1">
                  <a:lumMod val="50000"/>
                  <a:alpha val="80000"/>
                </a:schemeClr>
              </a:solidFill>
              <a:ln>
                <a:noFill/>
              </a:ln>
              <a:effectLst>
                <a:innerShdw blurRad="76200">
                  <a:prstClr val="black">
                    <a:alpha val="30000"/>
                  </a:prstClr>
                </a:innerShdw>
              </a:effectLst>
            </p:spPr>
            <p:txBody>
              <a:bodyPr vert="horz" wrap="square" lIns="91428" tIns="45714" rIns="91428" bIns="45714" numCol="1" anchor="t" anchorCtr="0" compatLnSpc="1">
                <a:prstTxWarp prst="textNoShape">
                  <a:avLst/>
                </a:prstTxWarp>
              </a:bodyPr>
              <a:lstStyle/>
              <a:p>
                <a:pPr defTabSz="914400"/>
                <a:endParaRPr lang="en-US" dirty="0">
                  <a:solidFill>
                    <a:prstClr val="black"/>
                  </a:solidFill>
                  <a:latin typeface="Hassan LT Bold" panose="01000400000000000000" pitchFamily="2" charset="-78"/>
                </a:endParaRPr>
              </a:p>
            </p:txBody>
          </p:sp>
        </p:grpSp>
        <p:sp>
          <p:nvSpPr>
            <p:cNvPr id="51" name="SlideNo">
              <a:extLst>
                <a:ext uri="{FF2B5EF4-FFF2-40B4-BE49-F238E27FC236}">
                  <a16:creationId xmlns:a16="http://schemas.microsoft.com/office/drawing/2014/main" id="{18406DFB-C206-4F35-B0F4-E361091FBBD5}"/>
                </a:ext>
              </a:extLst>
            </p:cNvPr>
            <p:cNvSpPr txBox="1">
              <a:spLocks/>
            </p:cNvSpPr>
            <p:nvPr/>
          </p:nvSpPr>
          <p:spPr>
            <a:xfrm>
              <a:off x="408452" y="6287860"/>
              <a:ext cx="60922" cy="228554"/>
            </a:xfrm>
            <a:prstGeom prst="rect">
              <a:avLst/>
            </a:prstGeom>
            <a:noFill/>
          </p:spPr>
          <p:txBody>
            <a:bodyPr wrap="none" lIns="0" tIns="0" rIns="0" bIns="0" rtlCol="0" anchor="ctr">
              <a:spAutoFit/>
            </a:bodyPr>
            <a:lstStyle>
              <a:defPPr>
                <a:defRPr lang="en-US"/>
              </a:defPPr>
              <a:lvl1pPr marL="0" algn="ctr" defTabSz="457200" rtl="0" eaLnBrk="1" latinLnBrk="0" hangingPunct="1">
                <a:defRPr lang="en-ID" sz="1400" kern="1200" smtClean="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en-ID" sz="1100" dirty="0">
                  <a:solidFill>
                    <a:prstClr val="white"/>
                  </a:solidFill>
                  <a:latin typeface="Hassan LT Bold" panose="01000400000000000000" pitchFamily="2" charset="-78"/>
                </a:rPr>
                <a:t>2</a:t>
              </a:r>
            </a:p>
          </p:txBody>
        </p:sp>
      </p:grpSp>
      <p:sp>
        <p:nvSpPr>
          <p:cNvPr id="54" name="Oval 53"/>
          <p:cNvSpPr/>
          <p:nvPr/>
        </p:nvSpPr>
        <p:spPr>
          <a:xfrm flipH="1">
            <a:off x="10159605" y="5646734"/>
            <a:ext cx="190053" cy="190053"/>
          </a:xfrm>
          <a:prstGeom prst="ellipse">
            <a:avLst/>
          </a:prstGeom>
          <a:solidFill>
            <a:schemeClr val="accent6"/>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id-ID" dirty="0">
              <a:solidFill>
                <a:prstClr val="white"/>
              </a:solidFill>
              <a:latin typeface="Hassan LT Bold" panose="01000400000000000000" pitchFamily="2" charset="-78"/>
            </a:endParaRPr>
          </a:p>
        </p:txBody>
      </p:sp>
      <p:sp>
        <p:nvSpPr>
          <p:cNvPr id="57" name="Oval 56"/>
          <p:cNvSpPr/>
          <p:nvPr/>
        </p:nvSpPr>
        <p:spPr>
          <a:xfrm flipH="1">
            <a:off x="10159605" y="934100"/>
            <a:ext cx="190053" cy="190053"/>
          </a:xfrm>
          <a:prstGeom prst="ellipse">
            <a:avLst/>
          </a:prstGeom>
          <a:solidFill>
            <a:schemeClr val="accent5"/>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id-ID" dirty="0">
              <a:solidFill>
                <a:prstClr val="white"/>
              </a:solidFill>
              <a:latin typeface="Hassan LT Bold" panose="01000400000000000000" pitchFamily="2" charset="-78"/>
            </a:endParaRPr>
          </a:p>
        </p:txBody>
      </p:sp>
      <p:sp>
        <p:nvSpPr>
          <p:cNvPr id="93" name="TextBox 92"/>
          <p:cNvSpPr txBox="1"/>
          <p:nvPr/>
        </p:nvSpPr>
        <p:spPr>
          <a:xfrm>
            <a:off x="7817082" y="1507847"/>
            <a:ext cx="2130711" cy="338554"/>
          </a:xfrm>
          <a:prstGeom prst="rect">
            <a:avLst/>
          </a:prstGeom>
          <a:noFill/>
        </p:spPr>
        <p:txBody>
          <a:bodyPr wrap="none" rtlCol="0">
            <a:spAutoFit/>
          </a:bodyPr>
          <a:lstStyle/>
          <a:p>
            <a:pPr defTabSz="914400"/>
            <a:r>
              <a:rPr lang="ar-EG" sz="1600" b="1" dirty="0">
                <a:solidFill>
                  <a:prstClr val="black"/>
                </a:solidFill>
                <a:latin typeface="Calibri Light" panose="020F0302020204030204"/>
                <a:cs typeface="Hassan LT Bold" panose="01000400000000000000" pitchFamily="2" charset="-78"/>
              </a:rPr>
              <a:t>رئيس الشؤون القانونية / شريك </a:t>
            </a:r>
            <a:endParaRPr lang="en-US" sz="1600" b="1" dirty="0">
              <a:solidFill>
                <a:prstClr val="black"/>
              </a:solidFill>
              <a:latin typeface="Calibri Light" panose="020F0302020204030204"/>
            </a:endParaRPr>
          </a:p>
        </p:txBody>
      </p:sp>
      <p:sp>
        <p:nvSpPr>
          <p:cNvPr id="95" name="TextBox 94"/>
          <p:cNvSpPr txBox="1"/>
          <p:nvPr/>
        </p:nvSpPr>
        <p:spPr>
          <a:xfrm>
            <a:off x="8513286" y="1846189"/>
            <a:ext cx="1447832" cy="307777"/>
          </a:xfrm>
          <a:prstGeom prst="rect">
            <a:avLst/>
          </a:prstGeom>
          <a:noFill/>
        </p:spPr>
        <p:txBody>
          <a:bodyPr wrap="none" rtlCol="0">
            <a:spAutoFit/>
          </a:bodyPr>
          <a:lstStyle/>
          <a:p>
            <a:pPr defTabSz="914400"/>
            <a:r>
              <a:rPr lang="ar-EG" sz="1400" dirty="0">
                <a:solidFill>
                  <a:prstClr val="white">
                    <a:lumMod val="65000"/>
                  </a:prstClr>
                </a:solidFill>
                <a:latin typeface="Hassan LT Light" panose="01000400000000000000" pitchFamily="2" charset="-78"/>
                <a:cs typeface="Hassan LT Light" panose="01000400000000000000" pitchFamily="2" charset="-78"/>
              </a:rPr>
              <a:t>الإنجازات المهنية و العملية</a:t>
            </a:r>
            <a:endParaRPr lang="id-ID" sz="1400" dirty="0">
              <a:solidFill>
                <a:prstClr val="white">
                  <a:lumMod val="65000"/>
                </a:prstClr>
              </a:solidFill>
              <a:latin typeface="Hassan LT Light" panose="01000400000000000000" pitchFamily="2" charset="-78"/>
              <a:cs typeface="Hassan LT Light" panose="01000400000000000000" pitchFamily="2" charset="-78"/>
            </a:endParaRPr>
          </a:p>
        </p:txBody>
      </p:sp>
      <p:sp>
        <p:nvSpPr>
          <p:cNvPr id="96" name="TextBox 95"/>
          <p:cNvSpPr txBox="1"/>
          <p:nvPr/>
        </p:nvSpPr>
        <p:spPr>
          <a:xfrm>
            <a:off x="8837505" y="2240351"/>
            <a:ext cx="1127232" cy="338554"/>
          </a:xfrm>
          <a:prstGeom prst="rect">
            <a:avLst/>
          </a:prstGeom>
          <a:noFill/>
        </p:spPr>
        <p:txBody>
          <a:bodyPr wrap="none" rtlCol="0">
            <a:spAutoFit/>
          </a:bodyPr>
          <a:lstStyle/>
          <a:p>
            <a:pPr defTabSz="914400"/>
            <a:r>
              <a:rPr lang="ar-EG" sz="1600" b="1" dirty="0">
                <a:solidFill>
                  <a:prstClr val="black"/>
                </a:solidFill>
                <a:latin typeface="Calibri Light" panose="020F0302020204030204"/>
                <a:cs typeface="Hassan LT Bold" panose="01000400000000000000" pitchFamily="2" charset="-78"/>
              </a:rPr>
              <a:t>نظرة مهنية عامة</a:t>
            </a:r>
            <a:endParaRPr lang="id-ID" sz="1600" b="1" dirty="0">
              <a:solidFill>
                <a:prstClr val="black"/>
              </a:solidFill>
              <a:latin typeface="Calibri Light" panose="020F0302020204030204"/>
            </a:endParaRPr>
          </a:p>
        </p:txBody>
      </p:sp>
      <p:sp>
        <p:nvSpPr>
          <p:cNvPr id="98" name="TextBox 97"/>
          <p:cNvSpPr txBox="1"/>
          <p:nvPr/>
        </p:nvSpPr>
        <p:spPr>
          <a:xfrm>
            <a:off x="8319928" y="2579294"/>
            <a:ext cx="1457450" cy="307777"/>
          </a:xfrm>
          <a:prstGeom prst="rect">
            <a:avLst/>
          </a:prstGeom>
          <a:noFill/>
        </p:spPr>
        <p:txBody>
          <a:bodyPr wrap="none" rtlCol="0">
            <a:spAutoFit/>
          </a:bodyPr>
          <a:lstStyle/>
          <a:p>
            <a:pPr defTabSz="914400"/>
            <a:r>
              <a:rPr lang="ar-EG" sz="1400" dirty="0">
                <a:solidFill>
                  <a:prstClr val="white">
                    <a:lumMod val="65000"/>
                  </a:prstClr>
                </a:solidFill>
                <a:latin typeface="Hassan LT Light" panose="01000400000000000000" pitchFamily="2" charset="-78"/>
                <a:cs typeface="Hassan LT Light" panose="01000400000000000000" pitchFamily="2" charset="-78"/>
              </a:rPr>
              <a:t>لمحة عامة عن المسار المهني </a:t>
            </a:r>
            <a:endParaRPr lang="en-US" sz="1400" dirty="0">
              <a:solidFill>
                <a:prstClr val="white">
                  <a:lumMod val="65000"/>
                </a:prstClr>
              </a:solidFill>
              <a:latin typeface="Hassan LT Light" panose="01000400000000000000" pitchFamily="2" charset="-78"/>
              <a:cs typeface="Hassan LT Light" panose="01000400000000000000" pitchFamily="2" charset="-78"/>
            </a:endParaRPr>
          </a:p>
        </p:txBody>
      </p:sp>
      <p:sp>
        <p:nvSpPr>
          <p:cNvPr id="63" name="TextBox 62"/>
          <p:cNvSpPr txBox="1"/>
          <p:nvPr/>
        </p:nvSpPr>
        <p:spPr>
          <a:xfrm>
            <a:off x="8304895" y="871662"/>
            <a:ext cx="1656223" cy="338554"/>
          </a:xfrm>
          <a:prstGeom prst="rect">
            <a:avLst/>
          </a:prstGeom>
          <a:noFill/>
        </p:spPr>
        <p:txBody>
          <a:bodyPr wrap="none" rtlCol="0">
            <a:spAutoFit/>
          </a:bodyPr>
          <a:lstStyle/>
          <a:p>
            <a:pPr defTabSz="914400"/>
            <a:r>
              <a:rPr lang="ar-EG" sz="1600" b="1" dirty="0">
                <a:solidFill>
                  <a:prstClr val="black"/>
                </a:solidFill>
                <a:latin typeface="Calibri Light" panose="020F0302020204030204"/>
                <a:cs typeface="Hassan LT Bold" panose="01000400000000000000" pitchFamily="2" charset="-78"/>
              </a:rPr>
              <a:t>المقدمة و بيانات التواصل</a:t>
            </a:r>
            <a:endParaRPr lang="id-ID" sz="1600" b="1" dirty="0">
              <a:solidFill>
                <a:prstClr val="black"/>
              </a:solidFill>
              <a:latin typeface="Calibri Light" panose="020F0302020204030204"/>
            </a:endParaRPr>
          </a:p>
        </p:txBody>
      </p:sp>
      <p:sp>
        <p:nvSpPr>
          <p:cNvPr id="64" name="TextBox 63"/>
          <p:cNvSpPr txBox="1"/>
          <p:nvPr/>
        </p:nvSpPr>
        <p:spPr>
          <a:xfrm>
            <a:off x="8319928" y="1114603"/>
            <a:ext cx="1524776" cy="307777"/>
          </a:xfrm>
          <a:prstGeom prst="rect">
            <a:avLst/>
          </a:prstGeom>
          <a:noFill/>
        </p:spPr>
        <p:txBody>
          <a:bodyPr wrap="none" rtlCol="0">
            <a:spAutoFit/>
          </a:bodyPr>
          <a:lstStyle/>
          <a:p>
            <a:pPr defTabSz="914400"/>
            <a:r>
              <a:rPr lang="ar-EG" sz="1400" dirty="0">
                <a:solidFill>
                  <a:prstClr val="white">
                    <a:lumMod val="65000"/>
                  </a:prstClr>
                </a:solidFill>
                <a:latin typeface="Hassan LT Light" panose="01000400000000000000" pitchFamily="2" charset="-78"/>
                <a:cs typeface="Hassan LT Light" panose="01000400000000000000" pitchFamily="2" charset="-78"/>
              </a:rPr>
              <a:t>التوصية و بيانات التواصل بي</a:t>
            </a:r>
            <a:endParaRPr lang="id-ID" sz="1200" dirty="0">
              <a:solidFill>
                <a:prstClr val="white">
                  <a:lumMod val="65000"/>
                </a:prstClr>
              </a:solidFill>
              <a:latin typeface="Hassan LT Light" panose="01000400000000000000" pitchFamily="2" charset="-78"/>
              <a:cs typeface="Hassan LT Light" panose="01000400000000000000" pitchFamily="2" charset="-78"/>
            </a:endParaRPr>
          </a:p>
        </p:txBody>
      </p:sp>
      <p:sp>
        <p:nvSpPr>
          <p:cNvPr id="65" name="TextBox 64"/>
          <p:cNvSpPr txBox="1"/>
          <p:nvPr/>
        </p:nvSpPr>
        <p:spPr>
          <a:xfrm>
            <a:off x="7921098" y="2903903"/>
            <a:ext cx="2047355" cy="338554"/>
          </a:xfrm>
          <a:prstGeom prst="rect">
            <a:avLst/>
          </a:prstGeom>
          <a:noFill/>
        </p:spPr>
        <p:txBody>
          <a:bodyPr wrap="none" rtlCol="0">
            <a:spAutoFit/>
          </a:bodyPr>
          <a:lstStyle/>
          <a:p>
            <a:pPr defTabSz="914400"/>
            <a:r>
              <a:rPr lang="ar-EG" sz="1600" b="1" dirty="0">
                <a:solidFill>
                  <a:prstClr val="black"/>
                </a:solidFill>
                <a:latin typeface="Calibri Light" panose="020F0302020204030204"/>
                <a:cs typeface="Hassan LT Bold" panose="01000400000000000000" pitchFamily="2" charset="-78"/>
              </a:rPr>
              <a:t>المؤهلات الأكاديمية و الشهادات</a:t>
            </a:r>
            <a:endParaRPr lang="id-ID" sz="1600" b="1" dirty="0">
              <a:solidFill>
                <a:prstClr val="black"/>
              </a:solidFill>
              <a:latin typeface="Calibri Light" panose="020F0302020204030204"/>
            </a:endParaRPr>
          </a:p>
        </p:txBody>
      </p:sp>
      <p:sp>
        <p:nvSpPr>
          <p:cNvPr id="66" name="TextBox 65"/>
          <p:cNvSpPr txBox="1"/>
          <p:nvPr/>
        </p:nvSpPr>
        <p:spPr>
          <a:xfrm>
            <a:off x="7764666" y="3160523"/>
            <a:ext cx="2015295" cy="307777"/>
          </a:xfrm>
          <a:prstGeom prst="rect">
            <a:avLst/>
          </a:prstGeom>
          <a:noFill/>
        </p:spPr>
        <p:txBody>
          <a:bodyPr wrap="none" rtlCol="0">
            <a:spAutoFit/>
          </a:bodyPr>
          <a:lstStyle/>
          <a:p>
            <a:pPr defTabSz="914400"/>
            <a:r>
              <a:rPr lang="ar-EG" sz="1400" dirty="0">
                <a:solidFill>
                  <a:prstClr val="white">
                    <a:lumMod val="65000"/>
                  </a:prstClr>
                </a:solidFill>
                <a:latin typeface="Hassan LT Light" panose="01000400000000000000" pitchFamily="2" charset="-78"/>
                <a:cs typeface="Hassan LT Light" panose="01000400000000000000" pitchFamily="2" charset="-78"/>
              </a:rPr>
              <a:t>مؤهلاتي الأكاديمية و العضويات المهنية </a:t>
            </a:r>
            <a:endParaRPr lang="en-US" sz="1400" dirty="0">
              <a:solidFill>
                <a:prstClr val="white">
                  <a:lumMod val="65000"/>
                </a:prstClr>
              </a:solidFill>
              <a:latin typeface="Hassan LT Light" panose="01000400000000000000" pitchFamily="2" charset="-78"/>
              <a:cs typeface="Hassan LT Light" panose="01000400000000000000" pitchFamily="2" charset="-78"/>
            </a:endParaRPr>
          </a:p>
        </p:txBody>
      </p:sp>
      <p:sp>
        <p:nvSpPr>
          <p:cNvPr id="99" name="TextBox 98">
            <a:extLst>
              <a:ext uri="{FF2B5EF4-FFF2-40B4-BE49-F238E27FC236}">
                <a16:creationId xmlns:a16="http://schemas.microsoft.com/office/drawing/2014/main" id="{5825F3BA-D47C-4C8E-B84E-5FA6424EA701}"/>
              </a:ext>
            </a:extLst>
          </p:cNvPr>
          <p:cNvSpPr txBox="1"/>
          <p:nvPr/>
        </p:nvSpPr>
        <p:spPr>
          <a:xfrm>
            <a:off x="6991038" y="3490508"/>
            <a:ext cx="2853666" cy="338554"/>
          </a:xfrm>
          <a:prstGeom prst="rect">
            <a:avLst/>
          </a:prstGeom>
          <a:noFill/>
        </p:spPr>
        <p:txBody>
          <a:bodyPr wrap="none" rtlCol="0">
            <a:spAutoFit/>
          </a:bodyPr>
          <a:lstStyle/>
          <a:p>
            <a:pPr defTabSz="914400"/>
            <a:r>
              <a:rPr lang="ar-EG" sz="1600" b="1" dirty="0">
                <a:solidFill>
                  <a:prstClr val="black"/>
                </a:solidFill>
                <a:latin typeface="Calibri Light" panose="020F0302020204030204"/>
                <a:cs typeface="Hassan LT Bold" panose="01000400000000000000" pitchFamily="2" charset="-78"/>
              </a:rPr>
              <a:t>المصرفية الإسلامية /التمويل /تمويل المشاريع</a:t>
            </a:r>
            <a:endParaRPr lang="en-US" sz="1600" b="1" dirty="0">
              <a:solidFill>
                <a:prstClr val="black"/>
              </a:solidFill>
              <a:latin typeface="Calibri Light" panose="020F0302020204030204"/>
            </a:endParaRPr>
          </a:p>
        </p:txBody>
      </p:sp>
      <p:sp>
        <p:nvSpPr>
          <p:cNvPr id="103" name="TextBox 102">
            <a:extLst>
              <a:ext uri="{FF2B5EF4-FFF2-40B4-BE49-F238E27FC236}">
                <a16:creationId xmlns:a16="http://schemas.microsoft.com/office/drawing/2014/main" id="{055BF6DF-B8D3-44BC-9CEA-67B359662A40}"/>
              </a:ext>
            </a:extLst>
          </p:cNvPr>
          <p:cNvSpPr txBox="1"/>
          <p:nvPr/>
        </p:nvSpPr>
        <p:spPr>
          <a:xfrm>
            <a:off x="8448180" y="3812674"/>
            <a:ext cx="1475084" cy="307777"/>
          </a:xfrm>
          <a:prstGeom prst="rect">
            <a:avLst/>
          </a:prstGeom>
          <a:noFill/>
        </p:spPr>
        <p:txBody>
          <a:bodyPr wrap="none" rtlCol="0">
            <a:spAutoFit/>
          </a:bodyPr>
          <a:lstStyle/>
          <a:p>
            <a:pPr defTabSz="914400"/>
            <a:r>
              <a:rPr lang="ar-EG" sz="1400" dirty="0">
                <a:solidFill>
                  <a:prstClr val="white">
                    <a:lumMod val="65000"/>
                  </a:prstClr>
                </a:solidFill>
                <a:latin typeface="Hassan LT Light" panose="01000400000000000000" pitchFamily="2" charset="-78"/>
                <a:cs typeface="Hassan LT Light" panose="01000400000000000000" pitchFamily="2" charset="-78"/>
              </a:rPr>
              <a:t>راسة حالة و قائمة الصفقات</a:t>
            </a:r>
            <a:endParaRPr lang="id-ID" sz="1400" dirty="0">
              <a:solidFill>
                <a:prstClr val="white">
                  <a:lumMod val="65000"/>
                </a:prstClr>
              </a:solidFill>
              <a:latin typeface="Hassan LT Light" panose="01000400000000000000" pitchFamily="2" charset="-78"/>
              <a:cs typeface="Hassan LT Light" panose="01000400000000000000" pitchFamily="2" charset="-78"/>
            </a:endParaRPr>
          </a:p>
        </p:txBody>
      </p:sp>
      <p:sp>
        <p:nvSpPr>
          <p:cNvPr id="112" name="TextBox 111">
            <a:extLst>
              <a:ext uri="{FF2B5EF4-FFF2-40B4-BE49-F238E27FC236}">
                <a16:creationId xmlns:a16="http://schemas.microsoft.com/office/drawing/2014/main" id="{BFDEAA16-986F-4B9B-900F-D913446C059D}"/>
              </a:ext>
            </a:extLst>
          </p:cNvPr>
          <p:cNvSpPr txBox="1"/>
          <p:nvPr/>
        </p:nvSpPr>
        <p:spPr>
          <a:xfrm>
            <a:off x="7400516" y="4242805"/>
            <a:ext cx="2759089" cy="338554"/>
          </a:xfrm>
          <a:prstGeom prst="rect">
            <a:avLst/>
          </a:prstGeom>
          <a:noFill/>
        </p:spPr>
        <p:txBody>
          <a:bodyPr wrap="none" rtlCol="0">
            <a:spAutoFit/>
          </a:bodyPr>
          <a:lstStyle/>
          <a:p>
            <a:pPr algn="r" defTabSz="914400" rtl="1"/>
            <a:r>
              <a:rPr lang="ar-EG" sz="1600" b="1" dirty="0">
                <a:solidFill>
                  <a:prstClr val="black"/>
                </a:solidFill>
                <a:latin typeface="Hassan LT Bold" panose="01000400000000000000" pitchFamily="2" charset="-78"/>
                <a:cs typeface="Hassan LT Bold" panose="01000400000000000000" pitchFamily="2" charset="-78"/>
              </a:rPr>
              <a:t>الشراكة بين القطاعين العام والخاص </a:t>
            </a:r>
            <a:r>
              <a:rPr lang="en-US" sz="1600" b="1" dirty="0">
                <a:solidFill>
                  <a:prstClr val="black"/>
                </a:solidFill>
                <a:latin typeface="Hassan LT Bold" panose="01000400000000000000" pitchFamily="2" charset="-78"/>
              </a:rPr>
              <a:t>(</a:t>
            </a:r>
            <a:r>
              <a:rPr lang="id-ID" sz="1600" b="1" dirty="0">
                <a:solidFill>
                  <a:prstClr val="black"/>
                </a:solidFill>
                <a:latin typeface="Hassan LT Bold" panose="01000400000000000000" pitchFamily="2" charset="-78"/>
              </a:rPr>
              <a:t>PPP)</a:t>
            </a:r>
          </a:p>
        </p:txBody>
      </p:sp>
      <p:sp>
        <p:nvSpPr>
          <p:cNvPr id="113" name="TextBox 112">
            <a:extLst>
              <a:ext uri="{FF2B5EF4-FFF2-40B4-BE49-F238E27FC236}">
                <a16:creationId xmlns:a16="http://schemas.microsoft.com/office/drawing/2014/main" id="{61ED1CF7-CD20-4A34-A429-375C0E8CC8B5}"/>
              </a:ext>
            </a:extLst>
          </p:cNvPr>
          <p:cNvSpPr txBox="1"/>
          <p:nvPr/>
        </p:nvSpPr>
        <p:spPr>
          <a:xfrm>
            <a:off x="8368567" y="4514607"/>
            <a:ext cx="1968645" cy="307777"/>
          </a:xfrm>
          <a:prstGeom prst="rect">
            <a:avLst/>
          </a:prstGeom>
          <a:noFill/>
        </p:spPr>
        <p:txBody>
          <a:bodyPr wrap="square" rtlCol="0">
            <a:spAutoFit/>
          </a:bodyPr>
          <a:lstStyle/>
          <a:p>
            <a:pPr defTabSz="914400"/>
            <a:r>
              <a:rPr lang="ar-EG" sz="1400" dirty="0">
                <a:solidFill>
                  <a:prstClr val="white">
                    <a:lumMod val="65000"/>
                  </a:prstClr>
                </a:solidFill>
                <a:latin typeface="Hassan LT Light" panose="01000400000000000000" pitchFamily="2" charset="-78"/>
                <a:cs typeface="Hassan LT Light" panose="01000400000000000000" pitchFamily="2" charset="-78"/>
              </a:rPr>
              <a:t>دراسة حالة و قائمة الصفقات</a:t>
            </a:r>
            <a:endParaRPr lang="en-US" sz="1400" dirty="0">
              <a:solidFill>
                <a:prstClr val="white">
                  <a:lumMod val="65000"/>
                </a:prstClr>
              </a:solidFill>
              <a:latin typeface="Hassan LT Light" panose="01000400000000000000" pitchFamily="2" charset="-78"/>
              <a:cs typeface="Hassan LT Light" panose="01000400000000000000" pitchFamily="2" charset="-78"/>
            </a:endParaRPr>
          </a:p>
        </p:txBody>
      </p:sp>
      <p:sp>
        <p:nvSpPr>
          <p:cNvPr id="115" name="TextBox 114">
            <a:extLst>
              <a:ext uri="{FF2B5EF4-FFF2-40B4-BE49-F238E27FC236}">
                <a16:creationId xmlns:a16="http://schemas.microsoft.com/office/drawing/2014/main" id="{05A4F190-4264-4D62-9D3C-FE73A75A7492}"/>
              </a:ext>
            </a:extLst>
          </p:cNvPr>
          <p:cNvSpPr txBox="1"/>
          <p:nvPr/>
        </p:nvSpPr>
        <p:spPr>
          <a:xfrm>
            <a:off x="6281963" y="4902585"/>
            <a:ext cx="3900303" cy="338554"/>
          </a:xfrm>
          <a:prstGeom prst="rect">
            <a:avLst/>
          </a:prstGeom>
          <a:noFill/>
        </p:spPr>
        <p:txBody>
          <a:bodyPr wrap="square" rtlCol="0">
            <a:spAutoFit/>
          </a:bodyPr>
          <a:lstStyle/>
          <a:p>
            <a:pPr defTabSz="914400"/>
            <a:r>
              <a:rPr lang="ar-EG" sz="1600" b="1" dirty="0">
                <a:solidFill>
                  <a:prstClr val="black"/>
                </a:solidFill>
                <a:latin typeface="Calibri Light" panose="020F0302020204030204"/>
                <a:cs typeface="Hassan LT Bold" panose="01000400000000000000" pitchFamily="2" charset="-78"/>
              </a:rPr>
              <a:t>عمليات الدمج و الاستحواذ للشركات / أسواق رأس المال</a:t>
            </a:r>
            <a:endParaRPr lang="id-ID" sz="1600" b="1" dirty="0">
              <a:solidFill>
                <a:prstClr val="black"/>
              </a:solidFill>
              <a:latin typeface="Calibri Light" panose="020F0302020204030204"/>
            </a:endParaRPr>
          </a:p>
        </p:txBody>
      </p:sp>
      <p:sp>
        <p:nvSpPr>
          <p:cNvPr id="116" name="TextBox 115">
            <a:extLst>
              <a:ext uri="{FF2B5EF4-FFF2-40B4-BE49-F238E27FC236}">
                <a16:creationId xmlns:a16="http://schemas.microsoft.com/office/drawing/2014/main" id="{17694215-8FDA-449B-B881-D8DC4E9B3CA8}"/>
              </a:ext>
            </a:extLst>
          </p:cNvPr>
          <p:cNvSpPr txBox="1"/>
          <p:nvPr/>
        </p:nvSpPr>
        <p:spPr>
          <a:xfrm>
            <a:off x="8395486" y="5185370"/>
            <a:ext cx="2035732" cy="307777"/>
          </a:xfrm>
          <a:prstGeom prst="rect">
            <a:avLst/>
          </a:prstGeom>
          <a:noFill/>
        </p:spPr>
        <p:txBody>
          <a:bodyPr wrap="square" rtlCol="0">
            <a:spAutoFit/>
          </a:bodyPr>
          <a:lstStyle/>
          <a:p>
            <a:pPr defTabSz="914400"/>
            <a:r>
              <a:rPr lang="ar-EG" sz="1400" dirty="0">
                <a:solidFill>
                  <a:prstClr val="white">
                    <a:lumMod val="65000"/>
                  </a:prstClr>
                </a:solidFill>
                <a:latin typeface="Hassan LT Light" panose="01000400000000000000" pitchFamily="2" charset="-78"/>
                <a:cs typeface="Hassan LT Light" panose="01000400000000000000" pitchFamily="2" charset="-78"/>
              </a:rPr>
              <a:t>دراسة حالة و قائمة الصفقات</a:t>
            </a:r>
            <a:endParaRPr lang="en-US" sz="1400" dirty="0">
              <a:solidFill>
                <a:prstClr val="white">
                  <a:lumMod val="65000"/>
                </a:prstClr>
              </a:solidFill>
              <a:latin typeface="Hassan LT Light" panose="01000400000000000000" pitchFamily="2" charset="-78"/>
              <a:cs typeface="Hassan LT Light" panose="01000400000000000000" pitchFamily="2" charset="-78"/>
            </a:endParaRPr>
          </a:p>
        </p:txBody>
      </p:sp>
      <p:sp>
        <p:nvSpPr>
          <p:cNvPr id="117" name="TextBox 116">
            <a:extLst>
              <a:ext uri="{FF2B5EF4-FFF2-40B4-BE49-F238E27FC236}">
                <a16:creationId xmlns:a16="http://schemas.microsoft.com/office/drawing/2014/main" id="{D4363CF5-7D90-47F8-9C6A-9939871BB689}"/>
              </a:ext>
            </a:extLst>
          </p:cNvPr>
          <p:cNvSpPr txBox="1"/>
          <p:nvPr/>
        </p:nvSpPr>
        <p:spPr>
          <a:xfrm>
            <a:off x="9217933" y="5595672"/>
            <a:ext cx="1077989" cy="338554"/>
          </a:xfrm>
          <a:prstGeom prst="rect">
            <a:avLst/>
          </a:prstGeom>
          <a:noFill/>
        </p:spPr>
        <p:txBody>
          <a:bodyPr wrap="square" rtlCol="0">
            <a:spAutoFit/>
          </a:bodyPr>
          <a:lstStyle/>
          <a:p>
            <a:pPr defTabSz="914400"/>
            <a:r>
              <a:rPr lang="ar-EG" sz="1600" b="1" dirty="0">
                <a:solidFill>
                  <a:prstClr val="black"/>
                </a:solidFill>
                <a:latin typeface="Calibri Light" panose="020F0302020204030204"/>
                <a:cs typeface="Hassan LT Bold" panose="01000400000000000000" pitchFamily="2" charset="-78"/>
              </a:rPr>
              <a:t>آراء العملاء</a:t>
            </a:r>
            <a:endParaRPr lang="id-ID" sz="1600" b="1" dirty="0">
              <a:solidFill>
                <a:prstClr val="black"/>
              </a:solidFill>
              <a:latin typeface="Calibri Light" panose="020F0302020204030204"/>
            </a:endParaRPr>
          </a:p>
        </p:txBody>
      </p:sp>
      <p:sp>
        <p:nvSpPr>
          <p:cNvPr id="118" name="TextBox 117">
            <a:extLst>
              <a:ext uri="{FF2B5EF4-FFF2-40B4-BE49-F238E27FC236}">
                <a16:creationId xmlns:a16="http://schemas.microsoft.com/office/drawing/2014/main" id="{5629A463-EFE5-4FB1-9123-51EA4E67B77A}"/>
              </a:ext>
            </a:extLst>
          </p:cNvPr>
          <p:cNvSpPr txBox="1"/>
          <p:nvPr/>
        </p:nvSpPr>
        <p:spPr>
          <a:xfrm>
            <a:off x="8169225" y="5992103"/>
            <a:ext cx="3650485" cy="307777"/>
          </a:xfrm>
          <a:prstGeom prst="rect">
            <a:avLst/>
          </a:prstGeom>
          <a:noFill/>
        </p:spPr>
        <p:txBody>
          <a:bodyPr wrap="square" rtlCol="0">
            <a:spAutoFit/>
          </a:bodyPr>
          <a:lstStyle/>
          <a:p>
            <a:pPr defTabSz="914400"/>
            <a:r>
              <a:rPr lang="ar-EG" sz="1400" dirty="0">
                <a:solidFill>
                  <a:prstClr val="white">
                    <a:lumMod val="65000"/>
                  </a:prstClr>
                </a:solidFill>
                <a:latin typeface="Hassan LT Light" panose="01000400000000000000" pitchFamily="2" charset="-78"/>
                <a:cs typeface="Hassan LT Light" panose="01000400000000000000" pitchFamily="2" charset="-78"/>
              </a:rPr>
              <a:t>الآراء حول الالتزام بتقديم الخدمة</a:t>
            </a:r>
            <a:endParaRPr lang="en-US" sz="1400" dirty="0">
              <a:solidFill>
                <a:prstClr val="white">
                  <a:lumMod val="65000"/>
                </a:prstClr>
              </a:solidFill>
              <a:latin typeface="Hassan LT Light" panose="01000400000000000000" pitchFamily="2" charset="-78"/>
              <a:cs typeface="Hassan LT Light" panose="01000400000000000000" pitchFamily="2" charset="-78"/>
            </a:endParaRPr>
          </a:p>
        </p:txBody>
      </p:sp>
      <p:grpSp>
        <p:nvGrpSpPr>
          <p:cNvPr id="68" name="Group 67"/>
          <p:cNvGrpSpPr/>
          <p:nvPr/>
        </p:nvGrpSpPr>
        <p:grpSpPr>
          <a:xfrm>
            <a:off x="4610607" y="2094348"/>
            <a:ext cx="835027" cy="867513"/>
            <a:chOff x="6897785" y="693222"/>
            <a:chExt cx="950075" cy="987380"/>
          </a:xfrm>
        </p:grpSpPr>
        <p:sp>
          <p:nvSpPr>
            <p:cNvPr id="69" name="Rounded Rectangle 68"/>
            <p:cNvSpPr/>
            <p:nvPr/>
          </p:nvSpPr>
          <p:spPr>
            <a:xfrm>
              <a:off x="6897785" y="730527"/>
              <a:ext cx="950075" cy="950075"/>
            </a:xfrm>
            <a:prstGeom prst="roundRect">
              <a:avLst>
                <a:gd name="adj" fmla="val 6376"/>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id-ID" dirty="0">
                <a:solidFill>
                  <a:srgbClr val="4472C4"/>
                </a:solidFill>
                <a:latin typeface="Hassan LT Bold" panose="01000400000000000000" pitchFamily="2" charset="-78"/>
              </a:endParaRPr>
            </a:p>
          </p:txBody>
        </p:sp>
        <p:sp>
          <p:nvSpPr>
            <p:cNvPr id="101" name="Rounded Rectangle 100"/>
            <p:cNvSpPr/>
            <p:nvPr/>
          </p:nvSpPr>
          <p:spPr>
            <a:xfrm>
              <a:off x="6897785" y="693222"/>
              <a:ext cx="950075" cy="950075"/>
            </a:xfrm>
            <a:prstGeom prst="roundRect">
              <a:avLst>
                <a:gd name="adj" fmla="val 6376"/>
              </a:avLst>
            </a:prstGeom>
            <a:solidFill>
              <a:srgbClr val="7F7F7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id-ID" dirty="0">
                <a:solidFill>
                  <a:srgbClr val="4472C4"/>
                </a:solidFill>
                <a:latin typeface="Hassan LT Bold" panose="01000400000000000000" pitchFamily="2" charset="-78"/>
              </a:endParaRPr>
            </a:p>
          </p:txBody>
        </p:sp>
        <p:grpSp>
          <p:nvGrpSpPr>
            <p:cNvPr id="104" name="Group 103"/>
            <p:cNvGrpSpPr/>
            <p:nvPr/>
          </p:nvGrpSpPr>
          <p:grpSpPr>
            <a:xfrm>
              <a:off x="7132316" y="927753"/>
              <a:ext cx="481012" cy="481013"/>
              <a:chOff x="4198938" y="4832351"/>
              <a:chExt cx="481012" cy="481013"/>
            </a:xfrm>
            <a:gradFill flip="none" rotWithShape="1">
              <a:gsLst>
                <a:gs pos="0">
                  <a:schemeClr val="bg1"/>
                </a:gs>
                <a:gs pos="100000">
                  <a:schemeClr val="bg1">
                    <a:lumMod val="95000"/>
                  </a:schemeClr>
                </a:gs>
              </a:gsLst>
              <a:lin ang="5400000" scaled="0"/>
              <a:tileRect/>
            </a:gradFill>
          </p:grpSpPr>
          <p:sp>
            <p:nvSpPr>
              <p:cNvPr id="106" name="Freeform 19"/>
              <p:cNvSpPr>
                <a:spLocks noEditPoints="1"/>
              </p:cNvSpPr>
              <p:nvPr/>
            </p:nvSpPr>
            <p:spPr bwMode="auto">
              <a:xfrm>
                <a:off x="4198938" y="4832351"/>
                <a:ext cx="481012" cy="481013"/>
              </a:xfrm>
              <a:custGeom>
                <a:avLst/>
                <a:gdLst>
                  <a:gd name="T0" fmla="*/ 117 w 128"/>
                  <a:gd name="T1" fmla="*/ 12 h 128"/>
                  <a:gd name="T2" fmla="*/ 100 w 128"/>
                  <a:gd name="T3" fmla="*/ 12 h 128"/>
                  <a:gd name="T4" fmla="*/ 100 w 128"/>
                  <a:gd name="T5" fmla="*/ 4 h 128"/>
                  <a:gd name="T6" fmla="*/ 96 w 128"/>
                  <a:gd name="T7" fmla="*/ 0 h 128"/>
                  <a:gd name="T8" fmla="*/ 92 w 128"/>
                  <a:gd name="T9" fmla="*/ 4 h 128"/>
                  <a:gd name="T10" fmla="*/ 92 w 128"/>
                  <a:gd name="T11" fmla="*/ 12 h 128"/>
                  <a:gd name="T12" fmla="*/ 68 w 128"/>
                  <a:gd name="T13" fmla="*/ 12 h 128"/>
                  <a:gd name="T14" fmla="*/ 68 w 128"/>
                  <a:gd name="T15" fmla="*/ 4 h 128"/>
                  <a:gd name="T16" fmla="*/ 64 w 128"/>
                  <a:gd name="T17" fmla="*/ 0 h 128"/>
                  <a:gd name="T18" fmla="*/ 60 w 128"/>
                  <a:gd name="T19" fmla="*/ 4 h 128"/>
                  <a:gd name="T20" fmla="*/ 60 w 128"/>
                  <a:gd name="T21" fmla="*/ 12 h 128"/>
                  <a:gd name="T22" fmla="*/ 36 w 128"/>
                  <a:gd name="T23" fmla="*/ 12 h 128"/>
                  <a:gd name="T24" fmla="*/ 36 w 128"/>
                  <a:gd name="T25" fmla="*/ 4 h 128"/>
                  <a:gd name="T26" fmla="*/ 32 w 128"/>
                  <a:gd name="T27" fmla="*/ 0 h 128"/>
                  <a:gd name="T28" fmla="*/ 28 w 128"/>
                  <a:gd name="T29" fmla="*/ 4 h 128"/>
                  <a:gd name="T30" fmla="*/ 28 w 128"/>
                  <a:gd name="T31" fmla="*/ 12 h 128"/>
                  <a:gd name="T32" fmla="*/ 11 w 128"/>
                  <a:gd name="T33" fmla="*/ 12 h 128"/>
                  <a:gd name="T34" fmla="*/ 0 w 128"/>
                  <a:gd name="T35" fmla="*/ 23 h 128"/>
                  <a:gd name="T36" fmla="*/ 0 w 128"/>
                  <a:gd name="T37" fmla="*/ 117 h 128"/>
                  <a:gd name="T38" fmla="*/ 11 w 128"/>
                  <a:gd name="T39" fmla="*/ 128 h 128"/>
                  <a:gd name="T40" fmla="*/ 117 w 128"/>
                  <a:gd name="T41" fmla="*/ 128 h 128"/>
                  <a:gd name="T42" fmla="*/ 128 w 128"/>
                  <a:gd name="T43" fmla="*/ 117 h 128"/>
                  <a:gd name="T44" fmla="*/ 128 w 128"/>
                  <a:gd name="T45" fmla="*/ 23 h 128"/>
                  <a:gd name="T46" fmla="*/ 117 w 128"/>
                  <a:gd name="T47" fmla="*/ 12 h 128"/>
                  <a:gd name="T48" fmla="*/ 120 w 128"/>
                  <a:gd name="T49" fmla="*/ 117 h 128"/>
                  <a:gd name="T50" fmla="*/ 117 w 128"/>
                  <a:gd name="T51" fmla="*/ 120 h 128"/>
                  <a:gd name="T52" fmla="*/ 11 w 128"/>
                  <a:gd name="T53" fmla="*/ 120 h 128"/>
                  <a:gd name="T54" fmla="*/ 8 w 128"/>
                  <a:gd name="T55" fmla="*/ 117 h 128"/>
                  <a:gd name="T56" fmla="*/ 8 w 128"/>
                  <a:gd name="T57" fmla="*/ 23 h 128"/>
                  <a:gd name="T58" fmla="*/ 11 w 128"/>
                  <a:gd name="T59" fmla="*/ 20 h 128"/>
                  <a:gd name="T60" fmla="*/ 28 w 128"/>
                  <a:gd name="T61" fmla="*/ 20 h 128"/>
                  <a:gd name="T62" fmla="*/ 28 w 128"/>
                  <a:gd name="T63" fmla="*/ 28 h 128"/>
                  <a:gd name="T64" fmla="*/ 32 w 128"/>
                  <a:gd name="T65" fmla="*/ 32 h 128"/>
                  <a:gd name="T66" fmla="*/ 36 w 128"/>
                  <a:gd name="T67" fmla="*/ 28 h 128"/>
                  <a:gd name="T68" fmla="*/ 36 w 128"/>
                  <a:gd name="T69" fmla="*/ 20 h 128"/>
                  <a:gd name="T70" fmla="*/ 60 w 128"/>
                  <a:gd name="T71" fmla="*/ 20 h 128"/>
                  <a:gd name="T72" fmla="*/ 60 w 128"/>
                  <a:gd name="T73" fmla="*/ 28 h 128"/>
                  <a:gd name="T74" fmla="*/ 64 w 128"/>
                  <a:gd name="T75" fmla="*/ 32 h 128"/>
                  <a:gd name="T76" fmla="*/ 68 w 128"/>
                  <a:gd name="T77" fmla="*/ 28 h 128"/>
                  <a:gd name="T78" fmla="*/ 68 w 128"/>
                  <a:gd name="T79" fmla="*/ 20 h 128"/>
                  <a:gd name="T80" fmla="*/ 92 w 128"/>
                  <a:gd name="T81" fmla="*/ 20 h 128"/>
                  <a:gd name="T82" fmla="*/ 92 w 128"/>
                  <a:gd name="T83" fmla="*/ 28 h 128"/>
                  <a:gd name="T84" fmla="*/ 96 w 128"/>
                  <a:gd name="T85" fmla="*/ 32 h 128"/>
                  <a:gd name="T86" fmla="*/ 100 w 128"/>
                  <a:gd name="T87" fmla="*/ 28 h 128"/>
                  <a:gd name="T88" fmla="*/ 100 w 128"/>
                  <a:gd name="T89" fmla="*/ 20 h 128"/>
                  <a:gd name="T90" fmla="*/ 117 w 128"/>
                  <a:gd name="T91" fmla="*/ 20 h 128"/>
                  <a:gd name="T92" fmla="*/ 120 w 128"/>
                  <a:gd name="T93" fmla="*/ 23 h 128"/>
                  <a:gd name="T94" fmla="*/ 120 w 128"/>
                  <a:gd name="T95" fmla="*/ 11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8" h="128">
                    <a:moveTo>
                      <a:pt x="117" y="12"/>
                    </a:moveTo>
                    <a:cubicBezTo>
                      <a:pt x="100" y="12"/>
                      <a:pt x="100" y="12"/>
                      <a:pt x="100" y="12"/>
                    </a:cubicBezTo>
                    <a:cubicBezTo>
                      <a:pt x="100" y="4"/>
                      <a:pt x="100" y="4"/>
                      <a:pt x="100" y="4"/>
                    </a:cubicBezTo>
                    <a:cubicBezTo>
                      <a:pt x="100" y="2"/>
                      <a:pt x="98" y="0"/>
                      <a:pt x="96" y="0"/>
                    </a:cubicBezTo>
                    <a:cubicBezTo>
                      <a:pt x="94" y="0"/>
                      <a:pt x="92" y="2"/>
                      <a:pt x="92" y="4"/>
                    </a:cubicBezTo>
                    <a:cubicBezTo>
                      <a:pt x="92" y="12"/>
                      <a:pt x="92" y="12"/>
                      <a:pt x="92" y="12"/>
                    </a:cubicBezTo>
                    <a:cubicBezTo>
                      <a:pt x="68" y="12"/>
                      <a:pt x="68" y="12"/>
                      <a:pt x="68" y="12"/>
                    </a:cubicBezTo>
                    <a:cubicBezTo>
                      <a:pt x="68" y="4"/>
                      <a:pt x="68" y="4"/>
                      <a:pt x="68" y="4"/>
                    </a:cubicBezTo>
                    <a:cubicBezTo>
                      <a:pt x="68" y="2"/>
                      <a:pt x="66" y="0"/>
                      <a:pt x="64" y="0"/>
                    </a:cubicBezTo>
                    <a:cubicBezTo>
                      <a:pt x="62" y="0"/>
                      <a:pt x="60" y="2"/>
                      <a:pt x="60" y="4"/>
                    </a:cubicBezTo>
                    <a:cubicBezTo>
                      <a:pt x="60" y="12"/>
                      <a:pt x="60" y="12"/>
                      <a:pt x="60" y="12"/>
                    </a:cubicBezTo>
                    <a:cubicBezTo>
                      <a:pt x="36" y="12"/>
                      <a:pt x="36" y="12"/>
                      <a:pt x="36" y="12"/>
                    </a:cubicBezTo>
                    <a:cubicBezTo>
                      <a:pt x="36" y="4"/>
                      <a:pt x="36" y="4"/>
                      <a:pt x="36" y="4"/>
                    </a:cubicBezTo>
                    <a:cubicBezTo>
                      <a:pt x="36" y="2"/>
                      <a:pt x="34" y="0"/>
                      <a:pt x="32" y="0"/>
                    </a:cubicBezTo>
                    <a:cubicBezTo>
                      <a:pt x="30" y="0"/>
                      <a:pt x="28" y="2"/>
                      <a:pt x="28" y="4"/>
                    </a:cubicBezTo>
                    <a:cubicBezTo>
                      <a:pt x="28" y="12"/>
                      <a:pt x="28" y="12"/>
                      <a:pt x="28" y="12"/>
                    </a:cubicBezTo>
                    <a:cubicBezTo>
                      <a:pt x="11" y="12"/>
                      <a:pt x="11" y="12"/>
                      <a:pt x="11" y="12"/>
                    </a:cubicBezTo>
                    <a:cubicBezTo>
                      <a:pt x="5" y="12"/>
                      <a:pt x="0" y="17"/>
                      <a:pt x="0" y="23"/>
                    </a:cubicBezTo>
                    <a:cubicBezTo>
                      <a:pt x="0" y="117"/>
                      <a:pt x="0" y="117"/>
                      <a:pt x="0" y="117"/>
                    </a:cubicBezTo>
                    <a:cubicBezTo>
                      <a:pt x="0" y="123"/>
                      <a:pt x="5" y="128"/>
                      <a:pt x="11" y="128"/>
                    </a:cubicBezTo>
                    <a:cubicBezTo>
                      <a:pt x="117" y="128"/>
                      <a:pt x="117" y="128"/>
                      <a:pt x="117" y="128"/>
                    </a:cubicBezTo>
                    <a:cubicBezTo>
                      <a:pt x="123" y="128"/>
                      <a:pt x="128" y="123"/>
                      <a:pt x="128" y="117"/>
                    </a:cubicBezTo>
                    <a:cubicBezTo>
                      <a:pt x="128" y="23"/>
                      <a:pt x="128" y="23"/>
                      <a:pt x="128" y="23"/>
                    </a:cubicBezTo>
                    <a:cubicBezTo>
                      <a:pt x="128" y="17"/>
                      <a:pt x="123" y="12"/>
                      <a:pt x="117" y="12"/>
                    </a:cubicBezTo>
                    <a:close/>
                    <a:moveTo>
                      <a:pt x="120" y="117"/>
                    </a:moveTo>
                    <a:cubicBezTo>
                      <a:pt x="120" y="119"/>
                      <a:pt x="119" y="120"/>
                      <a:pt x="117" y="120"/>
                    </a:cubicBezTo>
                    <a:cubicBezTo>
                      <a:pt x="11" y="120"/>
                      <a:pt x="11" y="120"/>
                      <a:pt x="11" y="120"/>
                    </a:cubicBezTo>
                    <a:cubicBezTo>
                      <a:pt x="9" y="120"/>
                      <a:pt x="8" y="119"/>
                      <a:pt x="8" y="117"/>
                    </a:cubicBezTo>
                    <a:cubicBezTo>
                      <a:pt x="8" y="23"/>
                      <a:pt x="8" y="23"/>
                      <a:pt x="8" y="23"/>
                    </a:cubicBezTo>
                    <a:cubicBezTo>
                      <a:pt x="8" y="21"/>
                      <a:pt x="9" y="20"/>
                      <a:pt x="11" y="20"/>
                    </a:cubicBezTo>
                    <a:cubicBezTo>
                      <a:pt x="28" y="20"/>
                      <a:pt x="28" y="20"/>
                      <a:pt x="28" y="20"/>
                    </a:cubicBezTo>
                    <a:cubicBezTo>
                      <a:pt x="28" y="28"/>
                      <a:pt x="28" y="28"/>
                      <a:pt x="28" y="28"/>
                    </a:cubicBezTo>
                    <a:cubicBezTo>
                      <a:pt x="28" y="30"/>
                      <a:pt x="30" y="32"/>
                      <a:pt x="32" y="32"/>
                    </a:cubicBezTo>
                    <a:cubicBezTo>
                      <a:pt x="34" y="32"/>
                      <a:pt x="36" y="30"/>
                      <a:pt x="36" y="28"/>
                    </a:cubicBezTo>
                    <a:cubicBezTo>
                      <a:pt x="36" y="20"/>
                      <a:pt x="36" y="20"/>
                      <a:pt x="36" y="20"/>
                    </a:cubicBezTo>
                    <a:cubicBezTo>
                      <a:pt x="60" y="20"/>
                      <a:pt x="60" y="20"/>
                      <a:pt x="60" y="20"/>
                    </a:cubicBezTo>
                    <a:cubicBezTo>
                      <a:pt x="60" y="28"/>
                      <a:pt x="60" y="28"/>
                      <a:pt x="60" y="28"/>
                    </a:cubicBezTo>
                    <a:cubicBezTo>
                      <a:pt x="60" y="30"/>
                      <a:pt x="62" y="32"/>
                      <a:pt x="64" y="32"/>
                    </a:cubicBezTo>
                    <a:cubicBezTo>
                      <a:pt x="66" y="32"/>
                      <a:pt x="68" y="30"/>
                      <a:pt x="68" y="28"/>
                    </a:cubicBezTo>
                    <a:cubicBezTo>
                      <a:pt x="68" y="20"/>
                      <a:pt x="68" y="20"/>
                      <a:pt x="68" y="20"/>
                    </a:cubicBezTo>
                    <a:cubicBezTo>
                      <a:pt x="92" y="20"/>
                      <a:pt x="92" y="20"/>
                      <a:pt x="92" y="20"/>
                    </a:cubicBezTo>
                    <a:cubicBezTo>
                      <a:pt x="92" y="28"/>
                      <a:pt x="92" y="28"/>
                      <a:pt x="92" y="28"/>
                    </a:cubicBezTo>
                    <a:cubicBezTo>
                      <a:pt x="92" y="30"/>
                      <a:pt x="94" y="32"/>
                      <a:pt x="96" y="32"/>
                    </a:cubicBezTo>
                    <a:cubicBezTo>
                      <a:pt x="98" y="32"/>
                      <a:pt x="100" y="30"/>
                      <a:pt x="100" y="28"/>
                    </a:cubicBezTo>
                    <a:cubicBezTo>
                      <a:pt x="100" y="20"/>
                      <a:pt x="100" y="20"/>
                      <a:pt x="100" y="20"/>
                    </a:cubicBezTo>
                    <a:cubicBezTo>
                      <a:pt x="117" y="20"/>
                      <a:pt x="117" y="20"/>
                      <a:pt x="117" y="20"/>
                    </a:cubicBezTo>
                    <a:cubicBezTo>
                      <a:pt x="119" y="20"/>
                      <a:pt x="120" y="21"/>
                      <a:pt x="120" y="23"/>
                    </a:cubicBezTo>
                    <a:lnTo>
                      <a:pt x="120" y="1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00"/>
                <a:endParaRPr lang="id-ID" dirty="0">
                  <a:solidFill>
                    <a:prstClr val="black"/>
                  </a:solidFill>
                  <a:latin typeface="Hassan LT Bold" panose="01000400000000000000" pitchFamily="2" charset="-78"/>
                </a:endParaRPr>
              </a:p>
            </p:txBody>
          </p:sp>
          <p:sp>
            <p:nvSpPr>
              <p:cNvPr id="107" name="Rectangle 20"/>
              <p:cNvSpPr>
                <a:spLocks noChangeArrowheads="1"/>
              </p:cNvSpPr>
              <p:nvPr/>
            </p:nvSpPr>
            <p:spPr bwMode="auto">
              <a:xfrm>
                <a:off x="4303713" y="5011738"/>
                <a:ext cx="6032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400"/>
                <a:endParaRPr lang="id-ID" dirty="0">
                  <a:solidFill>
                    <a:prstClr val="black"/>
                  </a:solidFill>
                  <a:latin typeface="Hassan LT Bold" panose="01000400000000000000" pitchFamily="2" charset="-78"/>
                </a:endParaRPr>
              </a:p>
            </p:txBody>
          </p:sp>
          <p:sp>
            <p:nvSpPr>
              <p:cNvPr id="109" name="Rectangle 21"/>
              <p:cNvSpPr>
                <a:spLocks noChangeArrowheads="1"/>
              </p:cNvSpPr>
              <p:nvPr/>
            </p:nvSpPr>
            <p:spPr bwMode="auto">
              <a:xfrm>
                <a:off x="4303713" y="5087938"/>
                <a:ext cx="60325"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400"/>
                <a:endParaRPr lang="id-ID" dirty="0">
                  <a:solidFill>
                    <a:prstClr val="black"/>
                  </a:solidFill>
                  <a:latin typeface="Hassan LT Bold" panose="01000400000000000000" pitchFamily="2" charset="-78"/>
                </a:endParaRPr>
              </a:p>
            </p:txBody>
          </p:sp>
          <p:sp>
            <p:nvSpPr>
              <p:cNvPr id="119" name="Rectangle 22"/>
              <p:cNvSpPr>
                <a:spLocks noChangeArrowheads="1"/>
              </p:cNvSpPr>
              <p:nvPr/>
            </p:nvSpPr>
            <p:spPr bwMode="auto">
              <a:xfrm>
                <a:off x="4303713" y="5162551"/>
                <a:ext cx="6032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400"/>
                <a:endParaRPr lang="id-ID" dirty="0">
                  <a:solidFill>
                    <a:prstClr val="black"/>
                  </a:solidFill>
                  <a:latin typeface="Hassan LT Bold" panose="01000400000000000000" pitchFamily="2" charset="-78"/>
                </a:endParaRPr>
              </a:p>
            </p:txBody>
          </p:sp>
          <p:sp>
            <p:nvSpPr>
              <p:cNvPr id="120" name="Rectangle 23"/>
              <p:cNvSpPr>
                <a:spLocks noChangeArrowheads="1"/>
              </p:cNvSpPr>
              <p:nvPr/>
            </p:nvSpPr>
            <p:spPr bwMode="auto">
              <a:xfrm>
                <a:off x="4410075" y="5162551"/>
                <a:ext cx="6032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400"/>
                <a:endParaRPr lang="id-ID" dirty="0">
                  <a:solidFill>
                    <a:prstClr val="black"/>
                  </a:solidFill>
                  <a:latin typeface="Hassan LT Bold" panose="01000400000000000000" pitchFamily="2" charset="-78"/>
                </a:endParaRPr>
              </a:p>
            </p:txBody>
          </p:sp>
          <p:sp>
            <p:nvSpPr>
              <p:cNvPr id="121" name="Rectangle 24"/>
              <p:cNvSpPr>
                <a:spLocks noChangeArrowheads="1"/>
              </p:cNvSpPr>
              <p:nvPr/>
            </p:nvSpPr>
            <p:spPr bwMode="auto">
              <a:xfrm>
                <a:off x="4410075" y="5087938"/>
                <a:ext cx="60325"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400"/>
                <a:endParaRPr lang="id-ID" dirty="0">
                  <a:solidFill>
                    <a:prstClr val="black"/>
                  </a:solidFill>
                  <a:latin typeface="Hassan LT Bold" panose="01000400000000000000" pitchFamily="2" charset="-78"/>
                </a:endParaRPr>
              </a:p>
            </p:txBody>
          </p:sp>
          <p:sp>
            <p:nvSpPr>
              <p:cNvPr id="122" name="Rectangle 25"/>
              <p:cNvSpPr>
                <a:spLocks noChangeArrowheads="1"/>
              </p:cNvSpPr>
              <p:nvPr/>
            </p:nvSpPr>
            <p:spPr bwMode="auto">
              <a:xfrm>
                <a:off x="4410075" y="5011738"/>
                <a:ext cx="6032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400"/>
                <a:endParaRPr lang="id-ID" dirty="0">
                  <a:solidFill>
                    <a:prstClr val="black"/>
                  </a:solidFill>
                  <a:latin typeface="Hassan LT Bold" panose="01000400000000000000" pitchFamily="2" charset="-78"/>
                </a:endParaRPr>
              </a:p>
            </p:txBody>
          </p:sp>
          <p:sp>
            <p:nvSpPr>
              <p:cNvPr id="123" name="Rectangle 26"/>
              <p:cNvSpPr>
                <a:spLocks noChangeArrowheads="1"/>
              </p:cNvSpPr>
              <p:nvPr/>
            </p:nvSpPr>
            <p:spPr bwMode="auto">
              <a:xfrm>
                <a:off x="4514850" y="5162551"/>
                <a:ext cx="6032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400"/>
                <a:endParaRPr lang="id-ID" dirty="0">
                  <a:solidFill>
                    <a:prstClr val="black"/>
                  </a:solidFill>
                  <a:latin typeface="Hassan LT Bold" panose="01000400000000000000" pitchFamily="2" charset="-78"/>
                </a:endParaRPr>
              </a:p>
            </p:txBody>
          </p:sp>
          <p:sp>
            <p:nvSpPr>
              <p:cNvPr id="124" name="Rectangle 27"/>
              <p:cNvSpPr>
                <a:spLocks noChangeArrowheads="1"/>
              </p:cNvSpPr>
              <p:nvPr/>
            </p:nvSpPr>
            <p:spPr bwMode="auto">
              <a:xfrm>
                <a:off x="4514850" y="5087938"/>
                <a:ext cx="60325" cy="44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400"/>
                <a:endParaRPr lang="id-ID" dirty="0">
                  <a:solidFill>
                    <a:prstClr val="black"/>
                  </a:solidFill>
                  <a:latin typeface="Hassan LT Bold" panose="01000400000000000000" pitchFamily="2" charset="-78"/>
                </a:endParaRPr>
              </a:p>
            </p:txBody>
          </p:sp>
          <p:sp>
            <p:nvSpPr>
              <p:cNvPr id="125" name="Rectangle 28"/>
              <p:cNvSpPr>
                <a:spLocks noChangeArrowheads="1"/>
              </p:cNvSpPr>
              <p:nvPr/>
            </p:nvSpPr>
            <p:spPr bwMode="auto">
              <a:xfrm>
                <a:off x="4514850" y="5011738"/>
                <a:ext cx="6032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400"/>
                <a:endParaRPr lang="id-ID" dirty="0">
                  <a:solidFill>
                    <a:prstClr val="black"/>
                  </a:solidFill>
                  <a:latin typeface="Hassan LT Bold" panose="01000400000000000000" pitchFamily="2" charset="-78"/>
                </a:endParaRPr>
              </a:p>
            </p:txBody>
          </p:sp>
        </p:grpSp>
      </p:grpSp>
      <p:sp>
        <p:nvSpPr>
          <p:cNvPr id="71" name="TextBox 70"/>
          <p:cNvSpPr txBox="1"/>
          <p:nvPr/>
        </p:nvSpPr>
        <p:spPr>
          <a:xfrm>
            <a:off x="4464038" y="1426683"/>
            <a:ext cx="1070871" cy="461605"/>
          </a:xfrm>
          <a:prstGeom prst="rect">
            <a:avLst/>
          </a:prstGeom>
          <a:noFill/>
        </p:spPr>
        <p:txBody>
          <a:bodyPr wrap="square" rtlCol="0">
            <a:spAutoFit/>
          </a:bodyPr>
          <a:lstStyle/>
          <a:p>
            <a:pPr algn="r" defTabSz="914400"/>
            <a:r>
              <a:rPr lang="ar-EG" sz="2400" b="1" dirty="0">
                <a:solidFill>
                  <a:prstClr val="black"/>
                </a:solidFill>
                <a:latin typeface="Calibri Light" panose="020F0302020204030204"/>
                <a:cs typeface="Hassan LT Bold" panose="01000400000000000000" pitchFamily="2" charset="-78"/>
              </a:rPr>
              <a:t>الفهرس </a:t>
            </a:r>
            <a:endParaRPr lang="id-ID" sz="2400" b="1" dirty="0">
              <a:solidFill>
                <a:prstClr val="black"/>
              </a:solidFill>
              <a:latin typeface="Calibri Light" panose="020F0302020204030204"/>
            </a:endParaRPr>
          </a:p>
        </p:txBody>
      </p:sp>
      <p:sp>
        <p:nvSpPr>
          <p:cNvPr id="67" name="TextBox 66">
            <a:extLst>
              <a:ext uri="{FF2B5EF4-FFF2-40B4-BE49-F238E27FC236}">
                <a16:creationId xmlns:a16="http://schemas.microsoft.com/office/drawing/2014/main" id="{C40EADF7-704A-4C01-8549-3B2DE2966030}"/>
              </a:ext>
            </a:extLst>
          </p:cNvPr>
          <p:cNvSpPr txBox="1"/>
          <p:nvPr/>
        </p:nvSpPr>
        <p:spPr>
          <a:xfrm>
            <a:off x="10466232" y="1512820"/>
            <a:ext cx="458780" cy="369332"/>
          </a:xfrm>
          <a:prstGeom prst="rect">
            <a:avLst/>
          </a:prstGeom>
          <a:noFill/>
        </p:spPr>
        <p:txBody>
          <a:bodyPr wrap="none" rtlCol="0">
            <a:spAutoFit/>
          </a:bodyPr>
          <a:lstStyle/>
          <a:p>
            <a:pPr algn="r"/>
            <a:r>
              <a:rPr lang="ar-SA" dirty="0">
                <a:latin typeface="Hassan LT Bold" panose="01000400000000000000" pitchFamily="2" charset="-78"/>
                <a:cs typeface="Hassan LT Bold" panose="01000400000000000000" pitchFamily="2" charset="-78"/>
              </a:rPr>
              <a:t>6</a:t>
            </a:r>
            <a:r>
              <a:rPr lang="en-US" dirty="0">
                <a:latin typeface="Hassan LT Bold" panose="01000400000000000000" pitchFamily="2" charset="-78"/>
                <a:cs typeface="Hassan LT Bold" panose="01000400000000000000" pitchFamily="2" charset="-78"/>
              </a:rPr>
              <a:t>-</a:t>
            </a:r>
            <a:r>
              <a:rPr lang="ar-SA" dirty="0">
                <a:latin typeface="Hassan LT Bold" panose="01000400000000000000" pitchFamily="2" charset="-78"/>
                <a:cs typeface="Hassan LT Bold" panose="01000400000000000000" pitchFamily="2" charset="-78"/>
              </a:rPr>
              <a:t>9</a:t>
            </a:r>
            <a:endParaRPr lang="id-ID" dirty="0">
              <a:latin typeface="Hassan LT Bold" panose="01000400000000000000" pitchFamily="2" charset="-78"/>
              <a:cs typeface="Hassan LT Bold" panose="01000400000000000000" pitchFamily="2" charset="-78"/>
            </a:endParaRPr>
          </a:p>
        </p:txBody>
      </p:sp>
      <p:sp>
        <p:nvSpPr>
          <p:cNvPr id="70" name="TextBox 69">
            <a:extLst>
              <a:ext uri="{FF2B5EF4-FFF2-40B4-BE49-F238E27FC236}">
                <a16:creationId xmlns:a16="http://schemas.microsoft.com/office/drawing/2014/main" id="{C813659B-C3B2-4E54-8FAE-34852E67846E}"/>
              </a:ext>
            </a:extLst>
          </p:cNvPr>
          <p:cNvSpPr txBox="1"/>
          <p:nvPr/>
        </p:nvSpPr>
        <p:spPr>
          <a:xfrm>
            <a:off x="10501672" y="2217850"/>
            <a:ext cx="657552" cy="369332"/>
          </a:xfrm>
          <a:prstGeom prst="rect">
            <a:avLst/>
          </a:prstGeom>
          <a:noFill/>
        </p:spPr>
        <p:txBody>
          <a:bodyPr wrap="none" rtlCol="0">
            <a:spAutoFit/>
          </a:bodyPr>
          <a:lstStyle/>
          <a:p>
            <a:pPr algn="r"/>
            <a:r>
              <a:rPr lang="en-US" dirty="0">
                <a:latin typeface="Hassan LT Bold" panose="01000400000000000000" pitchFamily="2" charset="-78"/>
                <a:cs typeface="Hassan LT Bold" panose="01000400000000000000" pitchFamily="2" charset="-78"/>
              </a:rPr>
              <a:t>10-16</a:t>
            </a:r>
            <a:endParaRPr lang="id-ID" dirty="0">
              <a:latin typeface="Hassan LT Bold" panose="01000400000000000000" pitchFamily="2" charset="-78"/>
              <a:cs typeface="Hassan LT Bold" panose="01000400000000000000" pitchFamily="2" charset="-78"/>
            </a:endParaRPr>
          </a:p>
        </p:txBody>
      </p:sp>
      <p:sp>
        <p:nvSpPr>
          <p:cNvPr id="72" name="TextBox 71">
            <a:extLst>
              <a:ext uri="{FF2B5EF4-FFF2-40B4-BE49-F238E27FC236}">
                <a16:creationId xmlns:a16="http://schemas.microsoft.com/office/drawing/2014/main" id="{FB455B32-85F6-4F5B-A4CA-FC9C95135669}"/>
              </a:ext>
            </a:extLst>
          </p:cNvPr>
          <p:cNvSpPr txBox="1"/>
          <p:nvPr/>
        </p:nvSpPr>
        <p:spPr>
          <a:xfrm>
            <a:off x="10464057" y="2856539"/>
            <a:ext cx="383439" cy="369332"/>
          </a:xfrm>
          <a:prstGeom prst="rect">
            <a:avLst/>
          </a:prstGeom>
          <a:noFill/>
        </p:spPr>
        <p:txBody>
          <a:bodyPr wrap="none" rtlCol="0">
            <a:spAutoFit/>
          </a:bodyPr>
          <a:lstStyle/>
          <a:p>
            <a:pPr algn="r"/>
            <a:r>
              <a:rPr lang="en-US" dirty="0">
                <a:latin typeface="Hassan LT Bold" panose="01000400000000000000" pitchFamily="2" charset="-78"/>
                <a:cs typeface="Hassan LT Bold" panose="01000400000000000000" pitchFamily="2" charset="-78"/>
              </a:rPr>
              <a:t>17</a:t>
            </a:r>
            <a:endParaRPr lang="id-ID" dirty="0">
              <a:latin typeface="Hassan LT Bold" panose="01000400000000000000" pitchFamily="2" charset="-78"/>
              <a:cs typeface="Hassan LT Bold" panose="01000400000000000000" pitchFamily="2" charset="-78"/>
            </a:endParaRPr>
          </a:p>
        </p:txBody>
      </p:sp>
      <p:sp>
        <p:nvSpPr>
          <p:cNvPr id="73" name="TextBox 72">
            <a:extLst>
              <a:ext uri="{FF2B5EF4-FFF2-40B4-BE49-F238E27FC236}">
                <a16:creationId xmlns:a16="http://schemas.microsoft.com/office/drawing/2014/main" id="{D2954822-CA42-457D-A5A5-D5C25CE3BB84}"/>
              </a:ext>
            </a:extLst>
          </p:cNvPr>
          <p:cNvSpPr txBox="1"/>
          <p:nvPr/>
        </p:nvSpPr>
        <p:spPr>
          <a:xfrm>
            <a:off x="10448308" y="3490674"/>
            <a:ext cx="657552" cy="369332"/>
          </a:xfrm>
          <a:prstGeom prst="rect">
            <a:avLst/>
          </a:prstGeom>
          <a:noFill/>
        </p:spPr>
        <p:txBody>
          <a:bodyPr wrap="none" rtlCol="0">
            <a:spAutoFit/>
          </a:bodyPr>
          <a:lstStyle/>
          <a:p>
            <a:pPr algn="r"/>
            <a:r>
              <a:rPr lang="en-US" dirty="0">
                <a:latin typeface="Hassan LT Bold" panose="01000400000000000000" pitchFamily="2" charset="-78"/>
                <a:cs typeface="Hassan LT Bold" panose="01000400000000000000" pitchFamily="2" charset="-78"/>
              </a:rPr>
              <a:t>18-27</a:t>
            </a:r>
            <a:endParaRPr lang="id-ID" dirty="0">
              <a:latin typeface="Hassan LT Bold" panose="01000400000000000000" pitchFamily="2" charset="-78"/>
              <a:cs typeface="Hassan LT Bold" panose="01000400000000000000" pitchFamily="2" charset="-78"/>
            </a:endParaRPr>
          </a:p>
        </p:txBody>
      </p:sp>
      <p:sp>
        <p:nvSpPr>
          <p:cNvPr id="74" name="TextBox 73">
            <a:extLst>
              <a:ext uri="{FF2B5EF4-FFF2-40B4-BE49-F238E27FC236}">
                <a16:creationId xmlns:a16="http://schemas.microsoft.com/office/drawing/2014/main" id="{C8BD484F-E9DC-4F0F-A948-2BFC4755B3A7}"/>
              </a:ext>
            </a:extLst>
          </p:cNvPr>
          <p:cNvSpPr txBox="1"/>
          <p:nvPr/>
        </p:nvSpPr>
        <p:spPr>
          <a:xfrm>
            <a:off x="10449873" y="4181921"/>
            <a:ext cx="657552" cy="369332"/>
          </a:xfrm>
          <a:prstGeom prst="rect">
            <a:avLst/>
          </a:prstGeom>
          <a:noFill/>
        </p:spPr>
        <p:txBody>
          <a:bodyPr wrap="none" rtlCol="0">
            <a:spAutoFit/>
          </a:bodyPr>
          <a:lstStyle/>
          <a:p>
            <a:pPr algn="r"/>
            <a:r>
              <a:rPr lang="en-US" dirty="0">
                <a:latin typeface="Hassan LT Bold" panose="01000400000000000000" pitchFamily="2" charset="-78"/>
                <a:cs typeface="Hassan LT Bold" panose="01000400000000000000" pitchFamily="2" charset="-78"/>
              </a:rPr>
              <a:t>28-35</a:t>
            </a:r>
            <a:endParaRPr lang="id-ID" dirty="0">
              <a:latin typeface="Hassan LT Bold" panose="01000400000000000000" pitchFamily="2" charset="-78"/>
              <a:cs typeface="Hassan LT Bold" panose="01000400000000000000" pitchFamily="2" charset="-78"/>
            </a:endParaRPr>
          </a:p>
        </p:txBody>
      </p:sp>
      <p:sp>
        <p:nvSpPr>
          <p:cNvPr id="75" name="TextBox 74">
            <a:extLst>
              <a:ext uri="{FF2B5EF4-FFF2-40B4-BE49-F238E27FC236}">
                <a16:creationId xmlns:a16="http://schemas.microsoft.com/office/drawing/2014/main" id="{71390F81-4E78-44C7-8C93-EEE9E9F16B78}"/>
              </a:ext>
            </a:extLst>
          </p:cNvPr>
          <p:cNvSpPr txBox="1"/>
          <p:nvPr/>
        </p:nvSpPr>
        <p:spPr>
          <a:xfrm>
            <a:off x="10401299" y="4883466"/>
            <a:ext cx="771525" cy="369332"/>
          </a:xfrm>
          <a:prstGeom prst="rect">
            <a:avLst/>
          </a:prstGeom>
          <a:noFill/>
        </p:spPr>
        <p:txBody>
          <a:bodyPr wrap="square" rtlCol="0">
            <a:spAutoFit/>
          </a:bodyPr>
          <a:lstStyle/>
          <a:p>
            <a:pPr algn="r"/>
            <a:r>
              <a:rPr lang="en-US" dirty="0">
                <a:latin typeface="Hassan LT Bold" panose="01000400000000000000" pitchFamily="2" charset="-78"/>
                <a:cs typeface="Hassan LT Bold" panose="01000400000000000000" pitchFamily="2" charset="-78"/>
              </a:rPr>
              <a:t>36-40</a:t>
            </a:r>
            <a:endParaRPr lang="id-ID" dirty="0">
              <a:latin typeface="Hassan LT Bold" panose="01000400000000000000" pitchFamily="2" charset="-78"/>
              <a:cs typeface="Hassan LT Bold" panose="01000400000000000000" pitchFamily="2" charset="-78"/>
            </a:endParaRPr>
          </a:p>
        </p:txBody>
      </p:sp>
      <p:sp>
        <p:nvSpPr>
          <p:cNvPr id="76" name="TextBox 75">
            <a:extLst>
              <a:ext uri="{FF2B5EF4-FFF2-40B4-BE49-F238E27FC236}">
                <a16:creationId xmlns:a16="http://schemas.microsoft.com/office/drawing/2014/main" id="{8356857F-22AC-4E39-AF90-34924F718DDC}"/>
              </a:ext>
            </a:extLst>
          </p:cNvPr>
          <p:cNvSpPr txBox="1"/>
          <p:nvPr/>
        </p:nvSpPr>
        <p:spPr>
          <a:xfrm>
            <a:off x="10437496" y="856273"/>
            <a:ext cx="458779" cy="369332"/>
          </a:xfrm>
          <a:prstGeom prst="rect">
            <a:avLst/>
          </a:prstGeom>
          <a:noFill/>
        </p:spPr>
        <p:txBody>
          <a:bodyPr wrap="none" rtlCol="0">
            <a:spAutoFit/>
          </a:bodyPr>
          <a:lstStyle/>
          <a:p>
            <a:pPr algn="r"/>
            <a:r>
              <a:rPr lang="en-US" dirty="0">
                <a:latin typeface="Hassan LT Bold" panose="01000400000000000000" pitchFamily="2" charset="-78"/>
                <a:cs typeface="Hassan LT Bold" panose="01000400000000000000" pitchFamily="2" charset="-78"/>
              </a:rPr>
              <a:t>3-</a:t>
            </a:r>
            <a:r>
              <a:rPr lang="ar-SA" dirty="0">
                <a:latin typeface="Hassan LT Bold" panose="01000400000000000000" pitchFamily="2" charset="-78"/>
                <a:cs typeface="Hassan LT Bold" panose="01000400000000000000" pitchFamily="2" charset="-78"/>
              </a:rPr>
              <a:t>5</a:t>
            </a:r>
            <a:endParaRPr lang="id-ID" dirty="0">
              <a:latin typeface="Hassan LT Bold" panose="01000400000000000000" pitchFamily="2" charset="-78"/>
              <a:cs typeface="Hassan LT Bold" panose="01000400000000000000" pitchFamily="2" charset="-78"/>
            </a:endParaRPr>
          </a:p>
        </p:txBody>
      </p:sp>
      <p:sp>
        <p:nvSpPr>
          <p:cNvPr id="77" name="TextBox 76">
            <a:extLst>
              <a:ext uri="{FF2B5EF4-FFF2-40B4-BE49-F238E27FC236}">
                <a16:creationId xmlns:a16="http://schemas.microsoft.com/office/drawing/2014/main" id="{A3E33EA6-FC63-4102-8D6C-18E9D10CC9D8}"/>
              </a:ext>
            </a:extLst>
          </p:cNvPr>
          <p:cNvSpPr txBox="1"/>
          <p:nvPr/>
        </p:nvSpPr>
        <p:spPr>
          <a:xfrm>
            <a:off x="10337212" y="5545079"/>
            <a:ext cx="564150" cy="369332"/>
          </a:xfrm>
          <a:prstGeom prst="rect">
            <a:avLst/>
          </a:prstGeom>
          <a:noFill/>
        </p:spPr>
        <p:txBody>
          <a:bodyPr wrap="square" rtlCol="0">
            <a:spAutoFit/>
          </a:bodyPr>
          <a:lstStyle/>
          <a:p>
            <a:pPr algn="r"/>
            <a:r>
              <a:rPr lang="en-US" dirty="0">
                <a:latin typeface="Hassan LT Bold" panose="01000400000000000000" pitchFamily="2" charset="-78"/>
                <a:cs typeface="Hassan LT Bold" panose="01000400000000000000" pitchFamily="2" charset="-78"/>
              </a:rPr>
              <a:t>41</a:t>
            </a:r>
            <a:endParaRPr lang="id-ID" dirty="0">
              <a:latin typeface="Hassan LT Bold" panose="01000400000000000000" pitchFamily="2" charset="-78"/>
              <a:cs typeface="Hassan LT Bold" panose="01000400000000000000" pitchFamily="2" charset="-78"/>
            </a:endParaRPr>
          </a:p>
        </p:txBody>
      </p:sp>
      <p:pic>
        <p:nvPicPr>
          <p:cNvPr id="78" name="Picture 77">
            <a:extLst>
              <a:ext uri="{FF2B5EF4-FFF2-40B4-BE49-F238E27FC236}">
                <a16:creationId xmlns:a16="http://schemas.microsoft.com/office/drawing/2014/main" id="{03E7D4EB-BA4D-4B6C-A31C-07C404E21B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5" y="567"/>
            <a:ext cx="4904618" cy="6857433"/>
          </a:xfrm>
          <a:prstGeom prst="rect">
            <a:avLst/>
          </a:prstGeom>
        </p:spPr>
      </p:pic>
    </p:spTree>
    <p:extLst>
      <p:ext uri="{BB962C8B-B14F-4D97-AF65-F5344CB8AC3E}">
        <p14:creationId xmlns:p14="http://schemas.microsoft.com/office/powerpoint/2010/main" val="288251003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wipe(up)">
                                      <p:cBhvr>
                                        <p:cTn id="7" dur="500"/>
                                        <p:tgtEl>
                                          <p:spTgt spid="110"/>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82"/>
                                        </p:tgtEl>
                                        <p:attrNameLst>
                                          <p:attrName>style.visibility</p:attrName>
                                        </p:attrNameLst>
                                      </p:cBhvr>
                                      <p:to>
                                        <p:strVal val="visible"/>
                                      </p:to>
                                    </p:set>
                                    <p:anim calcmode="lin" valueType="num">
                                      <p:cBhvr>
                                        <p:cTn id="11" dur="500" fill="hold"/>
                                        <p:tgtEl>
                                          <p:spTgt spid="82"/>
                                        </p:tgtEl>
                                        <p:attrNameLst>
                                          <p:attrName>ppt_w</p:attrName>
                                        </p:attrNameLst>
                                      </p:cBhvr>
                                      <p:tavLst>
                                        <p:tav tm="0">
                                          <p:val>
                                            <p:fltVal val="0"/>
                                          </p:val>
                                        </p:tav>
                                        <p:tav tm="100000">
                                          <p:val>
                                            <p:strVal val="#ppt_w"/>
                                          </p:val>
                                        </p:tav>
                                      </p:tavLst>
                                    </p:anim>
                                    <p:anim calcmode="lin" valueType="num">
                                      <p:cBhvr>
                                        <p:cTn id="12" dur="500" fill="hold"/>
                                        <p:tgtEl>
                                          <p:spTgt spid="82"/>
                                        </p:tgtEl>
                                        <p:attrNameLst>
                                          <p:attrName>ppt_h</p:attrName>
                                        </p:attrNameLst>
                                      </p:cBhvr>
                                      <p:tavLst>
                                        <p:tav tm="0">
                                          <p:val>
                                            <p:fltVal val="0"/>
                                          </p:val>
                                        </p:tav>
                                        <p:tav tm="100000">
                                          <p:val>
                                            <p:strVal val="#ppt_h"/>
                                          </p:val>
                                        </p:tav>
                                      </p:tavLst>
                                    </p:anim>
                                    <p:animEffect transition="in" filter="fade">
                                      <p:cBhvr>
                                        <p:cTn id="13" dur="500"/>
                                        <p:tgtEl>
                                          <p:spTgt spid="82"/>
                                        </p:tgtEl>
                                      </p:cBhvr>
                                    </p:animEffect>
                                  </p:childTnLst>
                                </p:cTn>
                              </p:par>
                            </p:childTnLst>
                          </p:cTn>
                        </p:par>
                        <p:par>
                          <p:cTn id="14" fill="hold">
                            <p:stCondLst>
                              <p:cond delay="1000"/>
                            </p:stCondLst>
                            <p:childTnLst>
                              <p:par>
                                <p:cTn id="15" presetID="22" presetClass="entr" presetSubtype="1" fill="hold" nodeType="afterEffect">
                                  <p:stCondLst>
                                    <p:cond delay="0"/>
                                  </p:stCondLst>
                                  <p:childTnLst>
                                    <p:set>
                                      <p:cBhvr>
                                        <p:cTn id="16" dur="1" fill="hold">
                                          <p:stCondLst>
                                            <p:cond delay="0"/>
                                          </p:stCondLst>
                                        </p:cTn>
                                        <p:tgtEl>
                                          <p:spTgt spid="83"/>
                                        </p:tgtEl>
                                        <p:attrNameLst>
                                          <p:attrName>style.visibility</p:attrName>
                                        </p:attrNameLst>
                                      </p:cBhvr>
                                      <p:to>
                                        <p:strVal val="visible"/>
                                      </p:to>
                                    </p:set>
                                    <p:animEffect transition="in" filter="wipe(up)">
                                      <p:cBhvr>
                                        <p:cTn id="17" dur="500"/>
                                        <p:tgtEl>
                                          <p:spTgt spid="83"/>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84"/>
                                        </p:tgtEl>
                                        <p:attrNameLst>
                                          <p:attrName>style.visibility</p:attrName>
                                        </p:attrNameLst>
                                      </p:cBhvr>
                                      <p:to>
                                        <p:strVal val="visible"/>
                                      </p:to>
                                    </p:set>
                                    <p:anim calcmode="lin" valueType="num">
                                      <p:cBhvr>
                                        <p:cTn id="21" dur="500" fill="hold"/>
                                        <p:tgtEl>
                                          <p:spTgt spid="84"/>
                                        </p:tgtEl>
                                        <p:attrNameLst>
                                          <p:attrName>ppt_w</p:attrName>
                                        </p:attrNameLst>
                                      </p:cBhvr>
                                      <p:tavLst>
                                        <p:tav tm="0">
                                          <p:val>
                                            <p:fltVal val="0"/>
                                          </p:val>
                                        </p:tav>
                                        <p:tav tm="100000">
                                          <p:val>
                                            <p:strVal val="#ppt_w"/>
                                          </p:val>
                                        </p:tav>
                                      </p:tavLst>
                                    </p:anim>
                                    <p:anim calcmode="lin" valueType="num">
                                      <p:cBhvr>
                                        <p:cTn id="22" dur="500" fill="hold"/>
                                        <p:tgtEl>
                                          <p:spTgt spid="84"/>
                                        </p:tgtEl>
                                        <p:attrNameLst>
                                          <p:attrName>ppt_h</p:attrName>
                                        </p:attrNameLst>
                                      </p:cBhvr>
                                      <p:tavLst>
                                        <p:tav tm="0">
                                          <p:val>
                                            <p:fltVal val="0"/>
                                          </p:val>
                                        </p:tav>
                                        <p:tav tm="100000">
                                          <p:val>
                                            <p:strVal val="#ppt_h"/>
                                          </p:val>
                                        </p:tav>
                                      </p:tavLst>
                                    </p:anim>
                                    <p:animEffect transition="in" filter="fade">
                                      <p:cBhvr>
                                        <p:cTn id="23" dur="500"/>
                                        <p:tgtEl>
                                          <p:spTgt spid="84"/>
                                        </p:tgtEl>
                                      </p:cBhvr>
                                    </p:animEffect>
                                  </p:childTnLst>
                                </p:cTn>
                              </p:par>
                            </p:childTnLst>
                          </p:cTn>
                        </p:par>
                        <p:par>
                          <p:cTn id="24" fill="hold">
                            <p:stCondLst>
                              <p:cond delay="2000"/>
                            </p:stCondLst>
                            <p:childTnLst>
                              <p:par>
                                <p:cTn id="25" presetID="22" presetClass="entr" presetSubtype="1" fill="hold" nodeType="afterEffect">
                                  <p:stCondLst>
                                    <p:cond delay="0"/>
                                  </p:stCondLst>
                                  <p:childTnLst>
                                    <p:set>
                                      <p:cBhvr>
                                        <p:cTn id="26" dur="1" fill="hold">
                                          <p:stCondLst>
                                            <p:cond delay="0"/>
                                          </p:stCondLst>
                                        </p:cTn>
                                        <p:tgtEl>
                                          <p:spTgt spid="85"/>
                                        </p:tgtEl>
                                        <p:attrNameLst>
                                          <p:attrName>style.visibility</p:attrName>
                                        </p:attrNameLst>
                                      </p:cBhvr>
                                      <p:to>
                                        <p:strVal val="visible"/>
                                      </p:to>
                                    </p:set>
                                    <p:animEffect transition="in" filter="wipe(up)">
                                      <p:cBhvr>
                                        <p:cTn id="27" dur="500"/>
                                        <p:tgtEl>
                                          <p:spTgt spid="85"/>
                                        </p:tgtEl>
                                      </p:cBhvr>
                                    </p:animEffect>
                                  </p:childTnLst>
                                </p:cTn>
                              </p:par>
                            </p:childTnLst>
                          </p:cTn>
                        </p:par>
                        <p:par>
                          <p:cTn id="28" fill="hold">
                            <p:stCondLst>
                              <p:cond delay="2500"/>
                            </p:stCondLst>
                            <p:childTnLst>
                              <p:par>
                                <p:cTn id="29" presetID="53" presetClass="entr" presetSubtype="16" fill="hold" grpId="0" nodeType="afterEffect">
                                  <p:stCondLst>
                                    <p:cond delay="0"/>
                                  </p:stCondLst>
                                  <p:childTnLst>
                                    <p:set>
                                      <p:cBhvr>
                                        <p:cTn id="30" dur="1" fill="hold">
                                          <p:stCondLst>
                                            <p:cond delay="0"/>
                                          </p:stCondLst>
                                        </p:cTn>
                                        <p:tgtEl>
                                          <p:spTgt spid="86"/>
                                        </p:tgtEl>
                                        <p:attrNameLst>
                                          <p:attrName>style.visibility</p:attrName>
                                        </p:attrNameLst>
                                      </p:cBhvr>
                                      <p:to>
                                        <p:strVal val="visible"/>
                                      </p:to>
                                    </p:set>
                                    <p:anim calcmode="lin" valueType="num">
                                      <p:cBhvr>
                                        <p:cTn id="31" dur="500" fill="hold"/>
                                        <p:tgtEl>
                                          <p:spTgt spid="86"/>
                                        </p:tgtEl>
                                        <p:attrNameLst>
                                          <p:attrName>ppt_w</p:attrName>
                                        </p:attrNameLst>
                                      </p:cBhvr>
                                      <p:tavLst>
                                        <p:tav tm="0">
                                          <p:val>
                                            <p:fltVal val="0"/>
                                          </p:val>
                                        </p:tav>
                                        <p:tav tm="100000">
                                          <p:val>
                                            <p:strVal val="#ppt_w"/>
                                          </p:val>
                                        </p:tav>
                                      </p:tavLst>
                                    </p:anim>
                                    <p:anim calcmode="lin" valueType="num">
                                      <p:cBhvr>
                                        <p:cTn id="32" dur="500" fill="hold"/>
                                        <p:tgtEl>
                                          <p:spTgt spid="86"/>
                                        </p:tgtEl>
                                        <p:attrNameLst>
                                          <p:attrName>ppt_h</p:attrName>
                                        </p:attrNameLst>
                                      </p:cBhvr>
                                      <p:tavLst>
                                        <p:tav tm="0">
                                          <p:val>
                                            <p:fltVal val="0"/>
                                          </p:val>
                                        </p:tav>
                                        <p:tav tm="100000">
                                          <p:val>
                                            <p:strVal val="#ppt_h"/>
                                          </p:val>
                                        </p:tav>
                                      </p:tavLst>
                                    </p:anim>
                                    <p:animEffect transition="in" filter="fade">
                                      <p:cBhvr>
                                        <p:cTn id="33" dur="500"/>
                                        <p:tgtEl>
                                          <p:spTgt spid="86"/>
                                        </p:tgtEl>
                                      </p:cBhvr>
                                    </p:animEffect>
                                  </p:childTnLst>
                                </p:cTn>
                              </p:par>
                            </p:childTnLst>
                          </p:cTn>
                        </p:par>
                        <p:par>
                          <p:cTn id="34" fill="hold">
                            <p:stCondLst>
                              <p:cond delay="3000"/>
                            </p:stCondLst>
                            <p:childTnLst>
                              <p:par>
                                <p:cTn id="35" presetID="22" presetClass="entr" presetSubtype="1" fill="hold" nodeType="afterEffect">
                                  <p:stCondLst>
                                    <p:cond delay="0"/>
                                  </p:stCondLst>
                                  <p:childTnLst>
                                    <p:set>
                                      <p:cBhvr>
                                        <p:cTn id="36" dur="1" fill="hold">
                                          <p:stCondLst>
                                            <p:cond delay="0"/>
                                          </p:stCondLst>
                                        </p:cTn>
                                        <p:tgtEl>
                                          <p:spTgt spid="87"/>
                                        </p:tgtEl>
                                        <p:attrNameLst>
                                          <p:attrName>style.visibility</p:attrName>
                                        </p:attrNameLst>
                                      </p:cBhvr>
                                      <p:to>
                                        <p:strVal val="visible"/>
                                      </p:to>
                                    </p:set>
                                    <p:animEffect transition="in" filter="wipe(up)">
                                      <p:cBhvr>
                                        <p:cTn id="37" dur="500"/>
                                        <p:tgtEl>
                                          <p:spTgt spid="87"/>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88"/>
                                        </p:tgtEl>
                                        <p:attrNameLst>
                                          <p:attrName>style.visibility</p:attrName>
                                        </p:attrNameLst>
                                      </p:cBhvr>
                                      <p:to>
                                        <p:strVal val="visible"/>
                                      </p:to>
                                    </p:set>
                                    <p:anim calcmode="lin" valueType="num">
                                      <p:cBhvr>
                                        <p:cTn id="41" dur="500" fill="hold"/>
                                        <p:tgtEl>
                                          <p:spTgt spid="88"/>
                                        </p:tgtEl>
                                        <p:attrNameLst>
                                          <p:attrName>ppt_w</p:attrName>
                                        </p:attrNameLst>
                                      </p:cBhvr>
                                      <p:tavLst>
                                        <p:tav tm="0">
                                          <p:val>
                                            <p:fltVal val="0"/>
                                          </p:val>
                                        </p:tav>
                                        <p:tav tm="100000">
                                          <p:val>
                                            <p:strVal val="#ppt_w"/>
                                          </p:val>
                                        </p:tav>
                                      </p:tavLst>
                                    </p:anim>
                                    <p:anim calcmode="lin" valueType="num">
                                      <p:cBhvr>
                                        <p:cTn id="42" dur="500" fill="hold"/>
                                        <p:tgtEl>
                                          <p:spTgt spid="88"/>
                                        </p:tgtEl>
                                        <p:attrNameLst>
                                          <p:attrName>ppt_h</p:attrName>
                                        </p:attrNameLst>
                                      </p:cBhvr>
                                      <p:tavLst>
                                        <p:tav tm="0">
                                          <p:val>
                                            <p:fltVal val="0"/>
                                          </p:val>
                                        </p:tav>
                                        <p:tav tm="100000">
                                          <p:val>
                                            <p:strVal val="#ppt_h"/>
                                          </p:val>
                                        </p:tav>
                                      </p:tavLst>
                                    </p:anim>
                                    <p:animEffect transition="in" filter="fade">
                                      <p:cBhvr>
                                        <p:cTn id="43" dur="500"/>
                                        <p:tgtEl>
                                          <p:spTgt spid="88"/>
                                        </p:tgtEl>
                                      </p:cBhvr>
                                    </p:animEffect>
                                  </p:childTnLst>
                                </p:cTn>
                              </p:par>
                            </p:childTnLst>
                          </p:cTn>
                        </p:par>
                        <p:par>
                          <p:cTn id="44" fill="hold">
                            <p:stCondLst>
                              <p:cond delay="4000"/>
                            </p:stCondLst>
                            <p:childTnLst>
                              <p:par>
                                <p:cTn id="45" presetID="22" presetClass="entr" presetSubtype="1" fill="hold" nodeType="afterEffect">
                                  <p:stCondLst>
                                    <p:cond delay="0"/>
                                  </p:stCondLst>
                                  <p:childTnLst>
                                    <p:set>
                                      <p:cBhvr>
                                        <p:cTn id="46" dur="1" fill="hold">
                                          <p:stCondLst>
                                            <p:cond delay="0"/>
                                          </p:stCondLst>
                                        </p:cTn>
                                        <p:tgtEl>
                                          <p:spTgt spid="89"/>
                                        </p:tgtEl>
                                        <p:attrNameLst>
                                          <p:attrName>style.visibility</p:attrName>
                                        </p:attrNameLst>
                                      </p:cBhvr>
                                      <p:to>
                                        <p:strVal val="visible"/>
                                      </p:to>
                                    </p:set>
                                    <p:animEffect transition="in" filter="wipe(up)">
                                      <p:cBhvr>
                                        <p:cTn id="47" dur="500"/>
                                        <p:tgtEl>
                                          <p:spTgt spid="89"/>
                                        </p:tgtEl>
                                      </p:cBhvr>
                                    </p:animEffect>
                                  </p:childTnLst>
                                </p:cTn>
                              </p:par>
                            </p:childTnLst>
                          </p:cTn>
                        </p:par>
                        <p:par>
                          <p:cTn id="48" fill="hold">
                            <p:stCondLst>
                              <p:cond delay="4500"/>
                            </p:stCondLst>
                            <p:childTnLst>
                              <p:par>
                                <p:cTn id="49" presetID="53" presetClass="entr" presetSubtype="16" fill="hold" grpId="0" nodeType="afterEffect">
                                  <p:stCondLst>
                                    <p:cond delay="0"/>
                                  </p:stCondLst>
                                  <p:childTnLst>
                                    <p:set>
                                      <p:cBhvr>
                                        <p:cTn id="50" dur="1" fill="hold">
                                          <p:stCondLst>
                                            <p:cond delay="0"/>
                                          </p:stCondLst>
                                        </p:cTn>
                                        <p:tgtEl>
                                          <p:spTgt spid="90"/>
                                        </p:tgtEl>
                                        <p:attrNameLst>
                                          <p:attrName>style.visibility</p:attrName>
                                        </p:attrNameLst>
                                      </p:cBhvr>
                                      <p:to>
                                        <p:strVal val="visible"/>
                                      </p:to>
                                    </p:set>
                                    <p:anim calcmode="lin" valueType="num">
                                      <p:cBhvr>
                                        <p:cTn id="51" dur="500" fill="hold"/>
                                        <p:tgtEl>
                                          <p:spTgt spid="90"/>
                                        </p:tgtEl>
                                        <p:attrNameLst>
                                          <p:attrName>ppt_w</p:attrName>
                                        </p:attrNameLst>
                                      </p:cBhvr>
                                      <p:tavLst>
                                        <p:tav tm="0">
                                          <p:val>
                                            <p:fltVal val="0"/>
                                          </p:val>
                                        </p:tav>
                                        <p:tav tm="100000">
                                          <p:val>
                                            <p:strVal val="#ppt_w"/>
                                          </p:val>
                                        </p:tav>
                                      </p:tavLst>
                                    </p:anim>
                                    <p:anim calcmode="lin" valueType="num">
                                      <p:cBhvr>
                                        <p:cTn id="52" dur="500" fill="hold"/>
                                        <p:tgtEl>
                                          <p:spTgt spid="90"/>
                                        </p:tgtEl>
                                        <p:attrNameLst>
                                          <p:attrName>ppt_h</p:attrName>
                                        </p:attrNameLst>
                                      </p:cBhvr>
                                      <p:tavLst>
                                        <p:tav tm="0">
                                          <p:val>
                                            <p:fltVal val="0"/>
                                          </p:val>
                                        </p:tav>
                                        <p:tav tm="100000">
                                          <p:val>
                                            <p:strVal val="#ppt_h"/>
                                          </p:val>
                                        </p:tav>
                                      </p:tavLst>
                                    </p:anim>
                                    <p:animEffect transition="in" filter="fade">
                                      <p:cBhvr>
                                        <p:cTn id="53" dur="500"/>
                                        <p:tgtEl>
                                          <p:spTgt spid="90"/>
                                        </p:tgtEl>
                                      </p:cBhvr>
                                    </p:animEffect>
                                  </p:childTnLst>
                                </p:cTn>
                              </p:par>
                            </p:childTnLst>
                          </p:cTn>
                        </p:par>
                        <p:par>
                          <p:cTn id="54" fill="hold">
                            <p:stCondLst>
                              <p:cond delay="5000"/>
                            </p:stCondLst>
                            <p:childTnLst>
                              <p:par>
                                <p:cTn id="55" presetID="22" presetClass="entr" presetSubtype="1" fill="hold" nodeType="afterEffect">
                                  <p:stCondLst>
                                    <p:cond delay="0"/>
                                  </p:stCondLst>
                                  <p:childTnLst>
                                    <p:set>
                                      <p:cBhvr>
                                        <p:cTn id="56" dur="1" fill="hold">
                                          <p:stCondLst>
                                            <p:cond delay="0"/>
                                          </p:stCondLst>
                                        </p:cTn>
                                        <p:tgtEl>
                                          <p:spTgt spid="91"/>
                                        </p:tgtEl>
                                        <p:attrNameLst>
                                          <p:attrName>style.visibility</p:attrName>
                                        </p:attrNameLst>
                                      </p:cBhvr>
                                      <p:to>
                                        <p:strVal val="visible"/>
                                      </p:to>
                                    </p:set>
                                    <p:animEffect transition="in" filter="wipe(up)">
                                      <p:cBhvr>
                                        <p:cTn id="57" dur="500"/>
                                        <p:tgtEl>
                                          <p:spTgt spid="91"/>
                                        </p:tgtEl>
                                      </p:cBhvr>
                                    </p:animEffect>
                                  </p:childTnLst>
                                </p:cTn>
                              </p:par>
                            </p:childTnLst>
                          </p:cTn>
                        </p:par>
                        <p:par>
                          <p:cTn id="58" fill="hold">
                            <p:stCondLst>
                              <p:cond delay="5500"/>
                            </p:stCondLst>
                            <p:childTnLst>
                              <p:par>
                                <p:cTn id="59" presetID="53" presetClass="entr" presetSubtype="16" fill="hold" grpId="0" nodeType="afterEffect">
                                  <p:stCondLst>
                                    <p:cond delay="0"/>
                                  </p:stCondLst>
                                  <p:childTnLst>
                                    <p:set>
                                      <p:cBhvr>
                                        <p:cTn id="60" dur="1" fill="hold">
                                          <p:stCondLst>
                                            <p:cond delay="0"/>
                                          </p:stCondLst>
                                        </p:cTn>
                                        <p:tgtEl>
                                          <p:spTgt spid="92"/>
                                        </p:tgtEl>
                                        <p:attrNameLst>
                                          <p:attrName>style.visibility</p:attrName>
                                        </p:attrNameLst>
                                      </p:cBhvr>
                                      <p:to>
                                        <p:strVal val="visible"/>
                                      </p:to>
                                    </p:set>
                                    <p:anim calcmode="lin" valueType="num">
                                      <p:cBhvr>
                                        <p:cTn id="61" dur="500" fill="hold"/>
                                        <p:tgtEl>
                                          <p:spTgt spid="92"/>
                                        </p:tgtEl>
                                        <p:attrNameLst>
                                          <p:attrName>ppt_w</p:attrName>
                                        </p:attrNameLst>
                                      </p:cBhvr>
                                      <p:tavLst>
                                        <p:tav tm="0">
                                          <p:val>
                                            <p:fltVal val="0"/>
                                          </p:val>
                                        </p:tav>
                                        <p:tav tm="100000">
                                          <p:val>
                                            <p:strVal val="#ppt_w"/>
                                          </p:val>
                                        </p:tav>
                                      </p:tavLst>
                                    </p:anim>
                                    <p:anim calcmode="lin" valueType="num">
                                      <p:cBhvr>
                                        <p:cTn id="62" dur="500" fill="hold"/>
                                        <p:tgtEl>
                                          <p:spTgt spid="92"/>
                                        </p:tgtEl>
                                        <p:attrNameLst>
                                          <p:attrName>ppt_h</p:attrName>
                                        </p:attrNameLst>
                                      </p:cBhvr>
                                      <p:tavLst>
                                        <p:tav tm="0">
                                          <p:val>
                                            <p:fltVal val="0"/>
                                          </p:val>
                                        </p:tav>
                                        <p:tav tm="100000">
                                          <p:val>
                                            <p:strVal val="#ppt_h"/>
                                          </p:val>
                                        </p:tav>
                                      </p:tavLst>
                                    </p:anim>
                                    <p:animEffect transition="in" filter="fade">
                                      <p:cBhvr>
                                        <p:cTn id="63" dur="500"/>
                                        <p:tgtEl>
                                          <p:spTgt spid="92"/>
                                        </p:tgtEl>
                                      </p:cBhvr>
                                    </p:animEffect>
                                  </p:childTnLst>
                                </p:cTn>
                              </p:par>
                            </p:childTnLst>
                          </p:cTn>
                        </p:par>
                        <p:par>
                          <p:cTn id="64" fill="hold">
                            <p:stCondLst>
                              <p:cond delay="6000"/>
                            </p:stCondLst>
                            <p:childTnLst>
                              <p:par>
                                <p:cTn id="65" presetID="22" presetClass="entr" presetSubtype="1" fill="hold" nodeType="afterEffect">
                                  <p:stCondLst>
                                    <p:cond delay="0"/>
                                  </p:stCondLst>
                                  <p:childTnLst>
                                    <p:set>
                                      <p:cBhvr>
                                        <p:cTn id="66" dur="1" fill="hold">
                                          <p:stCondLst>
                                            <p:cond delay="0"/>
                                          </p:stCondLst>
                                        </p:cTn>
                                        <p:tgtEl>
                                          <p:spTgt spid="111"/>
                                        </p:tgtEl>
                                        <p:attrNameLst>
                                          <p:attrName>style.visibility</p:attrName>
                                        </p:attrNameLst>
                                      </p:cBhvr>
                                      <p:to>
                                        <p:strVal val="visible"/>
                                      </p:to>
                                    </p:set>
                                    <p:animEffect transition="in" filter="wipe(up)">
                                      <p:cBhvr>
                                        <p:cTn id="67" dur="500"/>
                                        <p:tgtEl>
                                          <p:spTgt spid="111"/>
                                        </p:tgtEl>
                                      </p:cBhvr>
                                    </p:animEffect>
                                  </p:childTnLst>
                                </p:cTn>
                              </p:par>
                            </p:childTnLst>
                          </p:cTn>
                        </p:par>
                        <p:par>
                          <p:cTn id="68" fill="hold">
                            <p:stCondLst>
                              <p:cond delay="6500"/>
                            </p:stCondLst>
                            <p:childTnLst>
                              <p:par>
                                <p:cTn id="69" presetID="53" presetClass="entr" presetSubtype="16" fill="hold" grpId="0" nodeType="afterEffect">
                                  <p:stCondLst>
                                    <p:cond delay="0"/>
                                  </p:stCondLst>
                                  <p:childTnLst>
                                    <p:set>
                                      <p:cBhvr>
                                        <p:cTn id="70" dur="1" fill="hold">
                                          <p:stCondLst>
                                            <p:cond delay="0"/>
                                          </p:stCondLst>
                                        </p:cTn>
                                        <p:tgtEl>
                                          <p:spTgt spid="54"/>
                                        </p:tgtEl>
                                        <p:attrNameLst>
                                          <p:attrName>style.visibility</p:attrName>
                                        </p:attrNameLst>
                                      </p:cBhvr>
                                      <p:to>
                                        <p:strVal val="visible"/>
                                      </p:to>
                                    </p:set>
                                    <p:anim calcmode="lin" valueType="num">
                                      <p:cBhvr>
                                        <p:cTn id="71" dur="500" fill="hold"/>
                                        <p:tgtEl>
                                          <p:spTgt spid="54"/>
                                        </p:tgtEl>
                                        <p:attrNameLst>
                                          <p:attrName>ppt_w</p:attrName>
                                        </p:attrNameLst>
                                      </p:cBhvr>
                                      <p:tavLst>
                                        <p:tav tm="0">
                                          <p:val>
                                            <p:fltVal val="0"/>
                                          </p:val>
                                        </p:tav>
                                        <p:tav tm="100000">
                                          <p:val>
                                            <p:strVal val="#ppt_w"/>
                                          </p:val>
                                        </p:tav>
                                      </p:tavLst>
                                    </p:anim>
                                    <p:anim calcmode="lin" valueType="num">
                                      <p:cBhvr>
                                        <p:cTn id="72" dur="500" fill="hold"/>
                                        <p:tgtEl>
                                          <p:spTgt spid="54"/>
                                        </p:tgtEl>
                                        <p:attrNameLst>
                                          <p:attrName>ppt_h</p:attrName>
                                        </p:attrNameLst>
                                      </p:cBhvr>
                                      <p:tavLst>
                                        <p:tav tm="0">
                                          <p:val>
                                            <p:fltVal val="0"/>
                                          </p:val>
                                        </p:tav>
                                        <p:tav tm="100000">
                                          <p:val>
                                            <p:strVal val="#ppt_h"/>
                                          </p:val>
                                        </p:tav>
                                      </p:tavLst>
                                    </p:anim>
                                    <p:animEffect transition="in" filter="fade">
                                      <p:cBhvr>
                                        <p:cTn id="73" dur="500"/>
                                        <p:tgtEl>
                                          <p:spTgt spid="54"/>
                                        </p:tgtEl>
                                      </p:cBhvr>
                                    </p:animEffect>
                                  </p:childTnLst>
                                </p:cTn>
                              </p:par>
                            </p:childTnLst>
                          </p:cTn>
                        </p:par>
                        <p:par>
                          <p:cTn id="74" fill="hold">
                            <p:stCondLst>
                              <p:cond delay="7000"/>
                            </p:stCondLst>
                            <p:childTnLst>
                              <p:par>
                                <p:cTn id="75" presetID="53" presetClass="entr" presetSubtype="16" fill="hold" grpId="0" nodeType="afterEffect">
                                  <p:stCondLst>
                                    <p:cond delay="0"/>
                                  </p:stCondLst>
                                  <p:childTnLst>
                                    <p:set>
                                      <p:cBhvr>
                                        <p:cTn id="76" dur="1" fill="hold">
                                          <p:stCondLst>
                                            <p:cond delay="0"/>
                                          </p:stCondLst>
                                        </p:cTn>
                                        <p:tgtEl>
                                          <p:spTgt spid="57"/>
                                        </p:tgtEl>
                                        <p:attrNameLst>
                                          <p:attrName>style.visibility</p:attrName>
                                        </p:attrNameLst>
                                      </p:cBhvr>
                                      <p:to>
                                        <p:strVal val="visible"/>
                                      </p:to>
                                    </p:set>
                                    <p:anim calcmode="lin" valueType="num">
                                      <p:cBhvr>
                                        <p:cTn id="77" dur="500" fill="hold"/>
                                        <p:tgtEl>
                                          <p:spTgt spid="57"/>
                                        </p:tgtEl>
                                        <p:attrNameLst>
                                          <p:attrName>ppt_w</p:attrName>
                                        </p:attrNameLst>
                                      </p:cBhvr>
                                      <p:tavLst>
                                        <p:tav tm="0">
                                          <p:val>
                                            <p:fltVal val="0"/>
                                          </p:val>
                                        </p:tav>
                                        <p:tav tm="100000">
                                          <p:val>
                                            <p:strVal val="#ppt_w"/>
                                          </p:val>
                                        </p:tav>
                                      </p:tavLst>
                                    </p:anim>
                                    <p:anim calcmode="lin" valueType="num">
                                      <p:cBhvr>
                                        <p:cTn id="78" dur="500" fill="hold"/>
                                        <p:tgtEl>
                                          <p:spTgt spid="57"/>
                                        </p:tgtEl>
                                        <p:attrNameLst>
                                          <p:attrName>ppt_h</p:attrName>
                                        </p:attrNameLst>
                                      </p:cBhvr>
                                      <p:tavLst>
                                        <p:tav tm="0">
                                          <p:val>
                                            <p:fltVal val="0"/>
                                          </p:val>
                                        </p:tav>
                                        <p:tav tm="100000">
                                          <p:val>
                                            <p:strVal val="#ppt_h"/>
                                          </p:val>
                                        </p:tav>
                                      </p:tavLst>
                                    </p:anim>
                                    <p:animEffect transition="in" filter="fade">
                                      <p:cBhvr>
                                        <p:cTn id="79" dur="500"/>
                                        <p:tgtEl>
                                          <p:spTgt spid="57"/>
                                        </p:tgtEl>
                                      </p:cBhvr>
                                    </p:animEffect>
                                  </p:childTnLst>
                                </p:cTn>
                              </p:par>
                              <p:par>
                                <p:cTn id="80" presetID="2" presetClass="entr" presetSubtype="8" fill="hold" nodeType="withEffect">
                                  <p:stCondLst>
                                    <p:cond delay="0"/>
                                  </p:stCondLst>
                                  <p:childTnLst>
                                    <p:set>
                                      <p:cBhvr>
                                        <p:cTn id="81" dur="1" fill="hold">
                                          <p:stCondLst>
                                            <p:cond delay="0"/>
                                          </p:stCondLst>
                                        </p:cTn>
                                        <p:tgtEl>
                                          <p:spTgt spid="68"/>
                                        </p:tgtEl>
                                        <p:attrNameLst>
                                          <p:attrName>style.visibility</p:attrName>
                                        </p:attrNameLst>
                                      </p:cBhvr>
                                      <p:to>
                                        <p:strVal val="visible"/>
                                      </p:to>
                                    </p:set>
                                    <p:anim calcmode="lin" valueType="num">
                                      <p:cBhvr additive="base">
                                        <p:cTn id="82" dur="500" fill="hold"/>
                                        <p:tgtEl>
                                          <p:spTgt spid="68"/>
                                        </p:tgtEl>
                                        <p:attrNameLst>
                                          <p:attrName>ppt_x</p:attrName>
                                        </p:attrNameLst>
                                      </p:cBhvr>
                                      <p:tavLst>
                                        <p:tav tm="0">
                                          <p:val>
                                            <p:strVal val="0-#ppt_w/2"/>
                                          </p:val>
                                        </p:tav>
                                        <p:tav tm="100000">
                                          <p:val>
                                            <p:strVal val="#ppt_x"/>
                                          </p:val>
                                        </p:tav>
                                      </p:tavLst>
                                    </p:anim>
                                    <p:anim calcmode="lin" valueType="num">
                                      <p:cBhvr additive="base">
                                        <p:cTn id="83" dur="500" fill="hold"/>
                                        <p:tgtEl>
                                          <p:spTgt spid="68"/>
                                        </p:tgtEl>
                                        <p:attrNameLst>
                                          <p:attrName>ppt_y</p:attrName>
                                        </p:attrNameLst>
                                      </p:cBhvr>
                                      <p:tavLst>
                                        <p:tav tm="0">
                                          <p:val>
                                            <p:strVal val="#ppt_y"/>
                                          </p:val>
                                        </p:tav>
                                        <p:tav tm="100000">
                                          <p:val>
                                            <p:strVal val="#ppt_y"/>
                                          </p:val>
                                        </p:tav>
                                      </p:tavLst>
                                    </p:anim>
                                  </p:childTnLst>
                                </p:cTn>
                              </p:par>
                              <p:par>
                                <p:cTn id="84" presetID="2" presetClass="entr" presetSubtype="8" fill="hold" grpId="0" nodeType="withEffect">
                                  <p:stCondLst>
                                    <p:cond delay="200"/>
                                  </p:stCondLst>
                                  <p:childTnLst>
                                    <p:set>
                                      <p:cBhvr>
                                        <p:cTn id="85" dur="1" fill="hold">
                                          <p:stCondLst>
                                            <p:cond delay="0"/>
                                          </p:stCondLst>
                                        </p:cTn>
                                        <p:tgtEl>
                                          <p:spTgt spid="71"/>
                                        </p:tgtEl>
                                        <p:attrNameLst>
                                          <p:attrName>style.visibility</p:attrName>
                                        </p:attrNameLst>
                                      </p:cBhvr>
                                      <p:to>
                                        <p:strVal val="visible"/>
                                      </p:to>
                                    </p:set>
                                    <p:anim calcmode="lin" valueType="num">
                                      <p:cBhvr additive="base">
                                        <p:cTn id="86" dur="500" fill="hold"/>
                                        <p:tgtEl>
                                          <p:spTgt spid="71"/>
                                        </p:tgtEl>
                                        <p:attrNameLst>
                                          <p:attrName>ppt_x</p:attrName>
                                        </p:attrNameLst>
                                      </p:cBhvr>
                                      <p:tavLst>
                                        <p:tav tm="0">
                                          <p:val>
                                            <p:strVal val="0-#ppt_w/2"/>
                                          </p:val>
                                        </p:tav>
                                        <p:tav tm="100000">
                                          <p:val>
                                            <p:strVal val="#ppt_x"/>
                                          </p:val>
                                        </p:tav>
                                      </p:tavLst>
                                    </p:anim>
                                    <p:anim calcmode="lin" valueType="num">
                                      <p:cBhvr additive="base">
                                        <p:cTn id="87" dur="500" fill="hold"/>
                                        <p:tgtEl>
                                          <p:spTgt spid="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4" grpId="0" animBg="1"/>
      <p:bldP spid="86" grpId="0" animBg="1"/>
      <p:bldP spid="88" grpId="0" animBg="1"/>
      <p:bldP spid="90" grpId="0" animBg="1"/>
      <p:bldP spid="92" grpId="0" animBg="1"/>
      <p:bldP spid="54" grpId="0" animBg="1"/>
      <p:bldP spid="57" grpId="0" animBg="1"/>
      <p:bldP spid="7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pFooter">
            <a:extLst>
              <a:ext uri="{FF2B5EF4-FFF2-40B4-BE49-F238E27FC236}">
                <a16:creationId xmlns:a16="http://schemas.microsoft.com/office/drawing/2014/main" id="{CB209EE6-B794-44CE-90E1-8460C665DA27}"/>
              </a:ext>
            </a:extLst>
          </p:cNvPr>
          <p:cNvGrpSpPr/>
          <p:nvPr/>
        </p:nvGrpSpPr>
        <p:grpSpPr>
          <a:xfrm>
            <a:off x="246061" y="6218585"/>
            <a:ext cx="396878" cy="396180"/>
            <a:chOff x="246061" y="6218585"/>
            <a:chExt cx="396878" cy="396180"/>
          </a:xfrm>
        </p:grpSpPr>
        <p:grpSp>
          <p:nvGrpSpPr>
            <p:cNvPr id="3" name="Group 2">
              <a:extLst>
                <a:ext uri="{FF2B5EF4-FFF2-40B4-BE49-F238E27FC236}">
                  <a16:creationId xmlns:a16="http://schemas.microsoft.com/office/drawing/2014/main" id="{87465D8D-A5B5-4947-B0BE-B059D3F26A22}"/>
                </a:ext>
              </a:extLst>
            </p:cNvPr>
            <p:cNvGrpSpPr/>
            <p:nvPr/>
          </p:nvGrpSpPr>
          <p:grpSpPr>
            <a:xfrm>
              <a:off x="246061" y="6218585"/>
              <a:ext cx="396878" cy="396180"/>
              <a:chOff x="10102958" y="2918320"/>
              <a:chExt cx="831744" cy="830285"/>
            </a:xfrm>
          </p:grpSpPr>
          <p:sp>
            <p:nvSpPr>
              <p:cNvPr id="6" name="Freeform: Shape 5">
                <a:extLst>
                  <a:ext uri="{FF2B5EF4-FFF2-40B4-BE49-F238E27FC236}">
                    <a16:creationId xmlns:a16="http://schemas.microsoft.com/office/drawing/2014/main" id="{1FD06D38-93DB-46EB-882B-E8A47C56F4B5}"/>
                  </a:ext>
                </a:extLst>
              </p:cNvPr>
              <p:cNvSpPr>
                <a:spLocks/>
              </p:cNvSpPr>
              <p:nvPr/>
            </p:nvSpPr>
            <p:spPr bwMode="auto">
              <a:xfrm>
                <a:off x="10102958" y="2918320"/>
                <a:ext cx="831744" cy="830285"/>
              </a:xfrm>
              <a:custGeom>
                <a:avLst/>
                <a:gdLst>
                  <a:gd name="connsiteX0" fmla="*/ 2375361 w 4828679"/>
                  <a:gd name="connsiteY0" fmla="*/ 0 h 4820214"/>
                  <a:gd name="connsiteX1" fmla="*/ 4052779 w 4828679"/>
                  <a:gd name="connsiteY1" fmla="*/ 697235 h 4820214"/>
                  <a:gd name="connsiteX2" fmla="*/ 4358131 w 4828679"/>
                  <a:gd name="connsiteY2" fmla="*/ 3677784 h 4820214"/>
                  <a:gd name="connsiteX3" fmla="*/ 4324415 w 4828679"/>
                  <a:gd name="connsiteY3" fmla="*/ 3718733 h 4820214"/>
                  <a:gd name="connsiteX4" fmla="*/ 4496784 w 4828679"/>
                  <a:gd name="connsiteY4" fmla="*/ 3891336 h 4820214"/>
                  <a:gd name="connsiteX5" fmla="*/ 4746647 w 4828679"/>
                  <a:gd name="connsiteY5" fmla="*/ 4141546 h 4820214"/>
                  <a:gd name="connsiteX6" fmla="*/ 4746647 w 4828679"/>
                  <a:gd name="connsiteY6" fmla="*/ 4524887 h 4820214"/>
                  <a:gd name="connsiteX7" fmla="*/ 4535708 w 4828679"/>
                  <a:gd name="connsiteY7" fmla="*/ 4743937 h 4820214"/>
                  <a:gd name="connsiteX8" fmla="*/ 4145079 w 4828679"/>
                  <a:gd name="connsiteY8" fmla="*/ 4743937 h 4820214"/>
                  <a:gd name="connsiteX9" fmla="*/ 3807262 w 4828679"/>
                  <a:gd name="connsiteY9" fmla="*/ 4405657 h 4820214"/>
                  <a:gd name="connsiteX10" fmla="*/ 3722089 w 4828679"/>
                  <a:gd name="connsiteY10" fmla="*/ 4320366 h 4820214"/>
                  <a:gd name="connsiteX11" fmla="*/ 3681537 w 4828679"/>
                  <a:gd name="connsiteY11" fmla="*/ 4353687 h 4820214"/>
                  <a:gd name="connsiteX12" fmla="*/ 697945 w 4828679"/>
                  <a:gd name="connsiteY12" fmla="*/ 4048648 h 4820214"/>
                  <a:gd name="connsiteX13" fmla="*/ 697945 w 4828679"/>
                  <a:gd name="connsiteY13" fmla="*/ 697235 h 4820214"/>
                  <a:gd name="connsiteX14" fmla="*/ 2375361 w 4828679"/>
                  <a:gd name="connsiteY14" fmla="*/ 0 h 48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679" h="4820214">
                    <a:moveTo>
                      <a:pt x="2375361" y="0"/>
                    </a:moveTo>
                    <a:cubicBezTo>
                      <a:pt x="2983375" y="0"/>
                      <a:pt x="3591390" y="232411"/>
                      <a:pt x="4052779" y="697235"/>
                    </a:cubicBezTo>
                    <a:cubicBezTo>
                      <a:pt x="4867050" y="1503840"/>
                      <a:pt x="4968833" y="2759032"/>
                      <a:pt x="4358131" y="3677784"/>
                    </a:cubicBezTo>
                    <a:lnTo>
                      <a:pt x="4324415" y="3718733"/>
                    </a:lnTo>
                    <a:lnTo>
                      <a:pt x="4496784" y="3891336"/>
                    </a:lnTo>
                    <a:cubicBezTo>
                      <a:pt x="4746647" y="4141546"/>
                      <a:pt x="4746647" y="4141546"/>
                      <a:pt x="4746647" y="4141546"/>
                    </a:cubicBezTo>
                    <a:cubicBezTo>
                      <a:pt x="4856023" y="4251073"/>
                      <a:pt x="4856023" y="4423185"/>
                      <a:pt x="4746647" y="4524887"/>
                    </a:cubicBezTo>
                    <a:cubicBezTo>
                      <a:pt x="4535708" y="4743937"/>
                      <a:pt x="4535708" y="4743937"/>
                      <a:pt x="4535708" y="4743937"/>
                    </a:cubicBezTo>
                    <a:cubicBezTo>
                      <a:pt x="4426331" y="4845640"/>
                      <a:pt x="4254456" y="4845640"/>
                      <a:pt x="4145079" y="4743937"/>
                    </a:cubicBezTo>
                    <a:cubicBezTo>
                      <a:pt x="4017148" y="4615833"/>
                      <a:pt x="3905208" y="4503739"/>
                      <a:pt x="3807262" y="4405657"/>
                    </a:cubicBezTo>
                    <a:lnTo>
                      <a:pt x="3722089" y="4320366"/>
                    </a:lnTo>
                    <a:lnTo>
                      <a:pt x="3681537" y="4353687"/>
                    </a:lnTo>
                    <a:cubicBezTo>
                      <a:pt x="2761848" y="4963767"/>
                      <a:pt x="1505374" y="4862088"/>
                      <a:pt x="697945" y="4048648"/>
                    </a:cubicBezTo>
                    <a:cubicBezTo>
                      <a:pt x="-232648" y="3126813"/>
                      <a:pt x="-232648" y="1619069"/>
                      <a:pt x="697945" y="697235"/>
                    </a:cubicBezTo>
                    <a:cubicBezTo>
                      <a:pt x="1159334" y="232411"/>
                      <a:pt x="1767349" y="0"/>
                      <a:pt x="2375361" y="0"/>
                    </a:cubicBezTo>
                    <a:close/>
                  </a:path>
                </a:pathLst>
              </a:custGeom>
              <a:solidFill>
                <a:schemeClr val="bg1"/>
              </a:solidFill>
              <a:ln>
                <a:noFill/>
              </a:ln>
              <a:effectLst>
                <a:outerShdw blurRad="381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dirty="0"/>
              </a:p>
            </p:txBody>
          </p:sp>
          <p:sp>
            <p:nvSpPr>
              <p:cNvPr id="7" name="Freeform 10">
                <a:extLst>
                  <a:ext uri="{FF2B5EF4-FFF2-40B4-BE49-F238E27FC236}">
                    <a16:creationId xmlns:a16="http://schemas.microsoft.com/office/drawing/2014/main" id="{D5FEEAC4-7C2D-46B9-B7B0-8C9351CE24C1}"/>
                  </a:ext>
                </a:extLst>
              </p:cNvPr>
              <p:cNvSpPr>
                <a:spLocks/>
              </p:cNvSpPr>
              <p:nvPr/>
            </p:nvSpPr>
            <p:spPr bwMode="auto">
              <a:xfrm>
                <a:off x="10159474" y="2973985"/>
                <a:ext cx="705284" cy="706152"/>
              </a:xfrm>
              <a:prstGeom prst="ellipse">
                <a:avLst/>
              </a:prstGeom>
              <a:solidFill>
                <a:schemeClr val="bg1">
                  <a:lumMod val="50000"/>
                  <a:alpha val="80000"/>
                </a:schemeClr>
              </a:solidFill>
              <a:ln>
                <a:noFill/>
              </a:ln>
              <a:effectLst>
                <a:innerShdw blurRad="76200">
                  <a:prstClr val="black">
                    <a:alpha val="30000"/>
                  </a:prstClr>
                </a:innerShdw>
              </a:effectLst>
            </p:spPr>
            <p:txBody>
              <a:bodyPr vert="horz" wrap="square" lIns="91440" tIns="45720" rIns="91440" bIns="45720" numCol="1" anchor="t" anchorCtr="0" compatLnSpc="1">
                <a:prstTxWarp prst="textNoShape">
                  <a:avLst/>
                </a:prstTxWarp>
              </a:bodyPr>
              <a:lstStyle/>
              <a:p>
                <a:endParaRPr lang="en-US" dirty="0"/>
              </a:p>
            </p:txBody>
          </p:sp>
        </p:grpSp>
        <p:sp>
          <p:nvSpPr>
            <p:cNvPr id="4" name="SlideNo">
              <a:extLst>
                <a:ext uri="{FF2B5EF4-FFF2-40B4-BE49-F238E27FC236}">
                  <a16:creationId xmlns:a16="http://schemas.microsoft.com/office/drawing/2014/main" id="{18406DFB-C206-4F35-B0F4-E361091FBBD5}"/>
                </a:ext>
              </a:extLst>
            </p:cNvPr>
            <p:cNvSpPr txBox="1">
              <a:spLocks/>
            </p:cNvSpPr>
            <p:nvPr/>
          </p:nvSpPr>
          <p:spPr>
            <a:xfrm>
              <a:off x="382007" y="6281233"/>
              <a:ext cx="113814" cy="216406"/>
            </a:xfrm>
            <a:prstGeom prst="rect">
              <a:avLst/>
            </a:prstGeom>
            <a:noFill/>
          </p:spPr>
          <p:txBody>
            <a:bodyPr wrap="none" lIns="0" tIns="0" rIns="0" bIns="0" rtlCol="0" anchor="ctr">
              <a:spAutoFit/>
            </a:bodyPr>
            <a:lstStyle>
              <a:defPPr>
                <a:defRPr lang="en-US"/>
              </a:defPPr>
              <a:lvl1pPr marL="0" algn="ctr" defTabSz="457200" rtl="0" eaLnBrk="1" latinLnBrk="0" hangingPunct="1">
                <a:defRPr lang="en-ID" sz="1400" kern="1200" smtClean="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fld id="{F2030FAF-A4A4-40ED-9EAC-96740896EED7}" type="slidenum">
                <a:rPr lang="en-ID" sz="1100" smtClean="0">
                  <a:solidFill>
                    <a:schemeClr val="bg1"/>
                  </a:solidFill>
                </a:rPr>
                <a:pPr>
                  <a:lnSpc>
                    <a:spcPct val="150000"/>
                  </a:lnSpc>
                </a:pPr>
                <a:t>20</a:t>
              </a:fld>
              <a:endParaRPr lang="en-ID" sz="1100" dirty="0">
                <a:solidFill>
                  <a:schemeClr val="bg1"/>
                </a:solidFill>
              </a:endParaRPr>
            </a:p>
          </p:txBody>
        </p:sp>
      </p:grpSp>
      <p:sp>
        <p:nvSpPr>
          <p:cNvPr id="10" name="TextBox 9">
            <a:extLst>
              <a:ext uri="{FF2B5EF4-FFF2-40B4-BE49-F238E27FC236}">
                <a16:creationId xmlns:a16="http://schemas.microsoft.com/office/drawing/2014/main" id="{7BCCAB69-8C8B-4FC4-8B09-AD4219709712}"/>
              </a:ext>
            </a:extLst>
          </p:cNvPr>
          <p:cNvSpPr txBox="1"/>
          <p:nvPr/>
        </p:nvSpPr>
        <p:spPr>
          <a:xfrm>
            <a:off x="5868921" y="1074509"/>
            <a:ext cx="5546364" cy="4708981"/>
          </a:xfrm>
          <a:prstGeom prst="rect">
            <a:avLst/>
          </a:prstGeom>
          <a:solidFill>
            <a:schemeClr val="bg1"/>
          </a:solidFill>
        </p:spPr>
        <p:txBody>
          <a:bodyPr wrap="square" lIns="0" tIns="0" rIns="0" bIns="0" rtlCol="0">
            <a:spAutoFit/>
          </a:bodyPr>
          <a:lstStyle/>
          <a:p>
            <a:pPr algn="just" rtl="1"/>
            <a:r>
              <a:rPr lang="ar-EG" dirty="0">
                <a:solidFill>
                  <a:schemeClr val="bg1">
                    <a:lumMod val="50000"/>
                  </a:schemeClr>
                </a:solidFill>
                <a:latin typeface="Hassan LT Light" panose="01000400000000000000" pitchFamily="2" charset="-78"/>
                <a:cs typeface="Hassan LT Light" panose="01000400000000000000" pitchFamily="2" charset="-78"/>
              </a:rPr>
              <a:t>كان مشروع أبراج البيت في قلب مكة ويطل على الكعبة أقدس مكان في الإسلام والاتجاه الذي يصل</a:t>
            </a:r>
            <a:r>
              <a:rPr lang="ar-SA" dirty="0">
                <a:solidFill>
                  <a:schemeClr val="bg1">
                    <a:lumMod val="50000"/>
                  </a:schemeClr>
                </a:solidFill>
                <a:latin typeface="Hassan LT Light" panose="01000400000000000000" pitchFamily="2" charset="-78"/>
                <a:cs typeface="Hassan LT Light" panose="01000400000000000000" pitchFamily="2" charset="-78"/>
              </a:rPr>
              <a:t>ي نحوه</a:t>
            </a:r>
            <a:r>
              <a:rPr lang="ar-EG" dirty="0">
                <a:solidFill>
                  <a:schemeClr val="bg1">
                    <a:lumMod val="50000"/>
                  </a:schemeClr>
                </a:solidFill>
                <a:latin typeface="Hassan LT Light" panose="01000400000000000000" pitchFamily="2" charset="-78"/>
                <a:cs typeface="Hassan LT Light" panose="01000400000000000000" pitchFamily="2" charset="-78"/>
              </a:rPr>
              <a:t> المسلمون في جميع أنحاء العالم هو أول مشروع </a:t>
            </a:r>
            <a:r>
              <a:rPr lang="ar-SA" dirty="0">
                <a:solidFill>
                  <a:schemeClr val="bg1">
                    <a:lumMod val="50000"/>
                  </a:schemeClr>
                </a:solidFill>
                <a:latin typeface="Hassan LT Light" panose="01000400000000000000" pitchFamily="2" charset="-78"/>
                <a:cs typeface="Hassan LT Light" panose="01000400000000000000" pitchFamily="2" charset="-78"/>
              </a:rPr>
              <a:t>قانوني ينفذه سراج في </a:t>
            </a:r>
            <a:r>
              <a:rPr lang="ar-EG" dirty="0">
                <a:solidFill>
                  <a:schemeClr val="bg1">
                    <a:lumMod val="50000"/>
                  </a:schemeClr>
                </a:solidFill>
                <a:latin typeface="Hassan LT Light" panose="01000400000000000000" pitchFamily="2" charset="-78"/>
                <a:cs typeface="Hassan LT Light" panose="01000400000000000000" pitchFamily="2" charset="-78"/>
              </a:rPr>
              <a:t>المملكة العربية السعودية.</a:t>
            </a:r>
          </a:p>
          <a:p>
            <a:pPr algn="just" rtl="1"/>
            <a:endParaRPr lang="ar-EG" dirty="0">
              <a:solidFill>
                <a:schemeClr val="bg1">
                  <a:lumMod val="50000"/>
                </a:schemeClr>
              </a:solidFill>
              <a:latin typeface="Hassan LT Light" panose="01000400000000000000" pitchFamily="2" charset="-78"/>
              <a:cs typeface="Hassan LT Light" panose="01000400000000000000" pitchFamily="2" charset="-78"/>
            </a:endParaRPr>
          </a:p>
          <a:p>
            <a:pPr algn="just" rtl="1"/>
            <a:r>
              <a:rPr lang="ar-EG" dirty="0">
                <a:solidFill>
                  <a:schemeClr val="bg1">
                    <a:lumMod val="50000"/>
                  </a:schemeClr>
                </a:solidFill>
                <a:latin typeface="Hassan LT Light" panose="01000400000000000000" pitchFamily="2" charset="-78"/>
                <a:cs typeface="Hassan LT Light" panose="01000400000000000000" pitchFamily="2" charset="-78"/>
              </a:rPr>
              <a:t>شملت الصفقة معظم البنوك الكبرى في دول مجلس التعاون الخليجي ، كونها مشروعًا أرادت كل دولة في دول مجلس التعاون الخليجي المشاركة فيه ، وكانت المعاملة حساسة دينياً للغاية ، وبناءً على ذلك ، مرت هيكلة وشروط وثائق المعاملات من خلال واحد من أكثر </a:t>
            </a:r>
            <a:r>
              <a:rPr lang="ar-SA" dirty="0">
                <a:solidFill>
                  <a:schemeClr val="bg1">
                    <a:lumMod val="50000"/>
                  </a:schemeClr>
                </a:solidFill>
                <a:latin typeface="Hassan LT Light" panose="01000400000000000000" pitchFamily="2" charset="-78"/>
                <a:cs typeface="Hassan LT Light" panose="01000400000000000000" pitchFamily="2" charset="-78"/>
              </a:rPr>
              <a:t>عمليات الفحص النافي للجهالة صرامةً</a:t>
            </a:r>
            <a:r>
              <a:rPr lang="ar-EG" dirty="0">
                <a:solidFill>
                  <a:schemeClr val="bg1">
                    <a:lumMod val="50000"/>
                  </a:schemeClr>
                </a:solidFill>
                <a:latin typeface="Hassan LT Light" panose="01000400000000000000" pitchFamily="2" charset="-78"/>
                <a:cs typeface="Hassan LT Light" panose="01000400000000000000" pitchFamily="2" charset="-78"/>
              </a:rPr>
              <a:t>.</a:t>
            </a:r>
          </a:p>
          <a:p>
            <a:pPr algn="just" rtl="1"/>
            <a:endParaRPr lang="ar-EG" dirty="0">
              <a:solidFill>
                <a:schemeClr val="bg1">
                  <a:lumMod val="50000"/>
                </a:schemeClr>
              </a:solidFill>
              <a:latin typeface="Hassan LT Light" panose="01000400000000000000" pitchFamily="2" charset="-78"/>
              <a:cs typeface="Hassan LT Light" panose="01000400000000000000" pitchFamily="2" charset="-78"/>
            </a:endParaRPr>
          </a:p>
          <a:p>
            <a:pPr algn="just" rtl="1"/>
            <a:r>
              <a:rPr lang="ar-EG" dirty="0">
                <a:solidFill>
                  <a:schemeClr val="bg1">
                    <a:lumMod val="50000"/>
                  </a:schemeClr>
                </a:solidFill>
                <a:latin typeface="Hassan LT Light" panose="01000400000000000000" pitchFamily="2" charset="-78"/>
                <a:cs typeface="Hassan LT Light" panose="01000400000000000000" pitchFamily="2" charset="-78"/>
              </a:rPr>
              <a:t>لقد توليت هذا المشروع في منتصف الصفقة وأعدت بشكل فعال إعادة صياغة الأحكام الرئيسية وصياغتها بناءً على ذلك ، بعد أن تفاوضت مع الهيئات الشرعية في البنوك المختلفة. وقد استندت الصفقة إلى تمويل الإجارة. تقدر القيمة الحالية للمشروع بحوالي 15 مليار دولار أمريكي. حدث إغلاق مالي في جدة قبل صلاة الفجر، ودعيت أنا والعديد من المصرفيين لأداء العمرة إلى مكة المكرمة من قبل الراعي - كانت هذه البداية الأكثر روعة في حياتي المهنية في المملكة العربية السعودية.</a:t>
            </a:r>
            <a:endParaRPr lang="x-none" dirty="0">
              <a:solidFill>
                <a:schemeClr val="bg1">
                  <a:lumMod val="50000"/>
                </a:schemeClr>
              </a:solidFill>
              <a:latin typeface="Hassan LT Light" panose="01000400000000000000" pitchFamily="2" charset="-78"/>
              <a:cs typeface="Hassan LT Light" panose="01000400000000000000" pitchFamily="2" charset="-78"/>
            </a:endParaRPr>
          </a:p>
        </p:txBody>
      </p:sp>
      <p:sp>
        <p:nvSpPr>
          <p:cNvPr id="11" name="PpHolder1">
            <a:extLst>
              <a:ext uri="{FF2B5EF4-FFF2-40B4-BE49-F238E27FC236}">
                <a16:creationId xmlns:a16="http://schemas.microsoft.com/office/drawing/2014/main" id="{CEF47D23-B7F4-4B11-8E3D-62B70A6900B9}"/>
              </a:ext>
            </a:extLst>
          </p:cNvPr>
          <p:cNvSpPr/>
          <p:nvPr/>
        </p:nvSpPr>
        <p:spPr>
          <a:xfrm>
            <a:off x="0" y="3"/>
            <a:ext cx="5097806" cy="6857997"/>
          </a:xfrm>
          <a:custGeom>
            <a:avLst/>
            <a:gdLst>
              <a:gd name="connsiteX0" fmla="*/ 0 w 5030673"/>
              <a:gd name="connsiteY0" fmla="*/ 0 h 5928653"/>
              <a:gd name="connsiteX1" fmla="*/ 3288470 w 5030673"/>
              <a:gd name="connsiteY1" fmla="*/ 0 h 5928653"/>
              <a:gd name="connsiteX2" fmla="*/ 3463770 w 5030673"/>
              <a:gd name="connsiteY2" fmla="*/ 201038 h 5928653"/>
              <a:gd name="connsiteX3" fmla="*/ 4252603 w 5030673"/>
              <a:gd name="connsiteY3" fmla="*/ 981887 h 5928653"/>
              <a:gd name="connsiteX4" fmla="*/ 4288610 w 5030673"/>
              <a:gd name="connsiteY4" fmla="*/ 1028952 h 5928653"/>
              <a:gd name="connsiteX5" fmla="*/ 4940850 w 5030673"/>
              <a:gd name="connsiteY5" fmla="*/ 2437491 h 5928653"/>
              <a:gd name="connsiteX6" fmla="*/ 4245436 w 5030673"/>
              <a:gd name="connsiteY6" fmla="*/ 5332077 h 5928653"/>
              <a:gd name="connsiteX7" fmla="*/ 2446095 w 5030673"/>
              <a:gd name="connsiteY7" fmla="*/ 5892828 h 5928653"/>
              <a:gd name="connsiteX8" fmla="*/ 1538681 w 5030673"/>
              <a:gd name="connsiteY8" fmla="*/ 5194294 h 5928653"/>
              <a:gd name="connsiteX9" fmla="*/ 1637323 w 5030673"/>
              <a:gd name="connsiteY9" fmla="*/ 3479932 h 5928653"/>
              <a:gd name="connsiteX10" fmla="*/ 1359660 w 5030673"/>
              <a:gd name="connsiteY10" fmla="*/ 2850281 h 5928653"/>
              <a:gd name="connsiteX11" fmla="*/ 1275523 w 5030673"/>
              <a:gd name="connsiteY11" fmla="*/ 2753863 h 5928653"/>
              <a:gd name="connsiteX12" fmla="*/ 1275523 w 5030673"/>
              <a:gd name="connsiteY12" fmla="*/ 2762736 h 5928653"/>
              <a:gd name="connsiteX13" fmla="*/ 1187078 w 5030673"/>
              <a:gd name="connsiteY13" fmla="*/ 2689760 h 5928653"/>
              <a:gd name="connsiteX14" fmla="*/ 752920 w 5030673"/>
              <a:gd name="connsiteY14" fmla="*/ 2557145 h 5928653"/>
              <a:gd name="connsiteX15" fmla="*/ 37428 w 5030673"/>
              <a:gd name="connsiteY15" fmla="*/ 3031405 h 5928653"/>
              <a:gd name="connsiteX16" fmla="*/ 0 w 5030673"/>
              <a:gd name="connsiteY16" fmla="*/ 3151975 h 5928653"/>
              <a:gd name="connsiteX17" fmla="*/ 0 w 5030673"/>
              <a:gd name="connsiteY17" fmla="*/ 1895476 h 5928653"/>
              <a:gd name="connsiteX18" fmla="*/ 0 w 5030673"/>
              <a:gd name="connsiteY18" fmla="*/ 1258433 h 592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30673" h="5928653">
                <a:moveTo>
                  <a:pt x="0" y="0"/>
                </a:moveTo>
                <a:lnTo>
                  <a:pt x="3288470" y="0"/>
                </a:lnTo>
                <a:lnTo>
                  <a:pt x="3463770" y="201038"/>
                </a:lnTo>
                <a:cubicBezTo>
                  <a:pt x="3722885" y="470674"/>
                  <a:pt x="4033901" y="709001"/>
                  <a:pt x="4252603" y="981887"/>
                </a:cubicBezTo>
                <a:cubicBezTo>
                  <a:pt x="4265438" y="1001916"/>
                  <a:pt x="4277441" y="1017604"/>
                  <a:pt x="4288610" y="1028952"/>
                </a:cubicBezTo>
                <a:cubicBezTo>
                  <a:pt x="4597972" y="1446362"/>
                  <a:pt x="4831390" y="1936794"/>
                  <a:pt x="4940850" y="2437491"/>
                </a:cubicBezTo>
                <a:cubicBezTo>
                  <a:pt x="5159773" y="3438884"/>
                  <a:pt x="4997257" y="4585345"/>
                  <a:pt x="4245436" y="5332077"/>
                </a:cubicBezTo>
                <a:cubicBezTo>
                  <a:pt x="3799253" y="5772876"/>
                  <a:pt x="3060917" y="6026828"/>
                  <a:pt x="2446095" y="5892828"/>
                </a:cubicBezTo>
                <a:cubicBezTo>
                  <a:pt x="2037939" y="5804661"/>
                  <a:pt x="1668421" y="5542693"/>
                  <a:pt x="1538681" y="5194294"/>
                </a:cubicBezTo>
                <a:cubicBezTo>
                  <a:pt x="1334328" y="4644324"/>
                  <a:pt x="1720216" y="4053182"/>
                  <a:pt x="1637323" y="3479932"/>
                </a:cubicBezTo>
                <a:cubicBezTo>
                  <a:pt x="1601243" y="3232122"/>
                  <a:pt x="1501340" y="3027254"/>
                  <a:pt x="1359660" y="2850281"/>
                </a:cubicBezTo>
                <a:lnTo>
                  <a:pt x="1275523" y="2753863"/>
                </a:lnTo>
                <a:lnTo>
                  <a:pt x="1275523" y="2762736"/>
                </a:lnTo>
                <a:lnTo>
                  <a:pt x="1187078" y="2689760"/>
                </a:lnTo>
                <a:cubicBezTo>
                  <a:pt x="1063144" y="2606035"/>
                  <a:pt x="913741" y="2557145"/>
                  <a:pt x="752920" y="2557145"/>
                </a:cubicBezTo>
                <a:cubicBezTo>
                  <a:pt x="431277" y="2557145"/>
                  <a:pt x="155309" y="2752701"/>
                  <a:pt x="37428" y="3031405"/>
                </a:cubicBezTo>
                <a:lnTo>
                  <a:pt x="0" y="3151975"/>
                </a:lnTo>
                <a:lnTo>
                  <a:pt x="0" y="1895476"/>
                </a:lnTo>
                <a:lnTo>
                  <a:pt x="0" y="1258433"/>
                </a:lnTo>
                <a:close/>
              </a:path>
            </a:pathLst>
          </a:custGeom>
          <a:blipFill dpi="0" rotWithShape="1">
            <a:blip r:embed="rId2" cstate="print">
              <a:extLst>
                <a:ext uri="{28A0092B-C50C-407E-A947-70E740481C1C}">
                  <a14:useLocalDpi xmlns:a14="http://schemas.microsoft.com/office/drawing/2010/main" val="0"/>
                </a:ext>
              </a:extLst>
            </a:blip>
            <a:srcRect/>
            <a:stretch>
              <a:fillRect/>
            </a:stretch>
          </a:blip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bg1"/>
              </a:solidFill>
            </a:endParaRPr>
          </a:p>
        </p:txBody>
      </p:sp>
    </p:spTree>
    <p:extLst>
      <p:ext uri="{BB962C8B-B14F-4D97-AF65-F5344CB8AC3E}">
        <p14:creationId xmlns:p14="http://schemas.microsoft.com/office/powerpoint/2010/main" val="36698960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721A454-15CB-4966-B39F-7524A0CA75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3588" cy="6858000"/>
          </a:xfrm>
          <a:prstGeom prst="rect">
            <a:avLst/>
          </a:prstGeom>
        </p:spPr>
      </p:pic>
      <p:sp>
        <p:nvSpPr>
          <p:cNvPr id="14" name="Shapes">
            <a:extLst>
              <a:ext uri="{FF2B5EF4-FFF2-40B4-BE49-F238E27FC236}">
                <a16:creationId xmlns:a16="http://schemas.microsoft.com/office/drawing/2014/main" id="{E8FBDE5C-EDB1-4188-A602-320CF6346EAB}"/>
              </a:ext>
            </a:extLst>
          </p:cNvPr>
          <p:cNvSpPr/>
          <p:nvPr/>
        </p:nvSpPr>
        <p:spPr>
          <a:xfrm>
            <a:off x="-792" y="-25757"/>
            <a:ext cx="12193588" cy="6883757"/>
          </a:xfrm>
          <a:prstGeom prst="rect">
            <a:avLst/>
          </a:prstGeom>
          <a:gradFill flip="none" rotWithShape="1">
            <a:gsLst>
              <a:gs pos="100000">
                <a:schemeClr val="bg1">
                  <a:lumMod val="50000"/>
                  <a:alpha val="50000"/>
                </a:schemeClr>
              </a:gs>
              <a:gs pos="7000">
                <a:schemeClr val="tx1">
                  <a:alpha val="71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x-none" sz="2000" dirty="0">
              <a:latin typeface="Poppins" panose="00000500000000000000" pitchFamily="50" charset="0"/>
              <a:cs typeface="Poppins" panose="00000500000000000000" pitchFamily="50" charset="0"/>
            </a:endParaRPr>
          </a:p>
        </p:txBody>
      </p:sp>
      <p:sp>
        <p:nvSpPr>
          <p:cNvPr id="3" name="TextBox 2">
            <a:extLst>
              <a:ext uri="{FF2B5EF4-FFF2-40B4-BE49-F238E27FC236}">
                <a16:creationId xmlns:a16="http://schemas.microsoft.com/office/drawing/2014/main" id="{B1938A79-AD9E-4A73-9AA6-39A0F9FD4D7D}"/>
              </a:ext>
            </a:extLst>
          </p:cNvPr>
          <p:cNvSpPr txBox="1"/>
          <p:nvPr/>
        </p:nvSpPr>
        <p:spPr>
          <a:xfrm>
            <a:off x="3061854" y="3593662"/>
            <a:ext cx="6278880" cy="615553"/>
          </a:xfrm>
          <a:prstGeom prst="rect">
            <a:avLst/>
          </a:prstGeom>
          <a:noFill/>
        </p:spPr>
        <p:txBody>
          <a:bodyPr wrap="square" lIns="0" tIns="0" rIns="0" bIns="0" rtlCol="0">
            <a:spAutoFit/>
          </a:bodyPr>
          <a:lstStyle/>
          <a:p>
            <a:pPr algn="ctr"/>
            <a:r>
              <a:rPr lang="ar-EG" sz="2000" b="1" dirty="0">
                <a:solidFill>
                  <a:schemeClr val="bg1"/>
                </a:solidFill>
                <a:latin typeface="Hassan LT Bold" panose="01000400000000000000" pitchFamily="2" charset="-78"/>
                <a:cs typeface="Hassan LT Bold" panose="01000400000000000000" pitchFamily="2" charset="-78"/>
              </a:rPr>
              <a:t>دراسة الحالة ب: شركة كيمائيات الميثانول ش م ع (</a:t>
            </a:r>
            <a:r>
              <a:rPr lang="ar-EG" sz="2000" b="1" dirty="0" err="1">
                <a:solidFill>
                  <a:schemeClr val="bg1"/>
                </a:solidFill>
                <a:latin typeface="Hassan LT Bold" panose="01000400000000000000" pitchFamily="2" charset="-78"/>
                <a:cs typeface="Hassan LT Bold" panose="01000400000000000000" pitchFamily="2" charset="-78"/>
              </a:rPr>
              <a:t>كيمانول</a:t>
            </a:r>
            <a:r>
              <a:rPr lang="ar-EG" sz="2000" b="1" dirty="0">
                <a:solidFill>
                  <a:schemeClr val="bg1"/>
                </a:solidFill>
                <a:latin typeface="Hassan LT Bold" panose="01000400000000000000" pitchFamily="2" charset="-78"/>
                <a:cs typeface="Hassan LT Bold" panose="01000400000000000000" pitchFamily="2" charset="-78"/>
              </a:rPr>
              <a:t>) ، الجبيل ، المملكة العربية السعودية</a:t>
            </a:r>
            <a:endParaRPr lang="x-none" sz="2000" b="1" dirty="0">
              <a:solidFill>
                <a:schemeClr val="bg1"/>
              </a:solidFill>
              <a:latin typeface="Hassan LT Bold" panose="01000400000000000000" pitchFamily="2" charset="-78"/>
              <a:cs typeface="Hassan LT Bold" panose="01000400000000000000" pitchFamily="2" charset="-78"/>
            </a:endParaRPr>
          </a:p>
        </p:txBody>
      </p:sp>
      <p:sp>
        <p:nvSpPr>
          <p:cNvPr id="24" name="Rectangle 23">
            <a:extLst>
              <a:ext uri="{FF2B5EF4-FFF2-40B4-BE49-F238E27FC236}">
                <a16:creationId xmlns:a16="http://schemas.microsoft.com/office/drawing/2014/main" id="{449B8069-11FE-4428-9C99-191B1EC573F4}"/>
              </a:ext>
            </a:extLst>
          </p:cNvPr>
          <p:cNvSpPr/>
          <p:nvPr/>
        </p:nvSpPr>
        <p:spPr>
          <a:xfrm>
            <a:off x="1895302" y="3169919"/>
            <a:ext cx="8611985" cy="1463041"/>
          </a:xfrm>
          <a:prstGeom prst="rect">
            <a:avLst/>
          </a:prstGeom>
          <a:noFill/>
          <a:ln w="857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solidFill>
                <a:schemeClr val="bg1"/>
              </a:solidFill>
            </a:endParaRPr>
          </a:p>
        </p:txBody>
      </p:sp>
      <p:grpSp>
        <p:nvGrpSpPr>
          <p:cNvPr id="11" name="PpFooter">
            <a:extLst>
              <a:ext uri="{FF2B5EF4-FFF2-40B4-BE49-F238E27FC236}">
                <a16:creationId xmlns:a16="http://schemas.microsoft.com/office/drawing/2014/main" id="{C46247DD-73DF-4C0E-920C-9135B017F5CC}"/>
              </a:ext>
            </a:extLst>
          </p:cNvPr>
          <p:cNvGrpSpPr/>
          <p:nvPr/>
        </p:nvGrpSpPr>
        <p:grpSpPr>
          <a:xfrm>
            <a:off x="246061" y="6218585"/>
            <a:ext cx="396878" cy="396180"/>
            <a:chOff x="246061" y="6218585"/>
            <a:chExt cx="396878" cy="396180"/>
          </a:xfrm>
        </p:grpSpPr>
        <p:grpSp>
          <p:nvGrpSpPr>
            <p:cNvPr id="13" name="Group 12">
              <a:extLst>
                <a:ext uri="{FF2B5EF4-FFF2-40B4-BE49-F238E27FC236}">
                  <a16:creationId xmlns:a16="http://schemas.microsoft.com/office/drawing/2014/main" id="{8B204437-7128-4CDB-BF70-A558BA308102}"/>
                </a:ext>
              </a:extLst>
            </p:cNvPr>
            <p:cNvGrpSpPr/>
            <p:nvPr/>
          </p:nvGrpSpPr>
          <p:grpSpPr>
            <a:xfrm>
              <a:off x="246061" y="6218585"/>
              <a:ext cx="396878" cy="396180"/>
              <a:chOff x="10102958" y="2918320"/>
              <a:chExt cx="831744" cy="830285"/>
            </a:xfrm>
          </p:grpSpPr>
          <p:sp>
            <p:nvSpPr>
              <p:cNvPr id="16" name="Freeform: Shape 15">
                <a:extLst>
                  <a:ext uri="{FF2B5EF4-FFF2-40B4-BE49-F238E27FC236}">
                    <a16:creationId xmlns:a16="http://schemas.microsoft.com/office/drawing/2014/main" id="{030D9CD4-C1C5-41ED-9DEB-F049E608571E}"/>
                  </a:ext>
                </a:extLst>
              </p:cNvPr>
              <p:cNvSpPr>
                <a:spLocks/>
              </p:cNvSpPr>
              <p:nvPr/>
            </p:nvSpPr>
            <p:spPr bwMode="auto">
              <a:xfrm>
                <a:off x="10102958" y="2918320"/>
                <a:ext cx="831744" cy="830285"/>
              </a:xfrm>
              <a:custGeom>
                <a:avLst/>
                <a:gdLst>
                  <a:gd name="connsiteX0" fmla="*/ 2375361 w 4828679"/>
                  <a:gd name="connsiteY0" fmla="*/ 0 h 4820214"/>
                  <a:gd name="connsiteX1" fmla="*/ 4052779 w 4828679"/>
                  <a:gd name="connsiteY1" fmla="*/ 697235 h 4820214"/>
                  <a:gd name="connsiteX2" fmla="*/ 4358131 w 4828679"/>
                  <a:gd name="connsiteY2" fmla="*/ 3677784 h 4820214"/>
                  <a:gd name="connsiteX3" fmla="*/ 4324415 w 4828679"/>
                  <a:gd name="connsiteY3" fmla="*/ 3718733 h 4820214"/>
                  <a:gd name="connsiteX4" fmla="*/ 4496784 w 4828679"/>
                  <a:gd name="connsiteY4" fmla="*/ 3891336 h 4820214"/>
                  <a:gd name="connsiteX5" fmla="*/ 4746647 w 4828679"/>
                  <a:gd name="connsiteY5" fmla="*/ 4141546 h 4820214"/>
                  <a:gd name="connsiteX6" fmla="*/ 4746647 w 4828679"/>
                  <a:gd name="connsiteY6" fmla="*/ 4524887 h 4820214"/>
                  <a:gd name="connsiteX7" fmla="*/ 4535708 w 4828679"/>
                  <a:gd name="connsiteY7" fmla="*/ 4743937 h 4820214"/>
                  <a:gd name="connsiteX8" fmla="*/ 4145079 w 4828679"/>
                  <a:gd name="connsiteY8" fmla="*/ 4743937 h 4820214"/>
                  <a:gd name="connsiteX9" fmla="*/ 3807262 w 4828679"/>
                  <a:gd name="connsiteY9" fmla="*/ 4405657 h 4820214"/>
                  <a:gd name="connsiteX10" fmla="*/ 3722089 w 4828679"/>
                  <a:gd name="connsiteY10" fmla="*/ 4320366 h 4820214"/>
                  <a:gd name="connsiteX11" fmla="*/ 3681537 w 4828679"/>
                  <a:gd name="connsiteY11" fmla="*/ 4353687 h 4820214"/>
                  <a:gd name="connsiteX12" fmla="*/ 697945 w 4828679"/>
                  <a:gd name="connsiteY12" fmla="*/ 4048648 h 4820214"/>
                  <a:gd name="connsiteX13" fmla="*/ 697945 w 4828679"/>
                  <a:gd name="connsiteY13" fmla="*/ 697235 h 4820214"/>
                  <a:gd name="connsiteX14" fmla="*/ 2375361 w 4828679"/>
                  <a:gd name="connsiteY14" fmla="*/ 0 h 48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679" h="4820214">
                    <a:moveTo>
                      <a:pt x="2375361" y="0"/>
                    </a:moveTo>
                    <a:cubicBezTo>
                      <a:pt x="2983375" y="0"/>
                      <a:pt x="3591390" y="232411"/>
                      <a:pt x="4052779" y="697235"/>
                    </a:cubicBezTo>
                    <a:cubicBezTo>
                      <a:pt x="4867050" y="1503840"/>
                      <a:pt x="4968833" y="2759032"/>
                      <a:pt x="4358131" y="3677784"/>
                    </a:cubicBezTo>
                    <a:lnTo>
                      <a:pt x="4324415" y="3718733"/>
                    </a:lnTo>
                    <a:lnTo>
                      <a:pt x="4496784" y="3891336"/>
                    </a:lnTo>
                    <a:cubicBezTo>
                      <a:pt x="4746647" y="4141546"/>
                      <a:pt x="4746647" y="4141546"/>
                      <a:pt x="4746647" y="4141546"/>
                    </a:cubicBezTo>
                    <a:cubicBezTo>
                      <a:pt x="4856023" y="4251073"/>
                      <a:pt x="4856023" y="4423185"/>
                      <a:pt x="4746647" y="4524887"/>
                    </a:cubicBezTo>
                    <a:cubicBezTo>
                      <a:pt x="4535708" y="4743937"/>
                      <a:pt x="4535708" y="4743937"/>
                      <a:pt x="4535708" y="4743937"/>
                    </a:cubicBezTo>
                    <a:cubicBezTo>
                      <a:pt x="4426331" y="4845640"/>
                      <a:pt x="4254456" y="4845640"/>
                      <a:pt x="4145079" y="4743937"/>
                    </a:cubicBezTo>
                    <a:cubicBezTo>
                      <a:pt x="4017148" y="4615833"/>
                      <a:pt x="3905208" y="4503739"/>
                      <a:pt x="3807262" y="4405657"/>
                    </a:cubicBezTo>
                    <a:lnTo>
                      <a:pt x="3722089" y="4320366"/>
                    </a:lnTo>
                    <a:lnTo>
                      <a:pt x="3681537" y="4353687"/>
                    </a:lnTo>
                    <a:cubicBezTo>
                      <a:pt x="2761848" y="4963767"/>
                      <a:pt x="1505374" y="4862088"/>
                      <a:pt x="697945" y="4048648"/>
                    </a:cubicBezTo>
                    <a:cubicBezTo>
                      <a:pt x="-232648" y="3126813"/>
                      <a:pt x="-232648" y="1619069"/>
                      <a:pt x="697945" y="697235"/>
                    </a:cubicBezTo>
                    <a:cubicBezTo>
                      <a:pt x="1159334" y="232411"/>
                      <a:pt x="1767349" y="0"/>
                      <a:pt x="2375361" y="0"/>
                    </a:cubicBezTo>
                    <a:close/>
                  </a:path>
                </a:pathLst>
              </a:custGeom>
              <a:solidFill>
                <a:schemeClr val="bg1"/>
              </a:solidFill>
              <a:ln>
                <a:noFill/>
              </a:ln>
              <a:effectLst>
                <a:outerShdw blurRad="381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dirty="0"/>
              </a:p>
            </p:txBody>
          </p:sp>
          <p:sp>
            <p:nvSpPr>
              <p:cNvPr id="17" name="Freeform 10">
                <a:extLst>
                  <a:ext uri="{FF2B5EF4-FFF2-40B4-BE49-F238E27FC236}">
                    <a16:creationId xmlns:a16="http://schemas.microsoft.com/office/drawing/2014/main" id="{122BA74B-E969-4784-AE6A-AE7940419736}"/>
                  </a:ext>
                </a:extLst>
              </p:cNvPr>
              <p:cNvSpPr>
                <a:spLocks/>
              </p:cNvSpPr>
              <p:nvPr/>
            </p:nvSpPr>
            <p:spPr bwMode="auto">
              <a:xfrm>
                <a:off x="10159474" y="2973985"/>
                <a:ext cx="705284" cy="706152"/>
              </a:xfrm>
              <a:prstGeom prst="ellipse">
                <a:avLst/>
              </a:prstGeom>
              <a:solidFill>
                <a:schemeClr val="bg1">
                  <a:lumMod val="65000"/>
                  <a:alpha val="80000"/>
                </a:schemeClr>
              </a:solidFill>
              <a:ln>
                <a:noFill/>
              </a:ln>
              <a:effectLst>
                <a:innerShdw blurRad="76200">
                  <a:prstClr val="black">
                    <a:alpha val="30000"/>
                  </a:prstClr>
                </a:innerShdw>
              </a:effectLst>
            </p:spPr>
            <p:txBody>
              <a:bodyPr vert="horz" wrap="square" lIns="91440" tIns="45720" rIns="91440" bIns="45720" numCol="1" anchor="t" anchorCtr="0" compatLnSpc="1">
                <a:prstTxWarp prst="textNoShape">
                  <a:avLst/>
                </a:prstTxWarp>
              </a:bodyPr>
              <a:lstStyle/>
              <a:p>
                <a:endParaRPr lang="en-US" dirty="0"/>
              </a:p>
            </p:txBody>
          </p:sp>
        </p:grpSp>
        <p:sp>
          <p:nvSpPr>
            <p:cNvPr id="15" name="SlideNo">
              <a:extLst>
                <a:ext uri="{FF2B5EF4-FFF2-40B4-BE49-F238E27FC236}">
                  <a16:creationId xmlns:a16="http://schemas.microsoft.com/office/drawing/2014/main" id="{F0E24FBD-312C-459D-9B5F-C53C1E058437}"/>
                </a:ext>
              </a:extLst>
            </p:cNvPr>
            <p:cNvSpPr txBox="1">
              <a:spLocks/>
            </p:cNvSpPr>
            <p:nvPr/>
          </p:nvSpPr>
          <p:spPr>
            <a:xfrm>
              <a:off x="366779" y="6275591"/>
              <a:ext cx="144271" cy="227691"/>
            </a:xfrm>
            <a:prstGeom prst="rect">
              <a:avLst/>
            </a:prstGeom>
            <a:noFill/>
          </p:spPr>
          <p:txBody>
            <a:bodyPr wrap="none" lIns="0" tIns="0" rIns="0" bIns="0" rtlCol="0" anchor="ctr">
              <a:spAutoFit/>
            </a:bodyPr>
            <a:lstStyle>
              <a:defPPr>
                <a:defRPr lang="en-US"/>
              </a:defPPr>
              <a:lvl1pPr marL="0" algn="ctr" defTabSz="457200" rtl="0" eaLnBrk="1" latinLnBrk="0" hangingPunct="1">
                <a:defRPr lang="en-ID" sz="1400" kern="1200" smtClean="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fld id="{F2030FAF-A4A4-40ED-9EAC-96740896EED7}" type="slidenum">
                <a:rPr lang="en-ID" sz="1100" smtClean="0">
                  <a:solidFill>
                    <a:schemeClr val="bg1"/>
                  </a:solidFill>
                </a:rPr>
                <a:pPr>
                  <a:lnSpc>
                    <a:spcPct val="150000"/>
                  </a:lnSpc>
                </a:pPr>
                <a:t>21</a:t>
              </a:fld>
              <a:endParaRPr lang="en-ID" sz="1100" dirty="0">
                <a:solidFill>
                  <a:schemeClr val="bg1"/>
                </a:solidFill>
              </a:endParaRPr>
            </a:p>
          </p:txBody>
        </p:sp>
      </p:grpSp>
    </p:spTree>
    <p:extLst>
      <p:ext uri="{BB962C8B-B14F-4D97-AF65-F5344CB8AC3E}">
        <p14:creationId xmlns:p14="http://schemas.microsoft.com/office/powerpoint/2010/main" val="3417451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pFooter">
            <a:extLst>
              <a:ext uri="{FF2B5EF4-FFF2-40B4-BE49-F238E27FC236}">
                <a16:creationId xmlns:a16="http://schemas.microsoft.com/office/drawing/2014/main" id="{CB209EE6-B794-44CE-90E1-8460C665DA27}"/>
              </a:ext>
            </a:extLst>
          </p:cNvPr>
          <p:cNvGrpSpPr/>
          <p:nvPr/>
        </p:nvGrpSpPr>
        <p:grpSpPr>
          <a:xfrm>
            <a:off x="246061" y="6218585"/>
            <a:ext cx="396878" cy="396180"/>
            <a:chOff x="246061" y="6218585"/>
            <a:chExt cx="396878" cy="396180"/>
          </a:xfrm>
        </p:grpSpPr>
        <p:grpSp>
          <p:nvGrpSpPr>
            <p:cNvPr id="3" name="Group 2">
              <a:extLst>
                <a:ext uri="{FF2B5EF4-FFF2-40B4-BE49-F238E27FC236}">
                  <a16:creationId xmlns:a16="http://schemas.microsoft.com/office/drawing/2014/main" id="{87465D8D-A5B5-4947-B0BE-B059D3F26A22}"/>
                </a:ext>
              </a:extLst>
            </p:cNvPr>
            <p:cNvGrpSpPr/>
            <p:nvPr/>
          </p:nvGrpSpPr>
          <p:grpSpPr>
            <a:xfrm>
              <a:off x="246061" y="6218585"/>
              <a:ext cx="396878" cy="396180"/>
              <a:chOff x="10102958" y="2918320"/>
              <a:chExt cx="831744" cy="830285"/>
            </a:xfrm>
          </p:grpSpPr>
          <p:sp>
            <p:nvSpPr>
              <p:cNvPr id="6" name="Freeform: Shape 5">
                <a:extLst>
                  <a:ext uri="{FF2B5EF4-FFF2-40B4-BE49-F238E27FC236}">
                    <a16:creationId xmlns:a16="http://schemas.microsoft.com/office/drawing/2014/main" id="{1FD06D38-93DB-46EB-882B-E8A47C56F4B5}"/>
                  </a:ext>
                </a:extLst>
              </p:cNvPr>
              <p:cNvSpPr>
                <a:spLocks/>
              </p:cNvSpPr>
              <p:nvPr/>
            </p:nvSpPr>
            <p:spPr bwMode="auto">
              <a:xfrm>
                <a:off x="10102958" y="2918320"/>
                <a:ext cx="831744" cy="830285"/>
              </a:xfrm>
              <a:custGeom>
                <a:avLst/>
                <a:gdLst>
                  <a:gd name="connsiteX0" fmla="*/ 2375361 w 4828679"/>
                  <a:gd name="connsiteY0" fmla="*/ 0 h 4820214"/>
                  <a:gd name="connsiteX1" fmla="*/ 4052779 w 4828679"/>
                  <a:gd name="connsiteY1" fmla="*/ 697235 h 4820214"/>
                  <a:gd name="connsiteX2" fmla="*/ 4358131 w 4828679"/>
                  <a:gd name="connsiteY2" fmla="*/ 3677784 h 4820214"/>
                  <a:gd name="connsiteX3" fmla="*/ 4324415 w 4828679"/>
                  <a:gd name="connsiteY3" fmla="*/ 3718733 h 4820214"/>
                  <a:gd name="connsiteX4" fmla="*/ 4496784 w 4828679"/>
                  <a:gd name="connsiteY4" fmla="*/ 3891336 h 4820214"/>
                  <a:gd name="connsiteX5" fmla="*/ 4746647 w 4828679"/>
                  <a:gd name="connsiteY5" fmla="*/ 4141546 h 4820214"/>
                  <a:gd name="connsiteX6" fmla="*/ 4746647 w 4828679"/>
                  <a:gd name="connsiteY6" fmla="*/ 4524887 h 4820214"/>
                  <a:gd name="connsiteX7" fmla="*/ 4535708 w 4828679"/>
                  <a:gd name="connsiteY7" fmla="*/ 4743937 h 4820214"/>
                  <a:gd name="connsiteX8" fmla="*/ 4145079 w 4828679"/>
                  <a:gd name="connsiteY8" fmla="*/ 4743937 h 4820214"/>
                  <a:gd name="connsiteX9" fmla="*/ 3807262 w 4828679"/>
                  <a:gd name="connsiteY9" fmla="*/ 4405657 h 4820214"/>
                  <a:gd name="connsiteX10" fmla="*/ 3722089 w 4828679"/>
                  <a:gd name="connsiteY10" fmla="*/ 4320366 h 4820214"/>
                  <a:gd name="connsiteX11" fmla="*/ 3681537 w 4828679"/>
                  <a:gd name="connsiteY11" fmla="*/ 4353687 h 4820214"/>
                  <a:gd name="connsiteX12" fmla="*/ 697945 w 4828679"/>
                  <a:gd name="connsiteY12" fmla="*/ 4048648 h 4820214"/>
                  <a:gd name="connsiteX13" fmla="*/ 697945 w 4828679"/>
                  <a:gd name="connsiteY13" fmla="*/ 697235 h 4820214"/>
                  <a:gd name="connsiteX14" fmla="*/ 2375361 w 4828679"/>
                  <a:gd name="connsiteY14" fmla="*/ 0 h 48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679" h="4820214">
                    <a:moveTo>
                      <a:pt x="2375361" y="0"/>
                    </a:moveTo>
                    <a:cubicBezTo>
                      <a:pt x="2983375" y="0"/>
                      <a:pt x="3591390" y="232411"/>
                      <a:pt x="4052779" y="697235"/>
                    </a:cubicBezTo>
                    <a:cubicBezTo>
                      <a:pt x="4867050" y="1503840"/>
                      <a:pt x="4968833" y="2759032"/>
                      <a:pt x="4358131" y="3677784"/>
                    </a:cubicBezTo>
                    <a:lnTo>
                      <a:pt x="4324415" y="3718733"/>
                    </a:lnTo>
                    <a:lnTo>
                      <a:pt x="4496784" y="3891336"/>
                    </a:lnTo>
                    <a:cubicBezTo>
                      <a:pt x="4746647" y="4141546"/>
                      <a:pt x="4746647" y="4141546"/>
                      <a:pt x="4746647" y="4141546"/>
                    </a:cubicBezTo>
                    <a:cubicBezTo>
                      <a:pt x="4856023" y="4251073"/>
                      <a:pt x="4856023" y="4423185"/>
                      <a:pt x="4746647" y="4524887"/>
                    </a:cubicBezTo>
                    <a:cubicBezTo>
                      <a:pt x="4535708" y="4743937"/>
                      <a:pt x="4535708" y="4743937"/>
                      <a:pt x="4535708" y="4743937"/>
                    </a:cubicBezTo>
                    <a:cubicBezTo>
                      <a:pt x="4426331" y="4845640"/>
                      <a:pt x="4254456" y="4845640"/>
                      <a:pt x="4145079" y="4743937"/>
                    </a:cubicBezTo>
                    <a:cubicBezTo>
                      <a:pt x="4017148" y="4615833"/>
                      <a:pt x="3905208" y="4503739"/>
                      <a:pt x="3807262" y="4405657"/>
                    </a:cubicBezTo>
                    <a:lnTo>
                      <a:pt x="3722089" y="4320366"/>
                    </a:lnTo>
                    <a:lnTo>
                      <a:pt x="3681537" y="4353687"/>
                    </a:lnTo>
                    <a:cubicBezTo>
                      <a:pt x="2761848" y="4963767"/>
                      <a:pt x="1505374" y="4862088"/>
                      <a:pt x="697945" y="4048648"/>
                    </a:cubicBezTo>
                    <a:cubicBezTo>
                      <a:pt x="-232648" y="3126813"/>
                      <a:pt x="-232648" y="1619069"/>
                      <a:pt x="697945" y="697235"/>
                    </a:cubicBezTo>
                    <a:cubicBezTo>
                      <a:pt x="1159334" y="232411"/>
                      <a:pt x="1767349" y="0"/>
                      <a:pt x="2375361" y="0"/>
                    </a:cubicBezTo>
                    <a:close/>
                  </a:path>
                </a:pathLst>
              </a:custGeom>
              <a:solidFill>
                <a:schemeClr val="bg1"/>
              </a:solidFill>
              <a:ln>
                <a:noFill/>
              </a:ln>
              <a:effectLst>
                <a:outerShdw blurRad="381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dirty="0"/>
              </a:p>
            </p:txBody>
          </p:sp>
          <p:sp>
            <p:nvSpPr>
              <p:cNvPr id="7" name="Freeform 10">
                <a:extLst>
                  <a:ext uri="{FF2B5EF4-FFF2-40B4-BE49-F238E27FC236}">
                    <a16:creationId xmlns:a16="http://schemas.microsoft.com/office/drawing/2014/main" id="{D5FEEAC4-7C2D-46B9-B7B0-8C9351CE24C1}"/>
                  </a:ext>
                </a:extLst>
              </p:cNvPr>
              <p:cNvSpPr>
                <a:spLocks/>
              </p:cNvSpPr>
              <p:nvPr/>
            </p:nvSpPr>
            <p:spPr bwMode="auto">
              <a:xfrm>
                <a:off x="10159474" y="2973985"/>
                <a:ext cx="705284" cy="706152"/>
              </a:xfrm>
              <a:prstGeom prst="ellipse">
                <a:avLst/>
              </a:prstGeom>
              <a:solidFill>
                <a:schemeClr val="bg1">
                  <a:lumMod val="50000"/>
                  <a:alpha val="80000"/>
                </a:schemeClr>
              </a:solidFill>
              <a:ln>
                <a:noFill/>
              </a:ln>
              <a:effectLst>
                <a:innerShdw blurRad="76200">
                  <a:prstClr val="black">
                    <a:alpha val="30000"/>
                  </a:prstClr>
                </a:innerShdw>
              </a:effectLst>
            </p:spPr>
            <p:txBody>
              <a:bodyPr vert="horz" wrap="square" lIns="91440" tIns="45720" rIns="91440" bIns="45720" numCol="1" anchor="t" anchorCtr="0" compatLnSpc="1">
                <a:prstTxWarp prst="textNoShape">
                  <a:avLst/>
                </a:prstTxWarp>
              </a:bodyPr>
              <a:lstStyle/>
              <a:p>
                <a:endParaRPr lang="en-US" dirty="0"/>
              </a:p>
            </p:txBody>
          </p:sp>
        </p:grpSp>
        <p:sp>
          <p:nvSpPr>
            <p:cNvPr id="4" name="SlideNo">
              <a:extLst>
                <a:ext uri="{FF2B5EF4-FFF2-40B4-BE49-F238E27FC236}">
                  <a16:creationId xmlns:a16="http://schemas.microsoft.com/office/drawing/2014/main" id="{18406DFB-C206-4F35-B0F4-E361091FBBD5}"/>
                </a:ext>
              </a:extLst>
            </p:cNvPr>
            <p:cNvSpPr txBox="1">
              <a:spLocks/>
            </p:cNvSpPr>
            <p:nvPr/>
          </p:nvSpPr>
          <p:spPr>
            <a:xfrm>
              <a:off x="382007" y="6281233"/>
              <a:ext cx="113814" cy="216406"/>
            </a:xfrm>
            <a:prstGeom prst="rect">
              <a:avLst/>
            </a:prstGeom>
            <a:noFill/>
          </p:spPr>
          <p:txBody>
            <a:bodyPr wrap="none" lIns="0" tIns="0" rIns="0" bIns="0" rtlCol="0" anchor="ctr">
              <a:spAutoFit/>
            </a:bodyPr>
            <a:lstStyle>
              <a:defPPr>
                <a:defRPr lang="en-US"/>
              </a:defPPr>
              <a:lvl1pPr marL="0" algn="ctr" defTabSz="457200" rtl="0" eaLnBrk="1" latinLnBrk="0" hangingPunct="1">
                <a:defRPr lang="en-ID" sz="1400" kern="1200" smtClean="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fld id="{F2030FAF-A4A4-40ED-9EAC-96740896EED7}" type="slidenum">
                <a:rPr lang="en-ID" sz="1100" smtClean="0">
                  <a:solidFill>
                    <a:schemeClr val="bg1"/>
                  </a:solidFill>
                </a:rPr>
                <a:pPr>
                  <a:lnSpc>
                    <a:spcPct val="150000"/>
                  </a:lnSpc>
                </a:pPr>
                <a:t>22</a:t>
              </a:fld>
              <a:endParaRPr lang="en-ID" sz="1100" dirty="0">
                <a:solidFill>
                  <a:schemeClr val="bg1"/>
                </a:solidFill>
              </a:endParaRPr>
            </a:p>
          </p:txBody>
        </p:sp>
      </p:grpSp>
      <p:sp>
        <p:nvSpPr>
          <p:cNvPr id="18" name="TextBox 17">
            <a:extLst>
              <a:ext uri="{FF2B5EF4-FFF2-40B4-BE49-F238E27FC236}">
                <a16:creationId xmlns:a16="http://schemas.microsoft.com/office/drawing/2014/main" id="{5A781F12-BFAE-4326-AB93-1719D905A916}"/>
              </a:ext>
            </a:extLst>
          </p:cNvPr>
          <p:cNvSpPr txBox="1"/>
          <p:nvPr/>
        </p:nvSpPr>
        <p:spPr>
          <a:xfrm>
            <a:off x="503590" y="1767005"/>
            <a:ext cx="5684142" cy="3323987"/>
          </a:xfrm>
          <a:prstGeom prst="rect">
            <a:avLst/>
          </a:prstGeom>
          <a:noFill/>
        </p:spPr>
        <p:txBody>
          <a:bodyPr wrap="square" lIns="0" tIns="0" rIns="0" bIns="0" rtlCol="0">
            <a:spAutoFit/>
          </a:bodyPr>
          <a:lstStyle/>
          <a:p>
            <a:pPr algn="r" rtl="1"/>
            <a:r>
              <a:rPr lang="ar-EG" dirty="0">
                <a:solidFill>
                  <a:schemeClr val="bg1">
                    <a:lumMod val="50000"/>
                  </a:schemeClr>
                </a:solidFill>
                <a:latin typeface="Hassan LT Light" panose="01000400000000000000" pitchFamily="2" charset="-78"/>
                <a:cs typeface="Hassan LT Light" panose="01000400000000000000" pitchFamily="2" charset="-78"/>
              </a:rPr>
              <a:t>كان المشروع في منتصف البناء </a:t>
            </a:r>
            <a:r>
              <a:rPr lang="ar-SA" dirty="0">
                <a:solidFill>
                  <a:schemeClr val="bg1">
                    <a:lumMod val="50000"/>
                  </a:schemeClr>
                </a:solidFill>
                <a:latin typeface="Hassan LT Light" panose="01000400000000000000" pitchFamily="2" charset="-78"/>
                <a:cs typeface="Hassan LT Light" panose="01000400000000000000" pitchFamily="2" charset="-78"/>
              </a:rPr>
              <a:t>وقد تجاوز التكلفة المقدرة</a:t>
            </a:r>
            <a:r>
              <a:rPr lang="ar-EG" dirty="0">
                <a:solidFill>
                  <a:schemeClr val="bg1">
                    <a:lumMod val="50000"/>
                  </a:schemeClr>
                </a:solidFill>
                <a:latin typeface="Hassan LT Light" panose="01000400000000000000" pitchFamily="2" charset="-78"/>
                <a:cs typeface="Hassan LT Light" panose="01000400000000000000" pitchFamily="2" charset="-78"/>
              </a:rPr>
              <a:t>.</a:t>
            </a:r>
          </a:p>
          <a:p>
            <a:pPr algn="r" rtl="1"/>
            <a:endParaRPr lang="ar-EG" dirty="0">
              <a:solidFill>
                <a:schemeClr val="bg1">
                  <a:lumMod val="50000"/>
                </a:schemeClr>
              </a:solidFill>
              <a:latin typeface="Hassan LT Light" panose="01000400000000000000" pitchFamily="2" charset="-78"/>
              <a:cs typeface="Hassan LT Light" panose="01000400000000000000" pitchFamily="2" charset="-78"/>
            </a:endParaRPr>
          </a:p>
          <a:p>
            <a:pPr algn="r" rtl="1"/>
            <a:r>
              <a:rPr lang="ar-EG" dirty="0">
                <a:solidFill>
                  <a:schemeClr val="bg1">
                    <a:lumMod val="50000"/>
                  </a:schemeClr>
                </a:solidFill>
                <a:latin typeface="Hassan LT Light" panose="01000400000000000000" pitchFamily="2" charset="-78"/>
                <a:cs typeface="Hassan LT Light" panose="01000400000000000000" pitchFamily="2" charset="-78"/>
              </a:rPr>
              <a:t>قام</a:t>
            </a:r>
            <a:r>
              <a:rPr lang="ar-SA" dirty="0">
                <a:solidFill>
                  <a:schemeClr val="bg1">
                    <a:lumMod val="50000"/>
                  </a:schemeClr>
                </a:solidFill>
                <a:latin typeface="Hassan LT Light" panose="01000400000000000000" pitchFamily="2" charset="-78"/>
                <a:cs typeface="Hassan LT Light" panose="01000400000000000000" pitchFamily="2" charset="-78"/>
              </a:rPr>
              <a:t> </a:t>
            </a:r>
            <a:r>
              <a:rPr lang="ar-EG" dirty="0">
                <a:solidFill>
                  <a:schemeClr val="bg1">
                    <a:lumMod val="50000"/>
                  </a:schemeClr>
                </a:solidFill>
                <a:latin typeface="Hassan LT Light" panose="01000400000000000000" pitchFamily="2" charset="-78"/>
                <a:cs typeface="Hassan LT Light" panose="01000400000000000000" pitchFamily="2" charset="-78"/>
              </a:rPr>
              <a:t>سراج الإسلام بإعادة هيكلة التمويل الأصلي، وكذلك صياغة وثيقة تمويل جديدة متوافقة مع الشريعة الإسلامية</a:t>
            </a:r>
            <a:r>
              <a:rPr lang="ar-SA" dirty="0">
                <a:solidFill>
                  <a:schemeClr val="bg1">
                    <a:lumMod val="50000"/>
                  </a:schemeClr>
                </a:solidFill>
                <a:latin typeface="Hassan LT Light" panose="01000400000000000000" pitchFamily="2" charset="-78"/>
                <a:cs typeface="Hassan LT Light" panose="01000400000000000000" pitchFamily="2" charset="-78"/>
              </a:rPr>
              <a:t>. وكانت </a:t>
            </a:r>
            <a:r>
              <a:rPr lang="ar-EG" dirty="0">
                <a:solidFill>
                  <a:schemeClr val="bg1">
                    <a:lumMod val="50000"/>
                  </a:schemeClr>
                </a:solidFill>
                <a:latin typeface="Hassan LT Light" panose="01000400000000000000" pitchFamily="2" charset="-78"/>
                <a:cs typeface="Hassan LT Light" panose="01000400000000000000" pitchFamily="2" charset="-78"/>
              </a:rPr>
              <a:t>الوثائق المتعلقة بالتمويل الأصلي </a:t>
            </a:r>
            <a:r>
              <a:rPr lang="ar-SA" dirty="0">
                <a:solidFill>
                  <a:schemeClr val="bg1">
                    <a:lumMod val="50000"/>
                  </a:schemeClr>
                </a:solidFill>
                <a:latin typeface="Hassan LT Light" panose="01000400000000000000" pitchFamily="2" charset="-78"/>
                <a:cs typeface="Hassan LT Light" panose="01000400000000000000" pitchFamily="2" charset="-78"/>
              </a:rPr>
              <a:t> قد صيغت من قبل مستشار المقترضين</a:t>
            </a:r>
            <a:r>
              <a:rPr lang="ar-EG" dirty="0">
                <a:solidFill>
                  <a:schemeClr val="bg1">
                    <a:lumMod val="50000"/>
                  </a:schemeClr>
                </a:solidFill>
                <a:latin typeface="Hassan LT Light" panose="01000400000000000000" pitchFamily="2" charset="-78"/>
                <a:cs typeface="Hassan LT Light" panose="01000400000000000000" pitchFamily="2" charset="-78"/>
              </a:rPr>
              <a:t>، وبناءً على ذلك </a:t>
            </a:r>
            <a:r>
              <a:rPr lang="ar-SA" dirty="0">
                <a:solidFill>
                  <a:schemeClr val="bg1">
                    <a:lumMod val="50000"/>
                  </a:schemeClr>
                </a:solidFill>
                <a:latin typeface="Hassan LT Light" panose="01000400000000000000" pitchFamily="2" charset="-78"/>
                <a:cs typeface="Hassan LT Light" panose="01000400000000000000" pitchFamily="2" charset="-78"/>
              </a:rPr>
              <a:t>طلب</a:t>
            </a:r>
            <a:r>
              <a:rPr lang="ar-EG" dirty="0">
                <a:solidFill>
                  <a:schemeClr val="bg1">
                    <a:lumMod val="50000"/>
                  </a:schemeClr>
                </a:solidFill>
                <a:latin typeface="Hassan LT Light" panose="01000400000000000000" pitchFamily="2" charset="-78"/>
                <a:cs typeface="Hassan LT Light" panose="01000400000000000000" pitchFamily="2" charset="-78"/>
              </a:rPr>
              <a:t> المقرضون أنه يجب على </a:t>
            </a:r>
            <a:r>
              <a:rPr lang="ar-SA" dirty="0">
                <a:solidFill>
                  <a:schemeClr val="bg1">
                    <a:lumMod val="50000"/>
                  </a:schemeClr>
                </a:solidFill>
                <a:latin typeface="Hassan LT Light" panose="01000400000000000000" pitchFamily="2" charset="-78"/>
                <a:cs typeface="Hassan LT Light" panose="01000400000000000000" pitchFamily="2" charset="-78"/>
              </a:rPr>
              <a:t>المدير الشريك</a:t>
            </a:r>
            <a:r>
              <a:rPr lang="ar-EG" dirty="0">
                <a:solidFill>
                  <a:schemeClr val="bg1">
                    <a:lumMod val="50000"/>
                  </a:schemeClr>
                </a:solidFill>
                <a:latin typeface="Hassan LT Light" panose="01000400000000000000" pitchFamily="2" charset="-78"/>
                <a:cs typeface="Hassan LT Light" panose="01000400000000000000" pitchFamily="2" charset="-78"/>
              </a:rPr>
              <a:t>، سراج الإسلام صياغة جميع وثائق الإضافة الجديدة للصفقة </a:t>
            </a:r>
            <a:r>
              <a:rPr lang="ar-SA" dirty="0">
                <a:solidFill>
                  <a:schemeClr val="bg1">
                    <a:lumMod val="50000"/>
                  </a:schemeClr>
                </a:solidFill>
                <a:latin typeface="Hassan LT Light" panose="01000400000000000000" pitchFamily="2" charset="-78"/>
                <a:cs typeface="Hassan LT Light" panose="01000400000000000000" pitchFamily="2" charset="-78"/>
              </a:rPr>
              <a:t>مرة أخرى </a:t>
            </a:r>
            <a:r>
              <a:rPr lang="ar-EG" dirty="0">
                <a:solidFill>
                  <a:schemeClr val="bg1">
                    <a:lumMod val="50000"/>
                  </a:schemeClr>
                </a:solidFill>
                <a:latin typeface="Hassan LT Light" panose="01000400000000000000" pitchFamily="2" charset="-78"/>
                <a:cs typeface="Hassan LT Light" panose="01000400000000000000" pitchFamily="2" charset="-78"/>
              </a:rPr>
              <a:t>لأنها لم تعد صفقة مباشرة ولكن إعادة هيكلة التمويل بالكامل.</a:t>
            </a:r>
          </a:p>
          <a:p>
            <a:pPr algn="r" rtl="1"/>
            <a:endParaRPr lang="ar-EG" dirty="0">
              <a:solidFill>
                <a:schemeClr val="bg1">
                  <a:lumMod val="50000"/>
                </a:schemeClr>
              </a:solidFill>
              <a:latin typeface="Hassan LT Light" panose="01000400000000000000" pitchFamily="2" charset="-78"/>
              <a:cs typeface="Hassan LT Light" panose="01000400000000000000" pitchFamily="2" charset="-78"/>
            </a:endParaRPr>
          </a:p>
          <a:p>
            <a:pPr algn="r" rtl="1"/>
            <a:r>
              <a:rPr lang="ar-EG" dirty="0">
                <a:solidFill>
                  <a:schemeClr val="bg1">
                    <a:lumMod val="50000"/>
                  </a:schemeClr>
                </a:solidFill>
                <a:latin typeface="Hassan LT Light" panose="01000400000000000000" pitchFamily="2" charset="-78"/>
                <a:cs typeface="Hassan LT Light" panose="01000400000000000000" pitchFamily="2" charset="-78"/>
              </a:rPr>
              <a:t>كانت إدارة مجموعة من المقرضين السعوديين وبنك دولي أمرًا معقدًا كما هو متوقع، حيث كان لكل بنك وجهات نظر مختلفة بشأن المخاطر التي ينطوي عليها المشروع </a:t>
            </a:r>
            <a:r>
              <a:rPr lang="ar-SA" dirty="0">
                <a:solidFill>
                  <a:schemeClr val="bg1">
                    <a:lumMod val="50000"/>
                  </a:schemeClr>
                </a:solidFill>
                <a:latin typeface="Hassan LT Light" panose="01000400000000000000" pitchFamily="2" charset="-78"/>
                <a:cs typeface="Hassan LT Light" panose="01000400000000000000" pitchFamily="2" charset="-78"/>
              </a:rPr>
              <a:t>و</a:t>
            </a:r>
            <a:r>
              <a:rPr lang="ar-EG" dirty="0">
                <a:solidFill>
                  <a:schemeClr val="bg1">
                    <a:lumMod val="50000"/>
                  </a:schemeClr>
                </a:solidFill>
                <a:latin typeface="Hassan LT Light" panose="01000400000000000000" pitchFamily="2" charset="-78"/>
                <a:cs typeface="Hassan LT Light" panose="01000400000000000000" pitchFamily="2" charset="-78"/>
              </a:rPr>
              <a:t>بالفعل </a:t>
            </a:r>
            <a:r>
              <a:rPr lang="ar-SA" dirty="0">
                <a:solidFill>
                  <a:schemeClr val="bg1">
                    <a:lumMod val="50000"/>
                  </a:schemeClr>
                </a:solidFill>
                <a:latin typeface="Hassan LT Light" panose="01000400000000000000" pitchFamily="2" charset="-78"/>
                <a:cs typeface="Hassan LT Light" panose="01000400000000000000" pitchFamily="2" charset="-78"/>
              </a:rPr>
              <a:t>واجه إكمالها ص</a:t>
            </a:r>
            <a:r>
              <a:rPr lang="ar-EG" dirty="0">
                <a:solidFill>
                  <a:schemeClr val="bg1">
                    <a:lumMod val="50000"/>
                  </a:schemeClr>
                </a:solidFill>
                <a:latin typeface="Hassan LT Light" panose="01000400000000000000" pitchFamily="2" charset="-78"/>
                <a:cs typeface="Hassan LT Light" panose="01000400000000000000" pitchFamily="2" charset="-78"/>
              </a:rPr>
              <a:t>عوبات كبيرة.</a:t>
            </a:r>
            <a:endParaRPr lang="en-GB" dirty="0">
              <a:solidFill>
                <a:schemeClr val="bg1">
                  <a:lumMod val="50000"/>
                </a:schemeClr>
              </a:solidFill>
              <a:latin typeface="Hassan LT Light" panose="01000400000000000000" pitchFamily="2" charset="-78"/>
              <a:cs typeface="Hassan LT Light" panose="01000400000000000000" pitchFamily="2" charset="-78"/>
            </a:endParaRPr>
          </a:p>
        </p:txBody>
      </p:sp>
      <p:sp>
        <p:nvSpPr>
          <p:cNvPr id="9" name="PpHolder1">
            <a:extLst>
              <a:ext uri="{FF2B5EF4-FFF2-40B4-BE49-F238E27FC236}">
                <a16:creationId xmlns:a16="http://schemas.microsoft.com/office/drawing/2014/main" id="{BD3FC7FD-5FBA-4167-8610-7030463F8FD4}"/>
              </a:ext>
            </a:extLst>
          </p:cNvPr>
          <p:cNvSpPr/>
          <p:nvPr/>
        </p:nvSpPr>
        <p:spPr>
          <a:xfrm flipH="1">
            <a:off x="6423854" y="0"/>
            <a:ext cx="5769734" cy="6857999"/>
          </a:xfrm>
          <a:custGeom>
            <a:avLst/>
            <a:gdLst>
              <a:gd name="connsiteX0" fmla="*/ 1 w 5132496"/>
              <a:gd name="connsiteY0" fmla="*/ 0 h 6060288"/>
              <a:gd name="connsiteX1" fmla="*/ 86213 w 5132496"/>
              <a:gd name="connsiteY1" fmla="*/ 11910 h 6060288"/>
              <a:gd name="connsiteX2" fmla="*/ 1094375 w 5132496"/>
              <a:gd name="connsiteY2" fmla="*/ 1439293 h 6060288"/>
              <a:gd name="connsiteX3" fmla="*/ 1295101 w 5132496"/>
              <a:gd name="connsiteY3" fmla="*/ 2344430 h 6060288"/>
              <a:gd name="connsiteX4" fmla="*/ 2101761 w 5132496"/>
              <a:gd name="connsiteY4" fmla="*/ 2486619 h 6060288"/>
              <a:gd name="connsiteX5" fmla="*/ 2868118 w 5132496"/>
              <a:gd name="connsiteY5" fmla="*/ 2079982 h 6060288"/>
              <a:gd name="connsiteX6" fmla="*/ 3031822 w 5132496"/>
              <a:gd name="connsiteY6" fmla="*/ 2011060 h 6060288"/>
              <a:gd name="connsiteX7" fmla="*/ 4342506 w 5132496"/>
              <a:gd name="connsiteY7" fmla="*/ 2206033 h 6060288"/>
              <a:gd name="connsiteX8" fmla="*/ 5123194 w 5132496"/>
              <a:gd name="connsiteY8" fmla="*/ 3413910 h 6060288"/>
              <a:gd name="connsiteX9" fmla="*/ 4630503 w 5132496"/>
              <a:gd name="connsiteY9" fmla="*/ 4765947 h 6060288"/>
              <a:gd name="connsiteX10" fmla="*/ 4099827 w 5132496"/>
              <a:gd name="connsiteY10" fmla="*/ 5183391 h 6060288"/>
              <a:gd name="connsiteX11" fmla="*/ 3523697 w 5132496"/>
              <a:gd name="connsiteY11" fmla="*/ 5803905 h 6060288"/>
              <a:gd name="connsiteX12" fmla="*/ 3351324 w 5132496"/>
              <a:gd name="connsiteY12" fmla="*/ 6060288 h 6060288"/>
              <a:gd name="connsiteX13" fmla="*/ 1351342 w 5132496"/>
              <a:gd name="connsiteY13" fmla="*/ 6060288 h 6060288"/>
              <a:gd name="connsiteX14" fmla="*/ 1351342 w 5132496"/>
              <a:gd name="connsiteY14" fmla="*/ 6060287 h 6060288"/>
              <a:gd name="connsiteX15" fmla="*/ 0 w 5132496"/>
              <a:gd name="connsiteY15" fmla="*/ 6060287 h 6060288"/>
              <a:gd name="connsiteX16" fmla="*/ 0 w 5132496"/>
              <a:gd name="connsiteY16" fmla="*/ 3095006 h 6060288"/>
              <a:gd name="connsiteX17" fmla="*/ 1 w 5132496"/>
              <a:gd name="connsiteY17" fmla="*/ 3095006 h 606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32496" h="6060288">
                <a:moveTo>
                  <a:pt x="1" y="0"/>
                </a:moveTo>
                <a:lnTo>
                  <a:pt x="86213" y="11910"/>
                </a:lnTo>
                <a:cubicBezTo>
                  <a:pt x="631702" y="138455"/>
                  <a:pt x="1024811" y="987365"/>
                  <a:pt x="1094375" y="1439293"/>
                </a:cubicBezTo>
                <a:cubicBezTo>
                  <a:pt x="1143528" y="1749348"/>
                  <a:pt x="1089230" y="2107519"/>
                  <a:pt x="1295101" y="2344430"/>
                </a:cubicBezTo>
                <a:cubicBezTo>
                  <a:pt x="1486187" y="2564783"/>
                  <a:pt x="1829074" y="2581241"/>
                  <a:pt x="2101761" y="2486619"/>
                </a:cubicBezTo>
                <a:cubicBezTo>
                  <a:pt x="2374442" y="2392001"/>
                  <a:pt x="2608766" y="2209356"/>
                  <a:pt x="2868118" y="2079982"/>
                </a:cubicBezTo>
                <a:cubicBezTo>
                  <a:pt x="2919435" y="2051863"/>
                  <a:pt x="2974653" y="2029920"/>
                  <a:pt x="3031822" y="2011060"/>
                </a:cubicBezTo>
                <a:cubicBezTo>
                  <a:pt x="3463669" y="1867659"/>
                  <a:pt x="3945135" y="1973567"/>
                  <a:pt x="4342506" y="2206033"/>
                </a:cubicBezTo>
                <a:cubicBezTo>
                  <a:pt x="4771720" y="2461554"/>
                  <a:pt x="5067322" y="2922426"/>
                  <a:pt x="5123194" y="3413910"/>
                </a:cubicBezTo>
                <a:cubicBezTo>
                  <a:pt x="5177929" y="3910432"/>
                  <a:pt x="4988217" y="4423274"/>
                  <a:pt x="4630503" y="4765947"/>
                </a:cubicBezTo>
                <a:cubicBezTo>
                  <a:pt x="4470726" y="4923064"/>
                  <a:pt x="4274392" y="5042838"/>
                  <a:pt x="4099827" y="5183391"/>
                </a:cubicBezTo>
                <a:cubicBezTo>
                  <a:pt x="3879228" y="5363838"/>
                  <a:pt x="3691288" y="5575459"/>
                  <a:pt x="3523697" y="5803905"/>
                </a:cubicBezTo>
                <a:lnTo>
                  <a:pt x="3351324" y="6060288"/>
                </a:lnTo>
                <a:lnTo>
                  <a:pt x="1351342" y="6060288"/>
                </a:lnTo>
                <a:lnTo>
                  <a:pt x="1351342" y="6060287"/>
                </a:lnTo>
                <a:lnTo>
                  <a:pt x="0" y="6060287"/>
                </a:lnTo>
                <a:lnTo>
                  <a:pt x="0" y="3095006"/>
                </a:lnTo>
                <a:lnTo>
                  <a:pt x="1" y="3095006"/>
                </a:lnTo>
                <a:close/>
              </a:path>
            </a:pathLst>
          </a:custGeom>
          <a:blipFill>
            <a:blip r:embed="rId2" cstate="print">
              <a:extLst>
                <a:ext uri="{28A0092B-C50C-407E-A947-70E740481C1C}">
                  <a14:useLocalDpi xmlns:a14="http://schemas.microsoft.com/office/drawing/2010/main" val="0"/>
                </a:ext>
              </a:extLst>
            </a:blip>
            <a:stretch>
              <a:fillRect/>
            </a:stretch>
          </a:blipFill>
          <a:ln w="0" cap="flat" cmpd="sng" algn="ctr">
            <a:noFill/>
            <a:prstDash val="solid"/>
            <a:miter lim="800000"/>
          </a:ln>
          <a:effectLst/>
          <a:extLst>
            <a:ext uri="{91240B29-F687-4F45-9708-019B960494DF}">
              <a14:hiddenLine xmlns:a14="http://schemas.microsoft.com/office/drawing/2010/main" w="0"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bg1"/>
              </a:solidFill>
            </a:endParaRPr>
          </a:p>
        </p:txBody>
      </p:sp>
    </p:spTree>
    <p:extLst>
      <p:ext uri="{BB962C8B-B14F-4D97-AF65-F5344CB8AC3E}">
        <p14:creationId xmlns:p14="http://schemas.microsoft.com/office/powerpoint/2010/main" val="1221961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A7D4BA5-0B06-470F-8A33-EE30459C0CF1}"/>
              </a:ext>
            </a:extLst>
          </p:cNvPr>
          <p:cNvPicPr>
            <a:picLocks noChangeAspect="1"/>
          </p:cNvPicPr>
          <p:nvPr/>
        </p:nvPicPr>
        <p:blipFill rotWithShape="1">
          <a:blip r:embed="rId2">
            <a:extLst>
              <a:ext uri="{28A0092B-C50C-407E-A947-70E740481C1C}">
                <a14:useLocalDpi xmlns:a14="http://schemas.microsoft.com/office/drawing/2010/main" val="0"/>
              </a:ext>
            </a:extLst>
          </a:blip>
          <a:srcRect b="23140"/>
          <a:stretch/>
        </p:blipFill>
        <p:spPr>
          <a:xfrm>
            <a:off x="0" y="24305"/>
            <a:ext cx="12193588" cy="6833696"/>
          </a:xfrm>
          <a:prstGeom prst="rect">
            <a:avLst/>
          </a:prstGeom>
        </p:spPr>
      </p:pic>
      <p:sp>
        <p:nvSpPr>
          <p:cNvPr id="4" name="Shapes">
            <a:extLst>
              <a:ext uri="{FF2B5EF4-FFF2-40B4-BE49-F238E27FC236}">
                <a16:creationId xmlns:a16="http://schemas.microsoft.com/office/drawing/2014/main" id="{D54DD58A-9EF4-44F3-8F53-6FE3894B549A}"/>
              </a:ext>
            </a:extLst>
          </p:cNvPr>
          <p:cNvSpPr/>
          <p:nvPr/>
        </p:nvSpPr>
        <p:spPr>
          <a:xfrm>
            <a:off x="-1" y="24305"/>
            <a:ext cx="12193588" cy="6883757"/>
          </a:xfrm>
          <a:prstGeom prst="rect">
            <a:avLst/>
          </a:prstGeom>
          <a:gradFill flip="none" rotWithShape="1">
            <a:gsLst>
              <a:gs pos="0">
                <a:schemeClr val="bg1">
                  <a:lumMod val="50000"/>
                  <a:alpha val="36000"/>
                </a:schemeClr>
              </a:gs>
              <a:gs pos="90000">
                <a:schemeClr val="tx1">
                  <a:alpha val="62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x-none" sz="2000" dirty="0">
              <a:latin typeface="Poppins" panose="00000500000000000000" pitchFamily="50" charset="0"/>
              <a:cs typeface="Poppins" panose="00000500000000000000" pitchFamily="50" charset="0"/>
            </a:endParaRPr>
          </a:p>
        </p:txBody>
      </p:sp>
      <p:sp>
        <p:nvSpPr>
          <p:cNvPr id="5" name="TextBox 4">
            <a:extLst>
              <a:ext uri="{FF2B5EF4-FFF2-40B4-BE49-F238E27FC236}">
                <a16:creationId xmlns:a16="http://schemas.microsoft.com/office/drawing/2014/main" id="{779D3D1C-DF8B-404E-BE4B-7DA596AFF11F}"/>
              </a:ext>
            </a:extLst>
          </p:cNvPr>
          <p:cNvSpPr txBox="1"/>
          <p:nvPr/>
        </p:nvSpPr>
        <p:spPr>
          <a:xfrm>
            <a:off x="2065316" y="3036393"/>
            <a:ext cx="8210102" cy="592470"/>
          </a:xfrm>
          <a:prstGeom prst="rect">
            <a:avLst/>
          </a:prstGeom>
          <a:noFill/>
        </p:spPr>
        <p:txBody>
          <a:bodyPr wrap="square" lIns="0" tIns="0" rIns="0" bIns="0" rtlCol="0">
            <a:spAutoFit/>
          </a:bodyPr>
          <a:lstStyle/>
          <a:p>
            <a:pPr algn="ctr">
              <a:lnSpc>
                <a:spcPct val="150000"/>
              </a:lnSpc>
            </a:pPr>
            <a:r>
              <a:rPr lang="ar-EG" sz="2800" b="1" dirty="0">
                <a:solidFill>
                  <a:schemeClr val="bg1"/>
                </a:solidFill>
                <a:latin typeface="Hassan LT Bold" panose="01000400000000000000" pitchFamily="2" charset="-78"/>
                <a:cs typeface="Hassan LT Bold" panose="01000400000000000000" pitchFamily="2" charset="-78"/>
              </a:rPr>
              <a:t>قائمة الصفقات: المصرفية الإسلامية / التمويل / تمويل المشاريع</a:t>
            </a:r>
            <a:endParaRPr lang="x-none" sz="2000" dirty="0">
              <a:solidFill>
                <a:schemeClr val="bg1"/>
              </a:solidFill>
              <a:latin typeface="Poppins" panose="00000500000000000000" pitchFamily="50" charset="0"/>
              <a:cs typeface="Poppins" panose="00000500000000000000" pitchFamily="50" charset="0"/>
            </a:endParaRPr>
          </a:p>
        </p:txBody>
      </p:sp>
      <p:sp>
        <p:nvSpPr>
          <p:cNvPr id="6" name="Rectangle 5">
            <a:extLst>
              <a:ext uri="{FF2B5EF4-FFF2-40B4-BE49-F238E27FC236}">
                <a16:creationId xmlns:a16="http://schemas.microsoft.com/office/drawing/2014/main" id="{D3243912-1E60-4265-97B1-280A5595884D}"/>
              </a:ext>
            </a:extLst>
          </p:cNvPr>
          <p:cNvSpPr/>
          <p:nvPr/>
        </p:nvSpPr>
        <p:spPr>
          <a:xfrm>
            <a:off x="1809750" y="2697479"/>
            <a:ext cx="8721234" cy="1463041"/>
          </a:xfrm>
          <a:prstGeom prst="rect">
            <a:avLst/>
          </a:prstGeom>
          <a:noFill/>
          <a:ln w="857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chemeClr val="bg1"/>
              </a:solidFill>
            </a:endParaRPr>
          </a:p>
        </p:txBody>
      </p:sp>
      <p:grpSp>
        <p:nvGrpSpPr>
          <p:cNvPr id="8" name="PpFooter">
            <a:extLst>
              <a:ext uri="{FF2B5EF4-FFF2-40B4-BE49-F238E27FC236}">
                <a16:creationId xmlns:a16="http://schemas.microsoft.com/office/drawing/2014/main" id="{979672F6-C729-4AD9-9C99-F4922F54E560}"/>
              </a:ext>
            </a:extLst>
          </p:cNvPr>
          <p:cNvGrpSpPr/>
          <p:nvPr/>
        </p:nvGrpSpPr>
        <p:grpSpPr>
          <a:xfrm>
            <a:off x="246061" y="6218585"/>
            <a:ext cx="396878" cy="396180"/>
            <a:chOff x="246061" y="6218585"/>
            <a:chExt cx="396878" cy="396180"/>
          </a:xfrm>
        </p:grpSpPr>
        <p:grpSp>
          <p:nvGrpSpPr>
            <p:cNvPr id="9" name="Group 8">
              <a:extLst>
                <a:ext uri="{FF2B5EF4-FFF2-40B4-BE49-F238E27FC236}">
                  <a16:creationId xmlns:a16="http://schemas.microsoft.com/office/drawing/2014/main" id="{7D7E959E-6643-43F6-B4AA-A0C0662EF74A}"/>
                </a:ext>
              </a:extLst>
            </p:cNvPr>
            <p:cNvGrpSpPr/>
            <p:nvPr/>
          </p:nvGrpSpPr>
          <p:grpSpPr>
            <a:xfrm>
              <a:off x="246061" y="6218585"/>
              <a:ext cx="396878" cy="396180"/>
              <a:chOff x="10102958" y="2918320"/>
              <a:chExt cx="831744" cy="830285"/>
            </a:xfrm>
          </p:grpSpPr>
          <p:sp>
            <p:nvSpPr>
              <p:cNvPr id="11" name="Freeform: Shape 10">
                <a:extLst>
                  <a:ext uri="{FF2B5EF4-FFF2-40B4-BE49-F238E27FC236}">
                    <a16:creationId xmlns:a16="http://schemas.microsoft.com/office/drawing/2014/main" id="{5279BABE-37C5-4A67-B49B-604DAE4FAB3F}"/>
                  </a:ext>
                </a:extLst>
              </p:cNvPr>
              <p:cNvSpPr>
                <a:spLocks/>
              </p:cNvSpPr>
              <p:nvPr/>
            </p:nvSpPr>
            <p:spPr bwMode="auto">
              <a:xfrm>
                <a:off x="10102958" y="2918320"/>
                <a:ext cx="831744" cy="830285"/>
              </a:xfrm>
              <a:custGeom>
                <a:avLst/>
                <a:gdLst>
                  <a:gd name="connsiteX0" fmla="*/ 2375361 w 4828679"/>
                  <a:gd name="connsiteY0" fmla="*/ 0 h 4820214"/>
                  <a:gd name="connsiteX1" fmla="*/ 4052779 w 4828679"/>
                  <a:gd name="connsiteY1" fmla="*/ 697235 h 4820214"/>
                  <a:gd name="connsiteX2" fmla="*/ 4358131 w 4828679"/>
                  <a:gd name="connsiteY2" fmla="*/ 3677784 h 4820214"/>
                  <a:gd name="connsiteX3" fmla="*/ 4324415 w 4828679"/>
                  <a:gd name="connsiteY3" fmla="*/ 3718733 h 4820214"/>
                  <a:gd name="connsiteX4" fmla="*/ 4496784 w 4828679"/>
                  <a:gd name="connsiteY4" fmla="*/ 3891336 h 4820214"/>
                  <a:gd name="connsiteX5" fmla="*/ 4746647 w 4828679"/>
                  <a:gd name="connsiteY5" fmla="*/ 4141546 h 4820214"/>
                  <a:gd name="connsiteX6" fmla="*/ 4746647 w 4828679"/>
                  <a:gd name="connsiteY6" fmla="*/ 4524887 h 4820214"/>
                  <a:gd name="connsiteX7" fmla="*/ 4535708 w 4828679"/>
                  <a:gd name="connsiteY7" fmla="*/ 4743937 h 4820214"/>
                  <a:gd name="connsiteX8" fmla="*/ 4145079 w 4828679"/>
                  <a:gd name="connsiteY8" fmla="*/ 4743937 h 4820214"/>
                  <a:gd name="connsiteX9" fmla="*/ 3807262 w 4828679"/>
                  <a:gd name="connsiteY9" fmla="*/ 4405657 h 4820214"/>
                  <a:gd name="connsiteX10" fmla="*/ 3722089 w 4828679"/>
                  <a:gd name="connsiteY10" fmla="*/ 4320366 h 4820214"/>
                  <a:gd name="connsiteX11" fmla="*/ 3681537 w 4828679"/>
                  <a:gd name="connsiteY11" fmla="*/ 4353687 h 4820214"/>
                  <a:gd name="connsiteX12" fmla="*/ 697945 w 4828679"/>
                  <a:gd name="connsiteY12" fmla="*/ 4048648 h 4820214"/>
                  <a:gd name="connsiteX13" fmla="*/ 697945 w 4828679"/>
                  <a:gd name="connsiteY13" fmla="*/ 697235 h 4820214"/>
                  <a:gd name="connsiteX14" fmla="*/ 2375361 w 4828679"/>
                  <a:gd name="connsiteY14" fmla="*/ 0 h 48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679" h="4820214">
                    <a:moveTo>
                      <a:pt x="2375361" y="0"/>
                    </a:moveTo>
                    <a:cubicBezTo>
                      <a:pt x="2983375" y="0"/>
                      <a:pt x="3591390" y="232411"/>
                      <a:pt x="4052779" y="697235"/>
                    </a:cubicBezTo>
                    <a:cubicBezTo>
                      <a:pt x="4867050" y="1503840"/>
                      <a:pt x="4968833" y="2759032"/>
                      <a:pt x="4358131" y="3677784"/>
                    </a:cubicBezTo>
                    <a:lnTo>
                      <a:pt x="4324415" y="3718733"/>
                    </a:lnTo>
                    <a:lnTo>
                      <a:pt x="4496784" y="3891336"/>
                    </a:lnTo>
                    <a:cubicBezTo>
                      <a:pt x="4746647" y="4141546"/>
                      <a:pt x="4746647" y="4141546"/>
                      <a:pt x="4746647" y="4141546"/>
                    </a:cubicBezTo>
                    <a:cubicBezTo>
                      <a:pt x="4856023" y="4251073"/>
                      <a:pt x="4856023" y="4423185"/>
                      <a:pt x="4746647" y="4524887"/>
                    </a:cubicBezTo>
                    <a:cubicBezTo>
                      <a:pt x="4535708" y="4743937"/>
                      <a:pt x="4535708" y="4743937"/>
                      <a:pt x="4535708" y="4743937"/>
                    </a:cubicBezTo>
                    <a:cubicBezTo>
                      <a:pt x="4426331" y="4845640"/>
                      <a:pt x="4254456" y="4845640"/>
                      <a:pt x="4145079" y="4743937"/>
                    </a:cubicBezTo>
                    <a:cubicBezTo>
                      <a:pt x="4017148" y="4615833"/>
                      <a:pt x="3905208" y="4503739"/>
                      <a:pt x="3807262" y="4405657"/>
                    </a:cubicBezTo>
                    <a:lnTo>
                      <a:pt x="3722089" y="4320366"/>
                    </a:lnTo>
                    <a:lnTo>
                      <a:pt x="3681537" y="4353687"/>
                    </a:lnTo>
                    <a:cubicBezTo>
                      <a:pt x="2761848" y="4963767"/>
                      <a:pt x="1505374" y="4862088"/>
                      <a:pt x="697945" y="4048648"/>
                    </a:cubicBezTo>
                    <a:cubicBezTo>
                      <a:pt x="-232648" y="3126813"/>
                      <a:pt x="-232648" y="1619069"/>
                      <a:pt x="697945" y="697235"/>
                    </a:cubicBezTo>
                    <a:cubicBezTo>
                      <a:pt x="1159334" y="232411"/>
                      <a:pt x="1767349" y="0"/>
                      <a:pt x="2375361" y="0"/>
                    </a:cubicBezTo>
                    <a:close/>
                  </a:path>
                </a:pathLst>
              </a:custGeom>
              <a:solidFill>
                <a:schemeClr val="bg1"/>
              </a:solidFill>
              <a:ln>
                <a:noFill/>
              </a:ln>
              <a:effectLst>
                <a:outerShdw blurRad="381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dirty="0"/>
              </a:p>
            </p:txBody>
          </p:sp>
          <p:sp>
            <p:nvSpPr>
              <p:cNvPr id="12" name="Freeform 10">
                <a:extLst>
                  <a:ext uri="{FF2B5EF4-FFF2-40B4-BE49-F238E27FC236}">
                    <a16:creationId xmlns:a16="http://schemas.microsoft.com/office/drawing/2014/main" id="{CBCAD668-4A3A-4303-8CBE-01780A7CF654}"/>
                  </a:ext>
                </a:extLst>
              </p:cNvPr>
              <p:cNvSpPr>
                <a:spLocks/>
              </p:cNvSpPr>
              <p:nvPr/>
            </p:nvSpPr>
            <p:spPr bwMode="auto">
              <a:xfrm>
                <a:off x="10159474" y="2973985"/>
                <a:ext cx="705284" cy="706152"/>
              </a:xfrm>
              <a:prstGeom prst="ellipse">
                <a:avLst/>
              </a:prstGeom>
              <a:solidFill>
                <a:schemeClr val="bg1">
                  <a:lumMod val="65000"/>
                  <a:alpha val="80000"/>
                </a:schemeClr>
              </a:solidFill>
              <a:ln>
                <a:noFill/>
              </a:ln>
              <a:effectLst>
                <a:innerShdw blurRad="76200">
                  <a:prstClr val="black">
                    <a:alpha val="30000"/>
                  </a:prstClr>
                </a:innerShdw>
              </a:effectLst>
            </p:spPr>
            <p:txBody>
              <a:bodyPr vert="horz" wrap="square" lIns="91440" tIns="45720" rIns="91440" bIns="45720" numCol="1" anchor="t" anchorCtr="0" compatLnSpc="1">
                <a:prstTxWarp prst="textNoShape">
                  <a:avLst/>
                </a:prstTxWarp>
              </a:bodyPr>
              <a:lstStyle/>
              <a:p>
                <a:endParaRPr lang="en-US" dirty="0"/>
              </a:p>
            </p:txBody>
          </p:sp>
        </p:grpSp>
        <p:sp>
          <p:nvSpPr>
            <p:cNvPr id="10" name="SlideNo">
              <a:extLst>
                <a:ext uri="{FF2B5EF4-FFF2-40B4-BE49-F238E27FC236}">
                  <a16:creationId xmlns:a16="http://schemas.microsoft.com/office/drawing/2014/main" id="{B1DE588D-D631-4F04-9BBC-7C002CCB3657}"/>
                </a:ext>
              </a:extLst>
            </p:cNvPr>
            <p:cNvSpPr txBox="1">
              <a:spLocks/>
            </p:cNvSpPr>
            <p:nvPr/>
          </p:nvSpPr>
          <p:spPr>
            <a:xfrm>
              <a:off x="366779" y="6275591"/>
              <a:ext cx="144271" cy="227691"/>
            </a:xfrm>
            <a:prstGeom prst="rect">
              <a:avLst/>
            </a:prstGeom>
            <a:noFill/>
          </p:spPr>
          <p:txBody>
            <a:bodyPr wrap="none" lIns="0" tIns="0" rIns="0" bIns="0" rtlCol="0" anchor="ctr">
              <a:spAutoFit/>
            </a:bodyPr>
            <a:lstStyle>
              <a:defPPr>
                <a:defRPr lang="en-US"/>
              </a:defPPr>
              <a:lvl1pPr marL="0" algn="ctr" defTabSz="457200" rtl="0" eaLnBrk="1" latinLnBrk="0" hangingPunct="1">
                <a:defRPr lang="en-ID" sz="1400" kern="1200" smtClean="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fld id="{F2030FAF-A4A4-40ED-9EAC-96740896EED7}" type="slidenum">
                <a:rPr lang="en-ID" sz="1100" smtClean="0">
                  <a:solidFill>
                    <a:schemeClr val="bg1"/>
                  </a:solidFill>
                </a:rPr>
                <a:pPr>
                  <a:lnSpc>
                    <a:spcPct val="150000"/>
                  </a:lnSpc>
                </a:pPr>
                <a:t>23</a:t>
              </a:fld>
              <a:endParaRPr lang="en-ID" sz="1100" dirty="0">
                <a:solidFill>
                  <a:schemeClr val="bg1"/>
                </a:solidFill>
              </a:endParaRPr>
            </a:p>
          </p:txBody>
        </p:sp>
      </p:grpSp>
    </p:spTree>
    <p:extLst>
      <p:ext uri="{BB962C8B-B14F-4D97-AF65-F5344CB8AC3E}">
        <p14:creationId xmlns:p14="http://schemas.microsoft.com/office/powerpoint/2010/main" val="30011959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pFooter">
            <a:extLst>
              <a:ext uri="{FF2B5EF4-FFF2-40B4-BE49-F238E27FC236}">
                <a16:creationId xmlns:a16="http://schemas.microsoft.com/office/drawing/2014/main" id="{CB209EE6-B794-44CE-90E1-8460C665DA27}"/>
              </a:ext>
            </a:extLst>
          </p:cNvPr>
          <p:cNvGrpSpPr/>
          <p:nvPr/>
        </p:nvGrpSpPr>
        <p:grpSpPr>
          <a:xfrm>
            <a:off x="246061" y="6218585"/>
            <a:ext cx="396878" cy="396180"/>
            <a:chOff x="246061" y="6218585"/>
            <a:chExt cx="396878" cy="396180"/>
          </a:xfrm>
        </p:grpSpPr>
        <p:grpSp>
          <p:nvGrpSpPr>
            <p:cNvPr id="3" name="Group 2">
              <a:extLst>
                <a:ext uri="{FF2B5EF4-FFF2-40B4-BE49-F238E27FC236}">
                  <a16:creationId xmlns:a16="http://schemas.microsoft.com/office/drawing/2014/main" id="{87465D8D-A5B5-4947-B0BE-B059D3F26A22}"/>
                </a:ext>
              </a:extLst>
            </p:cNvPr>
            <p:cNvGrpSpPr/>
            <p:nvPr/>
          </p:nvGrpSpPr>
          <p:grpSpPr>
            <a:xfrm>
              <a:off x="246061" y="6218585"/>
              <a:ext cx="396878" cy="396180"/>
              <a:chOff x="10102958" y="2918320"/>
              <a:chExt cx="831744" cy="830285"/>
            </a:xfrm>
          </p:grpSpPr>
          <p:sp>
            <p:nvSpPr>
              <p:cNvPr id="6" name="Freeform: Shape 5">
                <a:extLst>
                  <a:ext uri="{FF2B5EF4-FFF2-40B4-BE49-F238E27FC236}">
                    <a16:creationId xmlns:a16="http://schemas.microsoft.com/office/drawing/2014/main" id="{1FD06D38-93DB-46EB-882B-E8A47C56F4B5}"/>
                  </a:ext>
                </a:extLst>
              </p:cNvPr>
              <p:cNvSpPr>
                <a:spLocks/>
              </p:cNvSpPr>
              <p:nvPr/>
            </p:nvSpPr>
            <p:spPr bwMode="auto">
              <a:xfrm>
                <a:off x="10102958" y="2918320"/>
                <a:ext cx="831744" cy="830285"/>
              </a:xfrm>
              <a:custGeom>
                <a:avLst/>
                <a:gdLst>
                  <a:gd name="connsiteX0" fmla="*/ 2375361 w 4828679"/>
                  <a:gd name="connsiteY0" fmla="*/ 0 h 4820214"/>
                  <a:gd name="connsiteX1" fmla="*/ 4052779 w 4828679"/>
                  <a:gd name="connsiteY1" fmla="*/ 697235 h 4820214"/>
                  <a:gd name="connsiteX2" fmla="*/ 4358131 w 4828679"/>
                  <a:gd name="connsiteY2" fmla="*/ 3677784 h 4820214"/>
                  <a:gd name="connsiteX3" fmla="*/ 4324415 w 4828679"/>
                  <a:gd name="connsiteY3" fmla="*/ 3718733 h 4820214"/>
                  <a:gd name="connsiteX4" fmla="*/ 4496784 w 4828679"/>
                  <a:gd name="connsiteY4" fmla="*/ 3891336 h 4820214"/>
                  <a:gd name="connsiteX5" fmla="*/ 4746647 w 4828679"/>
                  <a:gd name="connsiteY5" fmla="*/ 4141546 h 4820214"/>
                  <a:gd name="connsiteX6" fmla="*/ 4746647 w 4828679"/>
                  <a:gd name="connsiteY6" fmla="*/ 4524887 h 4820214"/>
                  <a:gd name="connsiteX7" fmla="*/ 4535708 w 4828679"/>
                  <a:gd name="connsiteY7" fmla="*/ 4743937 h 4820214"/>
                  <a:gd name="connsiteX8" fmla="*/ 4145079 w 4828679"/>
                  <a:gd name="connsiteY8" fmla="*/ 4743937 h 4820214"/>
                  <a:gd name="connsiteX9" fmla="*/ 3807262 w 4828679"/>
                  <a:gd name="connsiteY9" fmla="*/ 4405657 h 4820214"/>
                  <a:gd name="connsiteX10" fmla="*/ 3722089 w 4828679"/>
                  <a:gd name="connsiteY10" fmla="*/ 4320366 h 4820214"/>
                  <a:gd name="connsiteX11" fmla="*/ 3681537 w 4828679"/>
                  <a:gd name="connsiteY11" fmla="*/ 4353687 h 4820214"/>
                  <a:gd name="connsiteX12" fmla="*/ 697945 w 4828679"/>
                  <a:gd name="connsiteY12" fmla="*/ 4048648 h 4820214"/>
                  <a:gd name="connsiteX13" fmla="*/ 697945 w 4828679"/>
                  <a:gd name="connsiteY13" fmla="*/ 697235 h 4820214"/>
                  <a:gd name="connsiteX14" fmla="*/ 2375361 w 4828679"/>
                  <a:gd name="connsiteY14" fmla="*/ 0 h 48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679" h="4820214">
                    <a:moveTo>
                      <a:pt x="2375361" y="0"/>
                    </a:moveTo>
                    <a:cubicBezTo>
                      <a:pt x="2983375" y="0"/>
                      <a:pt x="3591390" y="232411"/>
                      <a:pt x="4052779" y="697235"/>
                    </a:cubicBezTo>
                    <a:cubicBezTo>
                      <a:pt x="4867050" y="1503840"/>
                      <a:pt x="4968833" y="2759032"/>
                      <a:pt x="4358131" y="3677784"/>
                    </a:cubicBezTo>
                    <a:lnTo>
                      <a:pt x="4324415" y="3718733"/>
                    </a:lnTo>
                    <a:lnTo>
                      <a:pt x="4496784" y="3891336"/>
                    </a:lnTo>
                    <a:cubicBezTo>
                      <a:pt x="4746647" y="4141546"/>
                      <a:pt x="4746647" y="4141546"/>
                      <a:pt x="4746647" y="4141546"/>
                    </a:cubicBezTo>
                    <a:cubicBezTo>
                      <a:pt x="4856023" y="4251073"/>
                      <a:pt x="4856023" y="4423185"/>
                      <a:pt x="4746647" y="4524887"/>
                    </a:cubicBezTo>
                    <a:cubicBezTo>
                      <a:pt x="4535708" y="4743937"/>
                      <a:pt x="4535708" y="4743937"/>
                      <a:pt x="4535708" y="4743937"/>
                    </a:cubicBezTo>
                    <a:cubicBezTo>
                      <a:pt x="4426331" y="4845640"/>
                      <a:pt x="4254456" y="4845640"/>
                      <a:pt x="4145079" y="4743937"/>
                    </a:cubicBezTo>
                    <a:cubicBezTo>
                      <a:pt x="4017148" y="4615833"/>
                      <a:pt x="3905208" y="4503739"/>
                      <a:pt x="3807262" y="4405657"/>
                    </a:cubicBezTo>
                    <a:lnTo>
                      <a:pt x="3722089" y="4320366"/>
                    </a:lnTo>
                    <a:lnTo>
                      <a:pt x="3681537" y="4353687"/>
                    </a:lnTo>
                    <a:cubicBezTo>
                      <a:pt x="2761848" y="4963767"/>
                      <a:pt x="1505374" y="4862088"/>
                      <a:pt x="697945" y="4048648"/>
                    </a:cubicBezTo>
                    <a:cubicBezTo>
                      <a:pt x="-232648" y="3126813"/>
                      <a:pt x="-232648" y="1619069"/>
                      <a:pt x="697945" y="697235"/>
                    </a:cubicBezTo>
                    <a:cubicBezTo>
                      <a:pt x="1159334" y="232411"/>
                      <a:pt x="1767349" y="0"/>
                      <a:pt x="2375361" y="0"/>
                    </a:cubicBezTo>
                    <a:close/>
                  </a:path>
                </a:pathLst>
              </a:custGeom>
              <a:solidFill>
                <a:schemeClr val="bg1"/>
              </a:solidFill>
              <a:ln>
                <a:noFill/>
              </a:ln>
              <a:effectLst>
                <a:outerShdw blurRad="381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dirty="0"/>
              </a:p>
            </p:txBody>
          </p:sp>
          <p:sp>
            <p:nvSpPr>
              <p:cNvPr id="7" name="Freeform 10">
                <a:extLst>
                  <a:ext uri="{FF2B5EF4-FFF2-40B4-BE49-F238E27FC236}">
                    <a16:creationId xmlns:a16="http://schemas.microsoft.com/office/drawing/2014/main" id="{D5FEEAC4-7C2D-46B9-B7B0-8C9351CE24C1}"/>
                  </a:ext>
                </a:extLst>
              </p:cNvPr>
              <p:cNvSpPr>
                <a:spLocks/>
              </p:cNvSpPr>
              <p:nvPr/>
            </p:nvSpPr>
            <p:spPr bwMode="auto">
              <a:xfrm>
                <a:off x="10159474" y="2973985"/>
                <a:ext cx="705284" cy="706152"/>
              </a:xfrm>
              <a:prstGeom prst="ellipse">
                <a:avLst/>
              </a:prstGeom>
              <a:solidFill>
                <a:schemeClr val="bg1">
                  <a:lumMod val="50000"/>
                  <a:alpha val="80000"/>
                </a:schemeClr>
              </a:solidFill>
              <a:ln>
                <a:noFill/>
              </a:ln>
              <a:effectLst>
                <a:innerShdw blurRad="76200">
                  <a:prstClr val="black">
                    <a:alpha val="30000"/>
                  </a:prstClr>
                </a:innerShdw>
              </a:effectLst>
            </p:spPr>
            <p:txBody>
              <a:bodyPr vert="horz" wrap="square" lIns="91440" tIns="45720" rIns="91440" bIns="45720" numCol="1" anchor="t" anchorCtr="0" compatLnSpc="1">
                <a:prstTxWarp prst="textNoShape">
                  <a:avLst/>
                </a:prstTxWarp>
              </a:bodyPr>
              <a:lstStyle/>
              <a:p>
                <a:endParaRPr lang="en-US" dirty="0"/>
              </a:p>
            </p:txBody>
          </p:sp>
        </p:grpSp>
        <p:sp>
          <p:nvSpPr>
            <p:cNvPr id="4" name="SlideNo">
              <a:extLst>
                <a:ext uri="{FF2B5EF4-FFF2-40B4-BE49-F238E27FC236}">
                  <a16:creationId xmlns:a16="http://schemas.microsoft.com/office/drawing/2014/main" id="{18406DFB-C206-4F35-B0F4-E361091FBBD5}"/>
                </a:ext>
              </a:extLst>
            </p:cNvPr>
            <p:cNvSpPr txBox="1">
              <a:spLocks/>
            </p:cNvSpPr>
            <p:nvPr/>
          </p:nvSpPr>
          <p:spPr>
            <a:xfrm>
              <a:off x="382007" y="6281233"/>
              <a:ext cx="113814" cy="216406"/>
            </a:xfrm>
            <a:prstGeom prst="rect">
              <a:avLst/>
            </a:prstGeom>
            <a:noFill/>
          </p:spPr>
          <p:txBody>
            <a:bodyPr wrap="none" lIns="0" tIns="0" rIns="0" bIns="0" rtlCol="0" anchor="ctr">
              <a:spAutoFit/>
            </a:bodyPr>
            <a:lstStyle>
              <a:defPPr>
                <a:defRPr lang="en-US"/>
              </a:defPPr>
              <a:lvl1pPr marL="0" algn="ctr" defTabSz="457200" rtl="0" eaLnBrk="1" latinLnBrk="0" hangingPunct="1">
                <a:defRPr lang="en-ID" sz="1400" kern="1200" smtClean="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fld id="{F2030FAF-A4A4-40ED-9EAC-96740896EED7}" type="slidenum">
                <a:rPr lang="en-ID" sz="1100" smtClean="0">
                  <a:solidFill>
                    <a:schemeClr val="bg1"/>
                  </a:solidFill>
                </a:rPr>
                <a:pPr>
                  <a:lnSpc>
                    <a:spcPct val="150000"/>
                  </a:lnSpc>
                </a:pPr>
                <a:t>24</a:t>
              </a:fld>
              <a:endParaRPr lang="en-ID" sz="1100" dirty="0">
                <a:solidFill>
                  <a:schemeClr val="bg1"/>
                </a:solidFill>
              </a:endParaRPr>
            </a:p>
          </p:txBody>
        </p:sp>
      </p:grpSp>
      <p:sp>
        <p:nvSpPr>
          <p:cNvPr id="5" name="Rectangle 4">
            <a:extLst>
              <a:ext uri="{FF2B5EF4-FFF2-40B4-BE49-F238E27FC236}">
                <a16:creationId xmlns:a16="http://schemas.microsoft.com/office/drawing/2014/main" id="{C70FD6D2-5841-4DC4-BA86-BBFD5C97BC78}"/>
              </a:ext>
            </a:extLst>
          </p:cNvPr>
          <p:cNvSpPr/>
          <p:nvPr/>
        </p:nvSpPr>
        <p:spPr>
          <a:xfrm>
            <a:off x="4686300" y="528656"/>
            <a:ext cx="7286625" cy="5799152"/>
          </a:xfrm>
          <a:prstGeom prst="rect">
            <a:avLst/>
          </a:prstGeom>
        </p:spPr>
        <p:txBody>
          <a:bodyPr wrap="square">
            <a:spAutoFit/>
          </a:bodyPr>
          <a:lstStyle/>
          <a:p>
            <a:pPr marL="342900" marR="71755" lvl="0" indent="-342900" algn="just" rtl="1">
              <a:lnSpc>
                <a:spcPct val="115000"/>
              </a:lnSpc>
              <a:spcAft>
                <a:spcPts val="0"/>
              </a:spcAft>
              <a:buClr>
                <a:schemeClr val="bg1">
                  <a:lumMod val="50000"/>
                </a:schemeClr>
              </a:buClr>
              <a:buFont typeface="Georgia" panose="02040502050405020303" pitchFamily="18" charset="0"/>
              <a:buChar char="●"/>
            </a:pP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تقديم المشورة للمقرضين في</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مشروع محطة جده المستقلة لمعالجة مياه الصرف الصحي</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a:t>
            </a:r>
            <a:r>
              <a:rPr lang="en-US"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ISTP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التي تبلغ سعتها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500،000 متر مكعب في اليوم .</a:t>
            </a:r>
          </a:p>
          <a:p>
            <a:pPr marL="342900" marR="71755" lvl="0" indent="-342900" algn="just" rtl="1">
              <a:lnSpc>
                <a:spcPct val="115000"/>
              </a:lnSpc>
              <a:spcAft>
                <a:spcPts val="0"/>
              </a:spcAft>
              <a:buClr>
                <a:schemeClr val="bg1">
                  <a:lumMod val="50000"/>
                </a:schemeClr>
              </a:buClr>
              <a:buFont typeface="Georgia" panose="02040502050405020303" pitchFamily="18" charset="0"/>
              <a:buChar char="●"/>
            </a:pP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تقديم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المشورة للمقرضين في م</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شروع محطة الدمام المستقلة لمعالجة مياه الصرف الصحي</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a:t>
            </a:r>
            <a:r>
              <a:rPr lang="en-US"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ISTP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بالدمام لما يصل إلى 350،000 متر مكعب في اليوم</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a:t>
            </a:r>
            <a:endPar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endParaRPr>
          </a:p>
          <a:p>
            <a:pPr marL="342900" marR="71755" lvl="0" indent="-342900" algn="just" rtl="1">
              <a:lnSpc>
                <a:spcPct val="115000"/>
              </a:lnSpc>
              <a:spcAft>
                <a:spcPts val="0"/>
              </a:spcAft>
              <a:buClr>
                <a:schemeClr val="bg1">
                  <a:lumMod val="50000"/>
                </a:schemeClr>
              </a:buClr>
              <a:buFont typeface="Georgia" panose="02040502050405020303" pitchFamily="18" charset="0"/>
              <a:buChar char="●"/>
            </a:pP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تقديم المشورة بشأن وثائق التمويل الإسلامي فيما يتعلق بتمويل إجارة إسلامي قائم على 10 مليارات دولار أمريكي لمجمع بتروكيماويات في المرحلة النهائية.</a:t>
            </a:r>
          </a:p>
          <a:p>
            <a:pPr marL="342900" marR="71755" lvl="0" indent="-342900" algn="just" rtl="1">
              <a:lnSpc>
                <a:spcPct val="115000"/>
              </a:lnSpc>
              <a:spcAft>
                <a:spcPts val="0"/>
              </a:spcAft>
              <a:buClr>
                <a:schemeClr val="bg1">
                  <a:lumMod val="50000"/>
                </a:schemeClr>
              </a:buClr>
              <a:buFont typeface="Georgia" panose="02040502050405020303" pitchFamily="18" charset="0"/>
              <a:buChar char="●"/>
            </a:pP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القيام بمعظم أعمال الت</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مويل</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الخاصة</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با</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ل</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ل</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جنة الاقتصادية لأفريقيا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التي نشأت في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ألمانيا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في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المملكة العربية السعودية.</a:t>
            </a:r>
          </a:p>
          <a:p>
            <a:pPr marL="342900" marR="71755" lvl="0" indent="-342900" algn="just" rtl="1">
              <a:lnSpc>
                <a:spcPct val="115000"/>
              </a:lnSpc>
              <a:spcAft>
                <a:spcPts val="0"/>
              </a:spcAft>
              <a:buClr>
                <a:schemeClr val="bg1">
                  <a:lumMod val="50000"/>
                </a:schemeClr>
              </a:buClr>
              <a:buFont typeface="Georgia" panose="02040502050405020303" pitchFamily="18" charset="0"/>
              <a:buChar char="●"/>
            </a:pP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تقديم المشورة بشأن إعادة هيكلة وتصحيح وثائق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شرعية</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خاطئة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تمت صياغتها من قبل محامي الطرف المقابل</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والتي تتطلب إجراء إصلاح شامل وإعادة صياغة لمنشأة تزيد قيمتها عن 1.2 مليار ريال سعودي.</a:t>
            </a:r>
          </a:p>
          <a:p>
            <a:pPr marL="342900" marR="71755" lvl="0" indent="-342900" algn="just" rtl="1">
              <a:lnSpc>
                <a:spcPct val="115000"/>
              </a:lnSpc>
              <a:spcAft>
                <a:spcPts val="0"/>
              </a:spcAft>
              <a:buClr>
                <a:schemeClr val="bg1">
                  <a:lumMod val="50000"/>
                </a:schemeClr>
              </a:buClr>
              <a:buFont typeface="Georgia" panose="02040502050405020303" pitchFamily="18" charset="0"/>
              <a:buChar char="●"/>
            </a:pP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تقديم المشورة بشأن</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إعادة تدوير قرض</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وقرض لأجل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بخطاب إئتماني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بقيمة 135 مليون دولار أمريكي.</a:t>
            </a:r>
          </a:p>
          <a:p>
            <a:pPr marL="342900" marR="71755" lvl="0" indent="-342900" algn="just" rtl="1">
              <a:lnSpc>
                <a:spcPct val="115000"/>
              </a:lnSpc>
              <a:spcAft>
                <a:spcPts val="0"/>
              </a:spcAft>
              <a:buClr>
                <a:schemeClr val="bg1">
                  <a:lumMod val="50000"/>
                </a:schemeClr>
              </a:buClr>
              <a:buFont typeface="Georgia" panose="02040502050405020303" pitchFamily="18" charset="0"/>
              <a:buChar char="●"/>
            </a:pP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تقديم المشورة بشأن وثيقة التمويل الإسلامي القائمة على الإجارة فيما يتعلق بمشروع تطوير كبير في مدينة مكة المكرمة بقيمة 750 مليون دولار أمريكي.</a:t>
            </a:r>
          </a:p>
          <a:p>
            <a:pPr marL="342900" marR="71755" lvl="0" indent="-342900" algn="just" rtl="1">
              <a:lnSpc>
                <a:spcPct val="115000"/>
              </a:lnSpc>
              <a:spcAft>
                <a:spcPts val="0"/>
              </a:spcAft>
              <a:buClr>
                <a:schemeClr val="bg1">
                  <a:lumMod val="50000"/>
                </a:schemeClr>
              </a:buClr>
              <a:buFont typeface="Georgia" panose="02040502050405020303" pitchFamily="18" charset="0"/>
              <a:buChar char="●"/>
            </a:pP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تقديم المشورة بشأن</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مشروع متعدد العملات بمبلغ</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326 مليون دولار أمريكي</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تجاوز تكاليف التمويل المبنية على شكل مرابحة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إسلامية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مدعومة بالسلع.</a:t>
            </a:r>
          </a:p>
          <a:p>
            <a:pPr marL="342900" marR="71755" lvl="0" indent="-342900" algn="just" rtl="1">
              <a:lnSpc>
                <a:spcPct val="115000"/>
              </a:lnSpc>
              <a:spcAft>
                <a:spcPts val="0"/>
              </a:spcAft>
              <a:buClr>
                <a:schemeClr val="bg1">
                  <a:lumMod val="50000"/>
                </a:schemeClr>
              </a:buClr>
              <a:buFont typeface="Georgia" panose="02040502050405020303" pitchFamily="18" charset="0"/>
              <a:buChar char="●"/>
            </a:pP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تقديم المشورة بشأن تسهيلات قرض لأجل متعدد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الدول</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بقيمة 325 مليون دولار أمريكي.</a:t>
            </a:r>
            <a:endParaRPr lang="x-none" sz="16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endParaRPr>
          </a:p>
        </p:txBody>
      </p:sp>
      <p:sp>
        <p:nvSpPr>
          <p:cNvPr id="9" name="PpHolder1">
            <a:extLst>
              <a:ext uri="{FF2B5EF4-FFF2-40B4-BE49-F238E27FC236}">
                <a16:creationId xmlns:a16="http://schemas.microsoft.com/office/drawing/2014/main" id="{3278394E-89E3-4201-A3C6-B6A8F5D9F914}"/>
              </a:ext>
            </a:extLst>
          </p:cNvPr>
          <p:cNvSpPr/>
          <p:nvPr/>
        </p:nvSpPr>
        <p:spPr>
          <a:xfrm flipH="1">
            <a:off x="0" y="0"/>
            <a:ext cx="4721381" cy="6858000"/>
          </a:xfrm>
          <a:custGeom>
            <a:avLst/>
            <a:gdLst>
              <a:gd name="connsiteX0" fmla="*/ 2336875 w 4457791"/>
              <a:gd name="connsiteY0" fmla="*/ 0 h 6858000"/>
              <a:gd name="connsiteX1" fmla="*/ 4457791 w 4457791"/>
              <a:gd name="connsiteY1" fmla="*/ 0 h 6858000"/>
              <a:gd name="connsiteX2" fmla="*/ 4457791 w 4457791"/>
              <a:gd name="connsiteY2" fmla="*/ 6858000 h 6858000"/>
              <a:gd name="connsiteX3" fmla="*/ 2444637 w 4457791"/>
              <a:gd name="connsiteY3" fmla="*/ 6858000 h 6858000"/>
              <a:gd name="connsiteX4" fmla="*/ 2347573 w 4457791"/>
              <a:gd name="connsiteY4" fmla="*/ 6700614 h 6858000"/>
              <a:gd name="connsiteX5" fmla="*/ 2174815 w 4457791"/>
              <a:gd name="connsiteY5" fmla="*/ 6479216 h 6858000"/>
              <a:gd name="connsiteX6" fmla="*/ 1013639 w 4457791"/>
              <a:gd name="connsiteY6" fmla="*/ 5827696 h 6858000"/>
              <a:gd name="connsiteX7" fmla="*/ 56824 w 4457791"/>
              <a:gd name="connsiteY7" fmla="*/ 4952438 h 6858000"/>
              <a:gd name="connsiteX8" fmla="*/ 755656 w 4457791"/>
              <a:gd name="connsiteY8" fmla="*/ 3133491 h 6858000"/>
              <a:gd name="connsiteX9" fmla="*/ 2014161 w 4457791"/>
              <a:gd name="connsiteY9" fmla="*/ 2093696 h 6858000"/>
              <a:gd name="connsiteX10" fmla="*/ 2180022 w 4457791"/>
              <a:gd name="connsiteY10" fmla="*/ 1859643 h 6858000"/>
              <a:gd name="connsiteX11" fmla="*/ 2333993 w 4457791"/>
              <a:gd name="connsiteY11" fmla="*/ 339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57791" h="6858000">
                <a:moveTo>
                  <a:pt x="2336875" y="0"/>
                </a:moveTo>
                <a:lnTo>
                  <a:pt x="4457791" y="0"/>
                </a:lnTo>
                <a:lnTo>
                  <a:pt x="4457791" y="6858000"/>
                </a:lnTo>
                <a:lnTo>
                  <a:pt x="2444637" y="6858000"/>
                </a:lnTo>
                <a:lnTo>
                  <a:pt x="2347573" y="6700614"/>
                </a:lnTo>
                <a:cubicBezTo>
                  <a:pt x="2295280" y="6622700"/>
                  <a:pt x="2238912" y="6547964"/>
                  <a:pt x="2174815" y="6479216"/>
                </a:cubicBezTo>
                <a:cubicBezTo>
                  <a:pt x="1869713" y="6155073"/>
                  <a:pt x="1423846" y="6009814"/>
                  <a:pt x="1013639" y="5827696"/>
                </a:cubicBezTo>
                <a:cubicBezTo>
                  <a:pt x="603437" y="5645580"/>
                  <a:pt x="184994" y="5378738"/>
                  <a:pt x="56824" y="4952438"/>
                </a:cubicBezTo>
                <a:cubicBezTo>
                  <a:pt x="-142298" y="4290519"/>
                  <a:pt x="203628" y="3480679"/>
                  <a:pt x="755656" y="3133491"/>
                </a:cubicBezTo>
                <a:cubicBezTo>
                  <a:pt x="1196579" y="2854518"/>
                  <a:pt x="1684766" y="2495386"/>
                  <a:pt x="2014161" y="2093696"/>
                </a:cubicBezTo>
                <a:cubicBezTo>
                  <a:pt x="2069765" y="2020923"/>
                  <a:pt x="2127948" y="1938522"/>
                  <a:pt x="2180022" y="1859643"/>
                </a:cubicBezTo>
                <a:cubicBezTo>
                  <a:pt x="2551715" y="1242366"/>
                  <a:pt x="2312023" y="693357"/>
                  <a:pt x="2333993" y="33945"/>
                </a:cubicBezTo>
                <a:close/>
              </a:path>
            </a:pathLst>
          </a:custGeom>
          <a:blipFill dpi="0" rotWithShape="1">
            <a:blip r:embed="rId2"/>
            <a:srcRect/>
            <a:tile tx="0" ty="0" sx="100000" sy="100000" flip="none" algn="tl"/>
          </a:blipFill>
          <a:ln w="0" cap="flat" cmpd="sng" algn="ctr">
            <a:noFill/>
            <a:prstDash val="solid"/>
            <a:miter lim="800000"/>
          </a:ln>
          <a:effectLst/>
          <a:extLst>
            <a:ext uri="{91240B29-F687-4F45-9708-019B960494DF}">
              <a14:hiddenLine xmlns:a14="http://schemas.microsoft.com/office/drawing/2010/main" w="0"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bg1"/>
              </a:solidFill>
            </a:endParaRPr>
          </a:p>
        </p:txBody>
      </p:sp>
    </p:spTree>
    <p:extLst>
      <p:ext uri="{BB962C8B-B14F-4D97-AF65-F5344CB8AC3E}">
        <p14:creationId xmlns:p14="http://schemas.microsoft.com/office/powerpoint/2010/main" val="27460159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reeform: Shape 5">
            <a:extLst>
              <a:ext uri="{FF2B5EF4-FFF2-40B4-BE49-F238E27FC236}">
                <a16:creationId xmlns:a16="http://schemas.microsoft.com/office/drawing/2014/main" id="{1FD06D38-93DB-46EB-882B-E8A47C56F4B5}"/>
              </a:ext>
            </a:extLst>
          </p:cNvPr>
          <p:cNvSpPr>
            <a:spLocks/>
          </p:cNvSpPr>
          <p:nvPr/>
        </p:nvSpPr>
        <p:spPr bwMode="auto">
          <a:xfrm>
            <a:off x="246061" y="6218585"/>
            <a:ext cx="396878" cy="396180"/>
          </a:xfrm>
          <a:custGeom>
            <a:avLst/>
            <a:gdLst>
              <a:gd name="connsiteX0" fmla="*/ 2375361 w 4828679"/>
              <a:gd name="connsiteY0" fmla="*/ 0 h 4820214"/>
              <a:gd name="connsiteX1" fmla="*/ 4052779 w 4828679"/>
              <a:gd name="connsiteY1" fmla="*/ 697235 h 4820214"/>
              <a:gd name="connsiteX2" fmla="*/ 4358131 w 4828679"/>
              <a:gd name="connsiteY2" fmla="*/ 3677784 h 4820214"/>
              <a:gd name="connsiteX3" fmla="*/ 4324415 w 4828679"/>
              <a:gd name="connsiteY3" fmla="*/ 3718733 h 4820214"/>
              <a:gd name="connsiteX4" fmla="*/ 4496784 w 4828679"/>
              <a:gd name="connsiteY4" fmla="*/ 3891336 h 4820214"/>
              <a:gd name="connsiteX5" fmla="*/ 4746647 w 4828679"/>
              <a:gd name="connsiteY5" fmla="*/ 4141546 h 4820214"/>
              <a:gd name="connsiteX6" fmla="*/ 4746647 w 4828679"/>
              <a:gd name="connsiteY6" fmla="*/ 4524887 h 4820214"/>
              <a:gd name="connsiteX7" fmla="*/ 4535708 w 4828679"/>
              <a:gd name="connsiteY7" fmla="*/ 4743937 h 4820214"/>
              <a:gd name="connsiteX8" fmla="*/ 4145079 w 4828679"/>
              <a:gd name="connsiteY8" fmla="*/ 4743937 h 4820214"/>
              <a:gd name="connsiteX9" fmla="*/ 3807262 w 4828679"/>
              <a:gd name="connsiteY9" fmla="*/ 4405657 h 4820214"/>
              <a:gd name="connsiteX10" fmla="*/ 3722089 w 4828679"/>
              <a:gd name="connsiteY10" fmla="*/ 4320366 h 4820214"/>
              <a:gd name="connsiteX11" fmla="*/ 3681537 w 4828679"/>
              <a:gd name="connsiteY11" fmla="*/ 4353687 h 4820214"/>
              <a:gd name="connsiteX12" fmla="*/ 697945 w 4828679"/>
              <a:gd name="connsiteY12" fmla="*/ 4048648 h 4820214"/>
              <a:gd name="connsiteX13" fmla="*/ 697945 w 4828679"/>
              <a:gd name="connsiteY13" fmla="*/ 697235 h 4820214"/>
              <a:gd name="connsiteX14" fmla="*/ 2375361 w 4828679"/>
              <a:gd name="connsiteY14" fmla="*/ 0 h 48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679" h="4820214">
                <a:moveTo>
                  <a:pt x="2375361" y="0"/>
                </a:moveTo>
                <a:cubicBezTo>
                  <a:pt x="2983375" y="0"/>
                  <a:pt x="3591390" y="232411"/>
                  <a:pt x="4052779" y="697235"/>
                </a:cubicBezTo>
                <a:cubicBezTo>
                  <a:pt x="4867050" y="1503840"/>
                  <a:pt x="4968833" y="2759032"/>
                  <a:pt x="4358131" y="3677784"/>
                </a:cubicBezTo>
                <a:lnTo>
                  <a:pt x="4324415" y="3718733"/>
                </a:lnTo>
                <a:lnTo>
                  <a:pt x="4496784" y="3891336"/>
                </a:lnTo>
                <a:cubicBezTo>
                  <a:pt x="4746647" y="4141546"/>
                  <a:pt x="4746647" y="4141546"/>
                  <a:pt x="4746647" y="4141546"/>
                </a:cubicBezTo>
                <a:cubicBezTo>
                  <a:pt x="4856023" y="4251073"/>
                  <a:pt x="4856023" y="4423185"/>
                  <a:pt x="4746647" y="4524887"/>
                </a:cubicBezTo>
                <a:cubicBezTo>
                  <a:pt x="4535708" y="4743937"/>
                  <a:pt x="4535708" y="4743937"/>
                  <a:pt x="4535708" y="4743937"/>
                </a:cubicBezTo>
                <a:cubicBezTo>
                  <a:pt x="4426331" y="4845640"/>
                  <a:pt x="4254456" y="4845640"/>
                  <a:pt x="4145079" y="4743937"/>
                </a:cubicBezTo>
                <a:cubicBezTo>
                  <a:pt x="4017148" y="4615833"/>
                  <a:pt x="3905208" y="4503739"/>
                  <a:pt x="3807262" y="4405657"/>
                </a:cubicBezTo>
                <a:lnTo>
                  <a:pt x="3722089" y="4320366"/>
                </a:lnTo>
                <a:lnTo>
                  <a:pt x="3681537" y="4353687"/>
                </a:lnTo>
                <a:cubicBezTo>
                  <a:pt x="2761848" y="4963767"/>
                  <a:pt x="1505374" y="4862088"/>
                  <a:pt x="697945" y="4048648"/>
                </a:cubicBezTo>
                <a:cubicBezTo>
                  <a:pt x="-232648" y="3126813"/>
                  <a:pt x="-232648" y="1619069"/>
                  <a:pt x="697945" y="697235"/>
                </a:cubicBezTo>
                <a:cubicBezTo>
                  <a:pt x="1159334" y="232411"/>
                  <a:pt x="1767349" y="0"/>
                  <a:pt x="2375361" y="0"/>
                </a:cubicBezTo>
                <a:close/>
              </a:path>
            </a:pathLst>
          </a:custGeom>
          <a:solidFill>
            <a:schemeClr val="bg1"/>
          </a:solidFill>
          <a:ln>
            <a:noFill/>
          </a:ln>
          <a:effectLst>
            <a:outerShdw blurRad="381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dirty="0"/>
          </a:p>
        </p:txBody>
      </p:sp>
      <p:sp>
        <p:nvSpPr>
          <p:cNvPr id="11" name="Rectangle 10">
            <a:extLst>
              <a:ext uri="{FF2B5EF4-FFF2-40B4-BE49-F238E27FC236}">
                <a16:creationId xmlns:a16="http://schemas.microsoft.com/office/drawing/2014/main" id="{2AA2C533-1356-437D-ACC9-04CDAB2FA570}"/>
              </a:ext>
            </a:extLst>
          </p:cNvPr>
          <p:cNvSpPr/>
          <p:nvPr/>
        </p:nvSpPr>
        <p:spPr>
          <a:xfrm>
            <a:off x="342902" y="705277"/>
            <a:ext cx="6486524" cy="5480603"/>
          </a:xfrm>
          <a:prstGeom prst="rect">
            <a:avLst/>
          </a:prstGeom>
        </p:spPr>
        <p:txBody>
          <a:bodyPr wrap="square">
            <a:spAutoFit/>
          </a:bodyPr>
          <a:lstStyle/>
          <a:p>
            <a:pPr marL="342900" marR="71755" lvl="0" indent="-342900" algn="just" rtl="1">
              <a:lnSpc>
                <a:spcPct val="115000"/>
              </a:lnSpc>
              <a:spcAft>
                <a:spcPts val="0"/>
              </a:spcAft>
              <a:buClr>
                <a:schemeClr val="bg1">
                  <a:lumMod val="50000"/>
                </a:schemeClr>
              </a:buClr>
              <a:buFont typeface="Georgia" panose="02040502050405020303" pitchFamily="18" charset="0"/>
              <a:buChar char="●"/>
            </a:pP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تقديم المشورة بشأن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تسهيلات إئتمانية</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متعددة العملات بقيمة 322 مليون دولار أمريكي لتوسيع مصنع مائي فورمالديهايد وتطوير مصنع ثنائي ميثيلأمين / ثنائي ميثيل فورماميد، ومصنع ميثيلأمين، ومصنع بنتريثريتول، ومصنع ميثانول. يتألف المشروع من قروض لأجل وإعادة تمويل وتدوير وتسهيلات (دعم الإنجاز) الاحتياطية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بالدولار الأمريكي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والريال السعودي، و</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هو مشروع مرابحة إسلامية مدعومة بالسلع. </a:t>
            </a:r>
            <a:endPar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endParaRPr>
          </a:p>
          <a:p>
            <a:pPr marL="342900" marR="71755" lvl="0" indent="-342900" algn="just" rtl="1">
              <a:lnSpc>
                <a:spcPct val="115000"/>
              </a:lnSpc>
              <a:spcAft>
                <a:spcPts val="0"/>
              </a:spcAft>
              <a:buClr>
                <a:schemeClr val="bg1">
                  <a:lumMod val="50000"/>
                </a:schemeClr>
              </a:buClr>
              <a:buFont typeface="Georgia" panose="02040502050405020303" pitchFamily="18" charset="0"/>
              <a:buChar char="●"/>
            </a:pP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تقديم المشورة بشأن تسهيلات القروض لأجل بمبلغ 300 مليون دولار أمريكي.</a:t>
            </a:r>
          </a:p>
          <a:p>
            <a:pPr marL="342900" marR="71755" lvl="0" indent="-342900" algn="just" rtl="1">
              <a:lnSpc>
                <a:spcPct val="115000"/>
              </a:lnSpc>
              <a:spcAft>
                <a:spcPts val="0"/>
              </a:spcAft>
              <a:buClr>
                <a:schemeClr val="bg1">
                  <a:lumMod val="50000"/>
                </a:schemeClr>
              </a:buClr>
              <a:buFont typeface="Georgia" panose="02040502050405020303" pitchFamily="18" charset="0"/>
              <a:buChar char="●"/>
            </a:pP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تقديم المشورة بشأن وثائق تمويل إسلامي مستند إلى الإجارة حول تطوير</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مجمع إمينات الإثلين بمبلغ</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195 مليون دولار أمريكي.</a:t>
            </a:r>
          </a:p>
          <a:p>
            <a:pPr marL="342900" marR="71755" lvl="0" indent="-342900" algn="just" rtl="1">
              <a:lnSpc>
                <a:spcPct val="115000"/>
              </a:lnSpc>
              <a:spcAft>
                <a:spcPts val="0"/>
              </a:spcAft>
              <a:buClr>
                <a:schemeClr val="bg1">
                  <a:lumMod val="50000"/>
                </a:schemeClr>
              </a:buClr>
              <a:buFont typeface="Georgia" panose="02040502050405020303" pitchFamily="18" charset="0"/>
              <a:buChar char="●"/>
            </a:pP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تقديم المشورة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بشأن خطاب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تسهيلات ائتمانية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مضمون</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ة</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من قبل ضامن شخصي بقيمة 100 مليون دولار أمريكي</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ويشمل ذلك مستندات الضمان الخاصة بالتمويل الإسلامي ب</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الإضافة إلى التمويل التقليدي.</a:t>
            </a:r>
          </a:p>
          <a:p>
            <a:pPr marL="342900" marR="71755" lvl="0" indent="-342900" algn="just" rtl="1">
              <a:lnSpc>
                <a:spcPct val="115000"/>
              </a:lnSpc>
              <a:spcAft>
                <a:spcPts val="0"/>
              </a:spcAft>
              <a:buClr>
                <a:schemeClr val="bg1">
                  <a:lumMod val="50000"/>
                </a:schemeClr>
              </a:buClr>
              <a:buFont typeface="Georgia" panose="02040502050405020303" pitchFamily="18" charset="0"/>
              <a:buChar char="●"/>
            </a:pP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تم تقديم المشورة بشأن تسهيلات قرض لأجل متعدد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الدول</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بقيمة 100 مليون دولار أمريكي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بضمانات شخصية</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a:t>
            </a:r>
          </a:p>
          <a:p>
            <a:pPr marL="342900" marR="71755" lvl="0" indent="-342900" algn="just" rtl="1">
              <a:lnSpc>
                <a:spcPct val="115000"/>
              </a:lnSpc>
              <a:spcAft>
                <a:spcPts val="0"/>
              </a:spcAft>
              <a:buClr>
                <a:schemeClr val="bg1">
                  <a:lumMod val="50000"/>
                </a:schemeClr>
              </a:buClr>
              <a:buFont typeface="Georgia" panose="02040502050405020303" pitchFamily="18" charset="0"/>
              <a:buChar char="●"/>
            </a:pP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تقديم المشورة بشأن إعادة هيكلة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التسهيلات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القائمة وإعادة التفاوض على الشروط الرئيسة ل</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تمديد التسهيلات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القائمة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بمبلغ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340 مليون ريال سعودي فيما يتعلق بتمديد العقد بناء مراكز صحية.</a:t>
            </a:r>
            <a:endParaRPr lang="x-none" sz="16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endParaRPr>
          </a:p>
        </p:txBody>
      </p:sp>
      <p:sp>
        <p:nvSpPr>
          <p:cNvPr id="22" name="Freeform 10">
            <a:extLst>
              <a:ext uri="{FF2B5EF4-FFF2-40B4-BE49-F238E27FC236}">
                <a16:creationId xmlns:a16="http://schemas.microsoft.com/office/drawing/2014/main" id="{D5FEEAC4-7C2D-46B9-B7B0-8C9351CE24C1}"/>
              </a:ext>
            </a:extLst>
          </p:cNvPr>
          <p:cNvSpPr>
            <a:spLocks/>
          </p:cNvSpPr>
          <p:nvPr/>
        </p:nvSpPr>
        <p:spPr bwMode="auto">
          <a:xfrm>
            <a:off x="273028" y="6245146"/>
            <a:ext cx="336536" cy="336949"/>
          </a:xfrm>
          <a:prstGeom prst="ellipse">
            <a:avLst/>
          </a:prstGeom>
          <a:solidFill>
            <a:schemeClr val="bg1">
              <a:lumMod val="50000"/>
              <a:alpha val="80000"/>
            </a:schemeClr>
          </a:solidFill>
          <a:ln>
            <a:noFill/>
          </a:ln>
          <a:effectLst>
            <a:innerShdw blurRad="76200">
              <a:prstClr val="black">
                <a:alpha val="30000"/>
              </a:prstClr>
            </a:innerShdw>
          </a:effectLst>
        </p:spPr>
        <p:txBody>
          <a:bodyPr vert="horz" wrap="square" lIns="91440" tIns="45720" rIns="91440" bIns="45720" numCol="1" anchor="t" anchorCtr="0" compatLnSpc="1">
            <a:prstTxWarp prst="textNoShape">
              <a:avLst/>
            </a:prstTxWarp>
          </a:bodyPr>
          <a:lstStyle/>
          <a:p>
            <a:endParaRPr lang="en-US" dirty="0"/>
          </a:p>
        </p:txBody>
      </p:sp>
      <p:sp>
        <p:nvSpPr>
          <p:cNvPr id="31" name="SlideNo">
            <a:extLst>
              <a:ext uri="{FF2B5EF4-FFF2-40B4-BE49-F238E27FC236}">
                <a16:creationId xmlns:a16="http://schemas.microsoft.com/office/drawing/2014/main" id="{18406DFB-C206-4F35-B0F4-E361091FBBD5}"/>
              </a:ext>
            </a:extLst>
          </p:cNvPr>
          <p:cNvSpPr txBox="1">
            <a:spLocks/>
          </p:cNvSpPr>
          <p:nvPr/>
        </p:nvSpPr>
        <p:spPr>
          <a:xfrm>
            <a:off x="382007" y="6281233"/>
            <a:ext cx="113814" cy="216406"/>
          </a:xfrm>
          <a:prstGeom prst="rect">
            <a:avLst/>
          </a:prstGeom>
          <a:noFill/>
        </p:spPr>
        <p:txBody>
          <a:bodyPr wrap="none" lIns="0" tIns="0" rIns="0" bIns="0" rtlCol="0" anchor="ctr">
            <a:spAutoFit/>
          </a:bodyPr>
          <a:lstStyle>
            <a:defPPr>
              <a:defRPr lang="en-US"/>
            </a:defPPr>
            <a:lvl1pPr marL="0" algn="ctr" defTabSz="457200" rtl="0" eaLnBrk="1" latinLnBrk="0" hangingPunct="1">
              <a:defRPr lang="en-ID" sz="1400" kern="1200" smtClean="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fld id="{F2030FAF-A4A4-40ED-9EAC-96740896EED7}" type="slidenum">
              <a:rPr lang="en-ID" sz="1100" smtClean="0">
                <a:solidFill>
                  <a:schemeClr val="bg1"/>
                </a:solidFill>
              </a:rPr>
              <a:pPr>
                <a:lnSpc>
                  <a:spcPct val="150000"/>
                </a:lnSpc>
              </a:pPr>
              <a:t>25</a:t>
            </a:fld>
            <a:endParaRPr lang="en-ID" sz="1100" dirty="0">
              <a:solidFill>
                <a:schemeClr val="bg1"/>
              </a:solidFill>
            </a:endParaRPr>
          </a:p>
        </p:txBody>
      </p:sp>
      <p:sp>
        <p:nvSpPr>
          <p:cNvPr id="7" name="PpHolder1">
            <a:extLst>
              <a:ext uri="{FF2B5EF4-FFF2-40B4-BE49-F238E27FC236}">
                <a16:creationId xmlns:a16="http://schemas.microsoft.com/office/drawing/2014/main" id="{653FA9A0-8687-4E52-B495-06443B2C6963}"/>
              </a:ext>
            </a:extLst>
          </p:cNvPr>
          <p:cNvSpPr/>
          <p:nvPr/>
        </p:nvSpPr>
        <p:spPr>
          <a:xfrm>
            <a:off x="6797493" y="13063"/>
            <a:ext cx="5396095" cy="6858000"/>
          </a:xfrm>
          <a:custGeom>
            <a:avLst/>
            <a:gdLst>
              <a:gd name="connsiteX0" fmla="*/ 2893786 w 5160245"/>
              <a:gd name="connsiteY0" fmla="*/ 0 h 6858000"/>
              <a:gd name="connsiteX1" fmla="*/ 4024172 w 5160245"/>
              <a:gd name="connsiteY1" fmla="*/ 0 h 6858000"/>
              <a:gd name="connsiteX2" fmla="*/ 4656032 w 5160245"/>
              <a:gd name="connsiteY2" fmla="*/ 0 h 6858000"/>
              <a:gd name="connsiteX3" fmla="*/ 5160245 w 5160245"/>
              <a:gd name="connsiteY3" fmla="*/ 0 h 6858000"/>
              <a:gd name="connsiteX4" fmla="*/ 5160245 w 5160245"/>
              <a:gd name="connsiteY4" fmla="*/ 6858000 h 6858000"/>
              <a:gd name="connsiteX5" fmla="*/ 4656032 w 5160245"/>
              <a:gd name="connsiteY5" fmla="*/ 6858000 h 6858000"/>
              <a:gd name="connsiteX6" fmla="*/ 4147370 w 5160245"/>
              <a:gd name="connsiteY6" fmla="*/ 6858000 h 6858000"/>
              <a:gd name="connsiteX7" fmla="*/ 4024172 w 5160245"/>
              <a:gd name="connsiteY7" fmla="*/ 6858000 h 6858000"/>
              <a:gd name="connsiteX8" fmla="*/ 3183451 w 5160245"/>
              <a:gd name="connsiteY8" fmla="*/ 6858000 h 6858000"/>
              <a:gd name="connsiteX9" fmla="*/ 1481916 w 5160245"/>
              <a:gd name="connsiteY9" fmla="*/ 6858000 h 6858000"/>
              <a:gd name="connsiteX10" fmla="*/ 1453765 w 5160245"/>
              <a:gd name="connsiteY10" fmla="*/ 6820309 h 6858000"/>
              <a:gd name="connsiteX11" fmla="*/ 987807 w 5160245"/>
              <a:gd name="connsiteY11" fmla="*/ 6351324 h 6858000"/>
              <a:gd name="connsiteX12" fmla="*/ 107233 w 5160245"/>
              <a:gd name="connsiteY12" fmla="*/ 5443033 h 6858000"/>
              <a:gd name="connsiteX13" fmla="*/ 178971 w 5160245"/>
              <a:gd name="connsiteY13" fmla="*/ 4306018 h 6858000"/>
              <a:gd name="connsiteX14" fmla="*/ 2790230 w 5160245"/>
              <a:gd name="connsiteY14" fmla="*/ 1950499 h 6858000"/>
              <a:gd name="connsiteX15" fmla="*/ 2724985 w 5160245"/>
              <a:gd name="connsiteY15" fmla="*/ 266077 h 6858000"/>
              <a:gd name="connsiteX16" fmla="*/ 2866017 w 5160245"/>
              <a:gd name="connsiteY16" fmla="*/ 294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160245" h="6858000">
                <a:moveTo>
                  <a:pt x="2893786" y="0"/>
                </a:moveTo>
                <a:lnTo>
                  <a:pt x="4024172" y="0"/>
                </a:lnTo>
                <a:lnTo>
                  <a:pt x="4656032" y="0"/>
                </a:lnTo>
                <a:lnTo>
                  <a:pt x="5160245" y="0"/>
                </a:lnTo>
                <a:lnTo>
                  <a:pt x="5160245" y="6858000"/>
                </a:lnTo>
                <a:lnTo>
                  <a:pt x="4656032" y="6858000"/>
                </a:lnTo>
                <a:lnTo>
                  <a:pt x="4147370" y="6858000"/>
                </a:lnTo>
                <a:lnTo>
                  <a:pt x="4024172" y="6858000"/>
                </a:lnTo>
                <a:lnTo>
                  <a:pt x="3183451" y="6858000"/>
                </a:lnTo>
                <a:lnTo>
                  <a:pt x="1481916" y="6858000"/>
                </a:lnTo>
                <a:lnTo>
                  <a:pt x="1453765" y="6820309"/>
                </a:lnTo>
                <a:cubicBezTo>
                  <a:pt x="1314532" y="6650760"/>
                  <a:pt x="1159325" y="6493902"/>
                  <a:pt x="987807" y="6351324"/>
                </a:cubicBezTo>
                <a:cubicBezTo>
                  <a:pt x="663294" y="6083377"/>
                  <a:pt x="295229" y="5832817"/>
                  <a:pt x="107233" y="5443033"/>
                </a:cubicBezTo>
                <a:cubicBezTo>
                  <a:pt x="-64031" y="5078939"/>
                  <a:pt x="-22892" y="4653350"/>
                  <a:pt x="178971" y="4306018"/>
                </a:cubicBezTo>
                <a:cubicBezTo>
                  <a:pt x="759538" y="3298619"/>
                  <a:pt x="2585556" y="3192383"/>
                  <a:pt x="2790230" y="1950499"/>
                </a:cubicBezTo>
                <a:cubicBezTo>
                  <a:pt x="2882144" y="1389394"/>
                  <a:pt x="2514290" y="802096"/>
                  <a:pt x="2724985" y="266077"/>
                </a:cubicBezTo>
                <a:cubicBezTo>
                  <a:pt x="2758423" y="181188"/>
                  <a:pt x="2806470" y="101876"/>
                  <a:pt x="2866017" y="29425"/>
                </a:cubicBezTo>
                <a:close/>
              </a:path>
            </a:pathLst>
          </a:custGeom>
          <a:blipFill dpi="0" rotWithShape="1">
            <a:blip r:embed="rId2"/>
            <a:srcRect/>
            <a:stretch>
              <a:fillRect r="-1000"/>
            </a:stretch>
          </a:blipFill>
          <a:ln w="0" cap="flat" cmpd="sng" algn="ctr">
            <a:noFill/>
            <a:prstDash val="solid"/>
            <a:miter lim="800000"/>
          </a:ln>
          <a:effectLst/>
          <a:extLst>
            <a:ext uri="{91240B29-F687-4F45-9708-019B960494DF}">
              <a14:hiddenLine xmlns:a14="http://schemas.microsoft.com/office/drawing/2010/main" w="0"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bg1"/>
              </a:solidFill>
            </a:endParaRPr>
          </a:p>
        </p:txBody>
      </p:sp>
    </p:spTree>
    <p:extLst>
      <p:ext uri="{BB962C8B-B14F-4D97-AF65-F5344CB8AC3E}">
        <p14:creationId xmlns:p14="http://schemas.microsoft.com/office/powerpoint/2010/main" val="20391744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pFooter">
            <a:extLst>
              <a:ext uri="{FF2B5EF4-FFF2-40B4-BE49-F238E27FC236}">
                <a16:creationId xmlns:a16="http://schemas.microsoft.com/office/drawing/2014/main" id="{14B08057-7E33-4E70-985B-87FD8639974E}"/>
              </a:ext>
            </a:extLst>
          </p:cNvPr>
          <p:cNvGrpSpPr/>
          <p:nvPr/>
        </p:nvGrpSpPr>
        <p:grpSpPr>
          <a:xfrm>
            <a:off x="246061" y="6218585"/>
            <a:ext cx="396878" cy="396180"/>
            <a:chOff x="246061" y="6218585"/>
            <a:chExt cx="396878" cy="396180"/>
          </a:xfrm>
        </p:grpSpPr>
        <p:grpSp>
          <p:nvGrpSpPr>
            <p:cNvPr id="3" name="Group 2">
              <a:extLst>
                <a:ext uri="{FF2B5EF4-FFF2-40B4-BE49-F238E27FC236}">
                  <a16:creationId xmlns:a16="http://schemas.microsoft.com/office/drawing/2014/main" id="{74CC2EA5-D019-4325-8CF8-D0D31B4F0872}"/>
                </a:ext>
              </a:extLst>
            </p:cNvPr>
            <p:cNvGrpSpPr/>
            <p:nvPr/>
          </p:nvGrpSpPr>
          <p:grpSpPr>
            <a:xfrm>
              <a:off x="246061" y="6218585"/>
              <a:ext cx="396878" cy="396180"/>
              <a:chOff x="10102958" y="2918320"/>
              <a:chExt cx="831744" cy="830285"/>
            </a:xfrm>
          </p:grpSpPr>
          <p:sp>
            <p:nvSpPr>
              <p:cNvPr id="6" name="Freeform: Shape 5">
                <a:extLst>
                  <a:ext uri="{FF2B5EF4-FFF2-40B4-BE49-F238E27FC236}">
                    <a16:creationId xmlns:a16="http://schemas.microsoft.com/office/drawing/2014/main" id="{392791F0-E092-4392-A7AC-A8B30A98794B}"/>
                  </a:ext>
                </a:extLst>
              </p:cNvPr>
              <p:cNvSpPr>
                <a:spLocks/>
              </p:cNvSpPr>
              <p:nvPr/>
            </p:nvSpPr>
            <p:spPr bwMode="auto">
              <a:xfrm>
                <a:off x="10102958" y="2918320"/>
                <a:ext cx="831744" cy="830285"/>
              </a:xfrm>
              <a:custGeom>
                <a:avLst/>
                <a:gdLst>
                  <a:gd name="connsiteX0" fmla="*/ 2375361 w 4828679"/>
                  <a:gd name="connsiteY0" fmla="*/ 0 h 4820214"/>
                  <a:gd name="connsiteX1" fmla="*/ 4052779 w 4828679"/>
                  <a:gd name="connsiteY1" fmla="*/ 697235 h 4820214"/>
                  <a:gd name="connsiteX2" fmla="*/ 4358131 w 4828679"/>
                  <a:gd name="connsiteY2" fmla="*/ 3677784 h 4820214"/>
                  <a:gd name="connsiteX3" fmla="*/ 4324415 w 4828679"/>
                  <a:gd name="connsiteY3" fmla="*/ 3718733 h 4820214"/>
                  <a:gd name="connsiteX4" fmla="*/ 4496784 w 4828679"/>
                  <a:gd name="connsiteY4" fmla="*/ 3891336 h 4820214"/>
                  <a:gd name="connsiteX5" fmla="*/ 4746647 w 4828679"/>
                  <a:gd name="connsiteY5" fmla="*/ 4141546 h 4820214"/>
                  <a:gd name="connsiteX6" fmla="*/ 4746647 w 4828679"/>
                  <a:gd name="connsiteY6" fmla="*/ 4524887 h 4820214"/>
                  <a:gd name="connsiteX7" fmla="*/ 4535708 w 4828679"/>
                  <a:gd name="connsiteY7" fmla="*/ 4743937 h 4820214"/>
                  <a:gd name="connsiteX8" fmla="*/ 4145079 w 4828679"/>
                  <a:gd name="connsiteY8" fmla="*/ 4743937 h 4820214"/>
                  <a:gd name="connsiteX9" fmla="*/ 3807262 w 4828679"/>
                  <a:gd name="connsiteY9" fmla="*/ 4405657 h 4820214"/>
                  <a:gd name="connsiteX10" fmla="*/ 3722089 w 4828679"/>
                  <a:gd name="connsiteY10" fmla="*/ 4320366 h 4820214"/>
                  <a:gd name="connsiteX11" fmla="*/ 3681537 w 4828679"/>
                  <a:gd name="connsiteY11" fmla="*/ 4353687 h 4820214"/>
                  <a:gd name="connsiteX12" fmla="*/ 697945 w 4828679"/>
                  <a:gd name="connsiteY12" fmla="*/ 4048648 h 4820214"/>
                  <a:gd name="connsiteX13" fmla="*/ 697945 w 4828679"/>
                  <a:gd name="connsiteY13" fmla="*/ 697235 h 4820214"/>
                  <a:gd name="connsiteX14" fmla="*/ 2375361 w 4828679"/>
                  <a:gd name="connsiteY14" fmla="*/ 0 h 48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679" h="4820214">
                    <a:moveTo>
                      <a:pt x="2375361" y="0"/>
                    </a:moveTo>
                    <a:cubicBezTo>
                      <a:pt x="2983375" y="0"/>
                      <a:pt x="3591390" y="232411"/>
                      <a:pt x="4052779" y="697235"/>
                    </a:cubicBezTo>
                    <a:cubicBezTo>
                      <a:pt x="4867050" y="1503840"/>
                      <a:pt x="4968833" y="2759032"/>
                      <a:pt x="4358131" y="3677784"/>
                    </a:cubicBezTo>
                    <a:lnTo>
                      <a:pt x="4324415" y="3718733"/>
                    </a:lnTo>
                    <a:lnTo>
                      <a:pt x="4496784" y="3891336"/>
                    </a:lnTo>
                    <a:cubicBezTo>
                      <a:pt x="4746647" y="4141546"/>
                      <a:pt x="4746647" y="4141546"/>
                      <a:pt x="4746647" y="4141546"/>
                    </a:cubicBezTo>
                    <a:cubicBezTo>
                      <a:pt x="4856023" y="4251073"/>
                      <a:pt x="4856023" y="4423185"/>
                      <a:pt x="4746647" y="4524887"/>
                    </a:cubicBezTo>
                    <a:cubicBezTo>
                      <a:pt x="4535708" y="4743937"/>
                      <a:pt x="4535708" y="4743937"/>
                      <a:pt x="4535708" y="4743937"/>
                    </a:cubicBezTo>
                    <a:cubicBezTo>
                      <a:pt x="4426331" y="4845640"/>
                      <a:pt x="4254456" y="4845640"/>
                      <a:pt x="4145079" y="4743937"/>
                    </a:cubicBezTo>
                    <a:cubicBezTo>
                      <a:pt x="4017148" y="4615833"/>
                      <a:pt x="3905208" y="4503739"/>
                      <a:pt x="3807262" y="4405657"/>
                    </a:cubicBezTo>
                    <a:lnTo>
                      <a:pt x="3722089" y="4320366"/>
                    </a:lnTo>
                    <a:lnTo>
                      <a:pt x="3681537" y="4353687"/>
                    </a:lnTo>
                    <a:cubicBezTo>
                      <a:pt x="2761848" y="4963767"/>
                      <a:pt x="1505374" y="4862088"/>
                      <a:pt x="697945" y="4048648"/>
                    </a:cubicBezTo>
                    <a:cubicBezTo>
                      <a:pt x="-232648" y="3126813"/>
                      <a:pt x="-232648" y="1619069"/>
                      <a:pt x="697945" y="697235"/>
                    </a:cubicBezTo>
                    <a:cubicBezTo>
                      <a:pt x="1159334" y="232411"/>
                      <a:pt x="1767349" y="0"/>
                      <a:pt x="2375361" y="0"/>
                    </a:cubicBezTo>
                    <a:close/>
                  </a:path>
                </a:pathLst>
              </a:custGeom>
              <a:solidFill>
                <a:schemeClr val="bg1"/>
              </a:solidFill>
              <a:ln>
                <a:noFill/>
              </a:ln>
              <a:effectLst>
                <a:outerShdw blurRad="381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dirty="0"/>
              </a:p>
            </p:txBody>
          </p:sp>
          <p:sp>
            <p:nvSpPr>
              <p:cNvPr id="7" name="Freeform 10">
                <a:extLst>
                  <a:ext uri="{FF2B5EF4-FFF2-40B4-BE49-F238E27FC236}">
                    <a16:creationId xmlns:a16="http://schemas.microsoft.com/office/drawing/2014/main" id="{3FCF6B27-9274-40EC-831C-F10ABEB06B53}"/>
                  </a:ext>
                </a:extLst>
              </p:cNvPr>
              <p:cNvSpPr>
                <a:spLocks/>
              </p:cNvSpPr>
              <p:nvPr/>
            </p:nvSpPr>
            <p:spPr bwMode="auto">
              <a:xfrm>
                <a:off x="10159474" y="2973985"/>
                <a:ext cx="705284" cy="706152"/>
              </a:xfrm>
              <a:prstGeom prst="ellipse">
                <a:avLst/>
              </a:prstGeom>
              <a:solidFill>
                <a:schemeClr val="bg1">
                  <a:lumMod val="50000"/>
                  <a:alpha val="80000"/>
                </a:schemeClr>
              </a:solidFill>
              <a:ln>
                <a:noFill/>
              </a:ln>
              <a:effectLst>
                <a:innerShdw blurRad="76200">
                  <a:prstClr val="black">
                    <a:alpha val="30000"/>
                  </a:prstClr>
                </a:innerShdw>
              </a:effectLst>
            </p:spPr>
            <p:txBody>
              <a:bodyPr vert="horz" wrap="square" lIns="91440" tIns="45720" rIns="91440" bIns="45720" numCol="1" anchor="t" anchorCtr="0" compatLnSpc="1">
                <a:prstTxWarp prst="textNoShape">
                  <a:avLst/>
                </a:prstTxWarp>
              </a:bodyPr>
              <a:lstStyle/>
              <a:p>
                <a:endParaRPr lang="en-US" dirty="0"/>
              </a:p>
            </p:txBody>
          </p:sp>
        </p:grpSp>
        <p:sp>
          <p:nvSpPr>
            <p:cNvPr id="4" name="SlideNo">
              <a:extLst>
                <a:ext uri="{FF2B5EF4-FFF2-40B4-BE49-F238E27FC236}">
                  <a16:creationId xmlns:a16="http://schemas.microsoft.com/office/drawing/2014/main" id="{E7C44A68-44A3-4FBF-B351-FEC30370381B}"/>
                </a:ext>
              </a:extLst>
            </p:cNvPr>
            <p:cNvSpPr txBox="1">
              <a:spLocks/>
            </p:cNvSpPr>
            <p:nvPr/>
          </p:nvSpPr>
          <p:spPr>
            <a:xfrm>
              <a:off x="366779" y="6275591"/>
              <a:ext cx="144271" cy="227691"/>
            </a:xfrm>
            <a:prstGeom prst="rect">
              <a:avLst/>
            </a:prstGeom>
            <a:noFill/>
          </p:spPr>
          <p:txBody>
            <a:bodyPr wrap="none" lIns="0" tIns="0" rIns="0" bIns="0" rtlCol="0" anchor="ctr">
              <a:spAutoFit/>
            </a:bodyPr>
            <a:lstStyle>
              <a:defPPr>
                <a:defRPr lang="en-US"/>
              </a:defPPr>
              <a:lvl1pPr marL="0" algn="ctr" defTabSz="457200" rtl="0" eaLnBrk="1" latinLnBrk="0" hangingPunct="1">
                <a:defRPr lang="en-ID" sz="1400" kern="1200" smtClean="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fld id="{F2030FAF-A4A4-40ED-9EAC-96740896EED7}" type="slidenum">
                <a:rPr lang="en-ID" sz="1100" smtClean="0">
                  <a:solidFill>
                    <a:schemeClr val="bg1"/>
                  </a:solidFill>
                </a:rPr>
                <a:pPr>
                  <a:lnSpc>
                    <a:spcPct val="150000"/>
                  </a:lnSpc>
                </a:pPr>
                <a:t>26</a:t>
              </a:fld>
              <a:endParaRPr lang="en-ID" sz="1100" dirty="0">
                <a:solidFill>
                  <a:schemeClr val="bg1"/>
                </a:solidFill>
              </a:endParaRPr>
            </a:p>
          </p:txBody>
        </p:sp>
      </p:grpSp>
      <p:sp>
        <p:nvSpPr>
          <p:cNvPr id="5" name="Rectangle 4">
            <a:extLst>
              <a:ext uri="{FF2B5EF4-FFF2-40B4-BE49-F238E27FC236}">
                <a16:creationId xmlns:a16="http://schemas.microsoft.com/office/drawing/2014/main" id="{85BFF643-A37A-4286-8F07-C72C5D01F227}"/>
              </a:ext>
            </a:extLst>
          </p:cNvPr>
          <p:cNvSpPr/>
          <p:nvPr/>
        </p:nvSpPr>
        <p:spPr>
          <a:xfrm>
            <a:off x="5602928" y="855401"/>
            <a:ext cx="6152090" cy="4843505"/>
          </a:xfrm>
          <a:prstGeom prst="rect">
            <a:avLst/>
          </a:prstGeom>
        </p:spPr>
        <p:txBody>
          <a:bodyPr wrap="square">
            <a:spAutoFit/>
          </a:bodyPr>
          <a:lstStyle/>
          <a:p>
            <a:pPr marL="342900" marR="71755" lvl="0" indent="-342900" algn="just" rtl="1">
              <a:lnSpc>
                <a:spcPct val="115000"/>
              </a:lnSpc>
              <a:spcAft>
                <a:spcPts val="0"/>
              </a:spcAft>
              <a:buClr>
                <a:schemeClr val="bg1">
                  <a:lumMod val="50000"/>
                </a:schemeClr>
              </a:buClr>
              <a:buFont typeface="Georgia" panose="02040502050405020303" pitchFamily="18" charset="0"/>
              <a:buChar char="●"/>
            </a:pP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تقديم المشورة لكونسورتيوم مصرفي بشأن التفاوض حول تسهيلات بمبلغ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بقيمة 360 مليون ريال لبناء مراكز صحية.</a:t>
            </a:r>
          </a:p>
          <a:p>
            <a:pPr marL="342900" marR="71755" lvl="0" indent="-342900" algn="just" rtl="1">
              <a:lnSpc>
                <a:spcPct val="115000"/>
              </a:lnSpc>
              <a:spcAft>
                <a:spcPts val="0"/>
              </a:spcAft>
              <a:buClr>
                <a:schemeClr val="bg1">
                  <a:lumMod val="50000"/>
                </a:schemeClr>
              </a:buClr>
              <a:buFont typeface="Georgia" panose="02040502050405020303" pitchFamily="18" charset="0"/>
              <a:buChar char="●"/>
            </a:pP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تقديم المشورة لكونسورتيوم حول مشروع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القريا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للطاقة المستقلة 1 لبناء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محطة ت</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وليد كهرباء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تبلغ سعتها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حوالي 1800 ميجا وات.</a:t>
            </a:r>
          </a:p>
          <a:p>
            <a:pPr marL="342900" marR="71755" lvl="0" indent="-342900" algn="just" rtl="1">
              <a:lnSpc>
                <a:spcPct val="115000"/>
              </a:lnSpc>
              <a:spcAft>
                <a:spcPts val="0"/>
              </a:spcAft>
              <a:buClr>
                <a:schemeClr val="bg1">
                  <a:lumMod val="50000"/>
                </a:schemeClr>
              </a:buClr>
              <a:buFont typeface="Georgia" panose="02040502050405020303" pitchFamily="18" charset="0"/>
              <a:buChar char="●"/>
            </a:pP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تم تقديم المشورة بشأن مشروع رابغ للطاقة المستقلة لبناء محطة توليد كهرباء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بسعة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1200 ميجا وات تقريبًا.</a:t>
            </a:r>
          </a:p>
          <a:p>
            <a:pPr marL="342900" marR="71755" lvl="0" indent="-342900" algn="just" rtl="1">
              <a:lnSpc>
                <a:spcPct val="115000"/>
              </a:lnSpc>
              <a:spcAft>
                <a:spcPts val="0"/>
              </a:spcAft>
              <a:buClr>
                <a:schemeClr val="bg1">
                  <a:lumMod val="50000"/>
                </a:schemeClr>
              </a:buClr>
              <a:buFont typeface="Georgia" panose="02040502050405020303" pitchFamily="18" charset="0"/>
              <a:buChar char="●"/>
            </a:pP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تقديم المشورة بشأن مشروع الرياض المستقل للطاقة</a:t>
            </a:r>
            <a:r>
              <a:rPr lang="en-US"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P11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لتطوير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سعة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توليد الطاقة التي تصل إلى 1،729 ميجا وات تقريبًا.</a:t>
            </a:r>
          </a:p>
          <a:p>
            <a:pPr marL="342900" marR="71755" lvl="0" indent="-342900" algn="just" rtl="1">
              <a:lnSpc>
                <a:spcPct val="115000"/>
              </a:lnSpc>
              <a:spcAft>
                <a:spcPts val="0"/>
              </a:spcAft>
              <a:buClr>
                <a:schemeClr val="bg1">
                  <a:lumMod val="50000"/>
                </a:schemeClr>
              </a:buClr>
              <a:buFont typeface="Georgia" panose="02040502050405020303" pitchFamily="18" charset="0"/>
              <a:buChar char="●"/>
            </a:pP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تقديم المشورة بشأن إعادة هيكلة وإعادة تمويل إحدى شركات البتروكيماويات الكبرى في المملكة العربية السعودية.</a:t>
            </a:r>
          </a:p>
          <a:p>
            <a:pPr marL="342900" marR="71755" lvl="0" indent="-342900" algn="just" rtl="1">
              <a:lnSpc>
                <a:spcPct val="115000"/>
              </a:lnSpc>
              <a:spcAft>
                <a:spcPts val="0"/>
              </a:spcAft>
              <a:buClr>
                <a:schemeClr val="bg1">
                  <a:lumMod val="50000"/>
                </a:schemeClr>
              </a:buClr>
              <a:buFont typeface="Georgia" panose="02040502050405020303" pitchFamily="18" charset="0"/>
              <a:buChar char="●"/>
            </a:pP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تقديم المشورة بشأن تمويل تجاوز تكاليف المشروع المتعلقة بشركة بتروكيماويات.</a:t>
            </a:r>
          </a:p>
          <a:p>
            <a:pPr marL="342900" marR="71755" lvl="0" indent="-342900" algn="just" rtl="1">
              <a:lnSpc>
                <a:spcPct val="115000"/>
              </a:lnSpc>
              <a:spcAft>
                <a:spcPts val="0"/>
              </a:spcAft>
              <a:buClr>
                <a:schemeClr val="bg1">
                  <a:lumMod val="50000"/>
                </a:schemeClr>
              </a:buClr>
              <a:buFont typeface="Georgia" panose="02040502050405020303" pitchFamily="18" charset="0"/>
              <a:buChar char="●"/>
            </a:pP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تقديم المشورة بشأن إعادة هيكلة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شركة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مقاول</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ات ومباني كبرى بالمملكة</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a:t>
            </a:r>
          </a:p>
          <a:p>
            <a:pPr marL="342900" marR="71755" lvl="0" indent="-342900" algn="just" rtl="1">
              <a:lnSpc>
                <a:spcPct val="115000"/>
              </a:lnSpc>
              <a:spcAft>
                <a:spcPts val="0"/>
              </a:spcAft>
              <a:buClr>
                <a:schemeClr val="bg1">
                  <a:lumMod val="50000"/>
                </a:schemeClr>
              </a:buClr>
              <a:buFont typeface="Georgia" panose="02040502050405020303" pitchFamily="18" charset="0"/>
              <a:buChar char="●"/>
            </a:pP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تقديم المشورة وصياغة وثائق تمويل اسلامي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نموذجية لشركة مقترضة والتي تستخدم الآن كنماذج.</a:t>
            </a:r>
            <a:endPar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endParaRPr>
          </a:p>
        </p:txBody>
      </p:sp>
      <p:sp>
        <p:nvSpPr>
          <p:cNvPr id="9" name="PpHolder2">
            <a:extLst>
              <a:ext uri="{FF2B5EF4-FFF2-40B4-BE49-F238E27FC236}">
                <a16:creationId xmlns:a16="http://schemas.microsoft.com/office/drawing/2014/main" id="{23E17F79-BA98-4B7D-A77C-3EE7CCA45382}"/>
              </a:ext>
            </a:extLst>
          </p:cNvPr>
          <p:cNvSpPr>
            <a:spLocks/>
          </p:cNvSpPr>
          <p:nvPr/>
        </p:nvSpPr>
        <p:spPr>
          <a:xfrm>
            <a:off x="2" y="0"/>
            <a:ext cx="5768469" cy="6858000"/>
          </a:xfrm>
          <a:custGeom>
            <a:avLst/>
            <a:gdLst>
              <a:gd name="connsiteX0" fmla="*/ 0 w 5841491"/>
              <a:gd name="connsiteY0" fmla="*/ 0 h 6858000"/>
              <a:gd name="connsiteX1" fmla="*/ 2400299 w 5841491"/>
              <a:gd name="connsiteY1" fmla="*/ 0 h 6858000"/>
              <a:gd name="connsiteX2" fmla="*/ 3366062 w 5841491"/>
              <a:gd name="connsiteY2" fmla="*/ 0 h 6858000"/>
              <a:gd name="connsiteX3" fmla="*/ 3380021 w 5841491"/>
              <a:gd name="connsiteY3" fmla="*/ 12255 h 6858000"/>
              <a:gd name="connsiteX4" fmla="*/ 3981417 w 5841491"/>
              <a:gd name="connsiteY4" fmla="*/ 1152470 h 6858000"/>
              <a:gd name="connsiteX5" fmla="*/ 3588145 w 5841491"/>
              <a:gd name="connsiteY5" fmla="*/ 2746208 h 6858000"/>
              <a:gd name="connsiteX6" fmla="*/ 4147682 w 5841491"/>
              <a:gd name="connsiteY6" fmla="*/ 3828742 h 6858000"/>
              <a:gd name="connsiteX7" fmla="*/ 5080799 w 5841491"/>
              <a:gd name="connsiteY7" fmla="*/ 4656227 h 6858000"/>
              <a:gd name="connsiteX8" fmla="*/ 5840657 w 5841491"/>
              <a:gd name="connsiteY8" fmla="*/ 6697419 h 6858000"/>
              <a:gd name="connsiteX9" fmla="*/ 5828169 w 5841491"/>
              <a:gd name="connsiteY9" fmla="*/ 6858000 h 6858000"/>
              <a:gd name="connsiteX10" fmla="*/ 2400299 w 5841491"/>
              <a:gd name="connsiteY10" fmla="*/ 6858000 h 6858000"/>
              <a:gd name="connsiteX11" fmla="*/ 2130650 w 5841491"/>
              <a:gd name="connsiteY11" fmla="*/ 6858000 h 6858000"/>
              <a:gd name="connsiteX12" fmla="*/ 0 w 5841491"/>
              <a:gd name="connsiteY1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41491" h="6858000">
                <a:moveTo>
                  <a:pt x="0" y="0"/>
                </a:moveTo>
                <a:lnTo>
                  <a:pt x="2400299" y="0"/>
                </a:lnTo>
                <a:lnTo>
                  <a:pt x="3366062" y="0"/>
                </a:lnTo>
                <a:lnTo>
                  <a:pt x="3380021" y="12255"/>
                </a:lnTo>
                <a:cubicBezTo>
                  <a:pt x="3704576" y="308618"/>
                  <a:pt x="3976627" y="709721"/>
                  <a:pt x="3981417" y="1152470"/>
                </a:cubicBezTo>
                <a:cubicBezTo>
                  <a:pt x="3984790" y="1703934"/>
                  <a:pt x="3575605" y="2196041"/>
                  <a:pt x="3588145" y="2746208"/>
                </a:cubicBezTo>
                <a:cubicBezTo>
                  <a:pt x="3596893" y="3164070"/>
                  <a:pt x="3851944" y="3537646"/>
                  <a:pt x="4147682" y="3828742"/>
                </a:cubicBezTo>
                <a:cubicBezTo>
                  <a:pt x="4443425" y="4119836"/>
                  <a:pt x="4792928" y="4354661"/>
                  <a:pt x="5080799" y="4656227"/>
                </a:cubicBezTo>
                <a:cubicBezTo>
                  <a:pt x="5596023" y="5195442"/>
                  <a:pt x="5858301" y="5951023"/>
                  <a:pt x="5840657" y="6697419"/>
                </a:cubicBezTo>
                <a:lnTo>
                  <a:pt x="5828169" y="6858000"/>
                </a:lnTo>
                <a:lnTo>
                  <a:pt x="2400299" y="6858000"/>
                </a:lnTo>
                <a:lnTo>
                  <a:pt x="2130650" y="6858000"/>
                </a:lnTo>
                <a:lnTo>
                  <a:pt x="0" y="6858000"/>
                </a:lnTo>
                <a:close/>
              </a:path>
            </a:pathLst>
          </a:custGeom>
          <a:blipFill dpi="0" rotWithShape="1">
            <a:blip r:embed="rId2"/>
            <a:srcRect/>
            <a:stretch>
              <a:fillRect l="-3000"/>
            </a:stretch>
          </a:blipFill>
          <a:ln w="0" cap="flat" cmpd="sng" algn="ctr">
            <a:noFill/>
            <a:prstDash val="solid"/>
            <a:miter lim="800000"/>
          </a:ln>
          <a:effectLst/>
          <a:extLst>
            <a:ext uri="{91240B29-F687-4F45-9708-019B960494DF}">
              <a14:hiddenLine xmlns:a14="http://schemas.microsoft.com/office/drawing/2010/main" w="0"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bg1"/>
              </a:solidFill>
            </a:endParaRPr>
          </a:p>
        </p:txBody>
      </p:sp>
    </p:spTree>
    <p:extLst>
      <p:ext uri="{BB962C8B-B14F-4D97-AF65-F5344CB8AC3E}">
        <p14:creationId xmlns:p14="http://schemas.microsoft.com/office/powerpoint/2010/main" val="30087968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03E6425-3546-4546-9CA8-E7A2A39D4814}"/>
              </a:ext>
            </a:extLst>
          </p:cNvPr>
          <p:cNvSpPr/>
          <p:nvPr/>
        </p:nvSpPr>
        <p:spPr>
          <a:xfrm>
            <a:off x="255518" y="2372993"/>
            <a:ext cx="7245420" cy="2322174"/>
          </a:xfrm>
          <a:prstGeom prst="rect">
            <a:avLst/>
          </a:prstGeom>
        </p:spPr>
        <p:txBody>
          <a:bodyPr wrap="square">
            <a:spAutoFit/>
          </a:bodyPr>
          <a:lstStyle/>
          <a:p>
            <a:pPr marL="342900" marR="71755" lvl="0" indent="-342900" algn="r" rtl="1">
              <a:lnSpc>
                <a:spcPct val="115000"/>
              </a:lnSpc>
              <a:spcAft>
                <a:spcPts val="0"/>
              </a:spcAft>
              <a:buClr>
                <a:schemeClr val="bg1">
                  <a:lumMod val="50000"/>
                </a:schemeClr>
              </a:buClr>
              <a:buFont typeface="Georgia" panose="02040502050405020303" pitchFamily="18" charset="0"/>
              <a:buChar char="●"/>
            </a:pP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تقديم المشورة بشأن بيع وشراء وإعادة استئجار أصول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ل</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مجموعة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مستشفيات</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a:t>
            </a:r>
          </a:p>
          <a:p>
            <a:pPr marL="342900" marR="71755" lvl="0" indent="-342900" algn="r" rtl="1">
              <a:lnSpc>
                <a:spcPct val="115000"/>
              </a:lnSpc>
              <a:spcAft>
                <a:spcPts val="0"/>
              </a:spcAft>
              <a:buClr>
                <a:schemeClr val="bg1">
                  <a:lumMod val="50000"/>
                </a:schemeClr>
              </a:buClr>
              <a:buFont typeface="Georgia" panose="02040502050405020303" pitchFamily="18" charset="0"/>
              <a:buChar char="●"/>
            </a:pP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تقديم المشورة بشأن عقود مرابحة نيابة عن بنوك اسلامية.</a:t>
            </a:r>
          </a:p>
          <a:p>
            <a:pPr marL="342900" marR="71755" lvl="0" indent="-342900" algn="r" rtl="1">
              <a:lnSpc>
                <a:spcPct val="115000"/>
              </a:lnSpc>
              <a:spcAft>
                <a:spcPts val="0"/>
              </a:spcAft>
              <a:buClr>
                <a:schemeClr val="bg1">
                  <a:lumMod val="50000"/>
                </a:schemeClr>
              </a:buClr>
              <a:buFont typeface="Georgia" panose="02040502050405020303" pitchFamily="18" charset="0"/>
              <a:buChar char="●"/>
            </a:pP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تقديم المشورة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حول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اتفاقيات مضاربة.</a:t>
            </a:r>
          </a:p>
          <a:p>
            <a:pPr marL="342900" marR="71755" lvl="0" indent="-342900" algn="r" rtl="1">
              <a:lnSpc>
                <a:spcPct val="115000"/>
              </a:lnSpc>
              <a:spcAft>
                <a:spcPts val="0"/>
              </a:spcAft>
              <a:buClr>
                <a:schemeClr val="bg1">
                  <a:lumMod val="50000"/>
                </a:schemeClr>
              </a:buClr>
              <a:buFont typeface="Georgia" panose="02040502050405020303" pitchFamily="18" charset="0"/>
              <a:buChar char="●"/>
            </a:pP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تقديم المشورة بشأن توفير القروض الإسلامية من المساهمين الأجانب للمشاريع السعودية المشتركة.</a:t>
            </a:r>
          </a:p>
          <a:p>
            <a:pPr marL="342900" marR="71755" lvl="0" indent="-342900" algn="r" rtl="1">
              <a:lnSpc>
                <a:spcPct val="115000"/>
              </a:lnSpc>
              <a:spcAft>
                <a:spcPts val="0"/>
              </a:spcAft>
              <a:buClr>
                <a:schemeClr val="bg1">
                  <a:lumMod val="50000"/>
                </a:schemeClr>
              </a:buClr>
              <a:buFont typeface="Georgia" panose="02040502050405020303" pitchFamily="18" charset="0"/>
              <a:buChar char="●"/>
            </a:pP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تم تقديم المشورة بشأن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عملية تورق لشركتي سيارات تتعلق بمستودع وإصدار صكوك متوافقة مع الشريعة الإسلامية</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a:t>
            </a:r>
            <a:endParaRPr lang="x-none" sz="16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endParaRPr>
          </a:p>
        </p:txBody>
      </p:sp>
      <p:sp>
        <p:nvSpPr>
          <p:cNvPr id="26" name="Freeform: Shape 9">
            <a:extLst>
              <a:ext uri="{FF2B5EF4-FFF2-40B4-BE49-F238E27FC236}">
                <a16:creationId xmlns:a16="http://schemas.microsoft.com/office/drawing/2014/main" id="{1371FF35-D759-499B-9CA7-04DC657C11D9}"/>
              </a:ext>
            </a:extLst>
          </p:cNvPr>
          <p:cNvSpPr>
            <a:spLocks/>
          </p:cNvSpPr>
          <p:nvPr/>
        </p:nvSpPr>
        <p:spPr bwMode="auto">
          <a:xfrm>
            <a:off x="246061" y="6218585"/>
            <a:ext cx="396878" cy="396180"/>
          </a:xfrm>
          <a:custGeom>
            <a:avLst/>
            <a:gdLst>
              <a:gd name="connsiteX0" fmla="*/ 2375361 w 4828679"/>
              <a:gd name="connsiteY0" fmla="*/ 0 h 4820214"/>
              <a:gd name="connsiteX1" fmla="*/ 4052779 w 4828679"/>
              <a:gd name="connsiteY1" fmla="*/ 697235 h 4820214"/>
              <a:gd name="connsiteX2" fmla="*/ 4358131 w 4828679"/>
              <a:gd name="connsiteY2" fmla="*/ 3677784 h 4820214"/>
              <a:gd name="connsiteX3" fmla="*/ 4324415 w 4828679"/>
              <a:gd name="connsiteY3" fmla="*/ 3718733 h 4820214"/>
              <a:gd name="connsiteX4" fmla="*/ 4496784 w 4828679"/>
              <a:gd name="connsiteY4" fmla="*/ 3891336 h 4820214"/>
              <a:gd name="connsiteX5" fmla="*/ 4746647 w 4828679"/>
              <a:gd name="connsiteY5" fmla="*/ 4141546 h 4820214"/>
              <a:gd name="connsiteX6" fmla="*/ 4746647 w 4828679"/>
              <a:gd name="connsiteY6" fmla="*/ 4524887 h 4820214"/>
              <a:gd name="connsiteX7" fmla="*/ 4535708 w 4828679"/>
              <a:gd name="connsiteY7" fmla="*/ 4743937 h 4820214"/>
              <a:gd name="connsiteX8" fmla="*/ 4145079 w 4828679"/>
              <a:gd name="connsiteY8" fmla="*/ 4743937 h 4820214"/>
              <a:gd name="connsiteX9" fmla="*/ 3807262 w 4828679"/>
              <a:gd name="connsiteY9" fmla="*/ 4405657 h 4820214"/>
              <a:gd name="connsiteX10" fmla="*/ 3722089 w 4828679"/>
              <a:gd name="connsiteY10" fmla="*/ 4320366 h 4820214"/>
              <a:gd name="connsiteX11" fmla="*/ 3681537 w 4828679"/>
              <a:gd name="connsiteY11" fmla="*/ 4353687 h 4820214"/>
              <a:gd name="connsiteX12" fmla="*/ 697945 w 4828679"/>
              <a:gd name="connsiteY12" fmla="*/ 4048648 h 4820214"/>
              <a:gd name="connsiteX13" fmla="*/ 697945 w 4828679"/>
              <a:gd name="connsiteY13" fmla="*/ 697235 h 4820214"/>
              <a:gd name="connsiteX14" fmla="*/ 2375361 w 4828679"/>
              <a:gd name="connsiteY14" fmla="*/ 0 h 48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679" h="4820214">
                <a:moveTo>
                  <a:pt x="2375361" y="0"/>
                </a:moveTo>
                <a:cubicBezTo>
                  <a:pt x="2983375" y="0"/>
                  <a:pt x="3591390" y="232411"/>
                  <a:pt x="4052779" y="697235"/>
                </a:cubicBezTo>
                <a:cubicBezTo>
                  <a:pt x="4867050" y="1503840"/>
                  <a:pt x="4968833" y="2759032"/>
                  <a:pt x="4358131" y="3677784"/>
                </a:cubicBezTo>
                <a:lnTo>
                  <a:pt x="4324415" y="3718733"/>
                </a:lnTo>
                <a:lnTo>
                  <a:pt x="4496784" y="3891336"/>
                </a:lnTo>
                <a:cubicBezTo>
                  <a:pt x="4746647" y="4141546"/>
                  <a:pt x="4746647" y="4141546"/>
                  <a:pt x="4746647" y="4141546"/>
                </a:cubicBezTo>
                <a:cubicBezTo>
                  <a:pt x="4856023" y="4251073"/>
                  <a:pt x="4856023" y="4423185"/>
                  <a:pt x="4746647" y="4524887"/>
                </a:cubicBezTo>
                <a:cubicBezTo>
                  <a:pt x="4535708" y="4743937"/>
                  <a:pt x="4535708" y="4743937"/>
                  <a:pt x="4535708" y="4743937"/>
                </a:cubicBezTo>
                <a:cubicBezTo>
                  <a:pt x="4426331" y="4845640"/>
                  <a:pt x="4254456" y="4845640"/>
                  <a:pt x="4145079" y="4743937"/>
                </a:cubicBezTo>
                <a:cubicBezTo>
                  <a:pt x="4017148" y="4615833"/>
                  <a:pt x="3905208" y="4503739"/>
                  <a:pt x="3807262" y="4405657"/>
                </a:cubicBezTo>
                <a:lnTo>
                  <a:pt x="3722089" y="4320366"/>
                </a:lnTo>
                <a:lnTo>
                  <a:pt x="3681537" y="4353687"/>
                </a:lnTo>
                <a:cubicBezTo>
                  <a:pt x="2761848" y="4963767"/>
                  <a:pt x="1505374" y="4862088"/>
                  <a:pt x="697945" y="4048648"/>
                </a:cubicBezTo>
                <a:cubicBezTo>
                  <a:pt x="-232648" y="3126813"/>
                  <a:pt x="-232648" y="1619069"/>
                  <a:pt x="697945" y="697235"/>
                </a:cubicBezTo>
                <a:cubicBezTo>
                  <a:pt x="1159334" y="232411"/>
                  <a:pt x="1767349" y="0"/>
                  <a:pt x="2375361" y="0"/>
                </a:cubicBezTo>
                <a:close/>
              </a:path>
            </a:pathLst>
          </a:custGeom>
          <a:solidFill>
            <a:schemeClr val="bg1"/>
          </a:solidFill>
          <a:ln>
            <a:noFill/>
          </a:ln>
          <a:effectLst>
            <a:outerShdw blurRad="381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dirty="0"/>
          </a:p>
        </p:txBody>
      </p:sp>
      <p:sp>
        <p:nvSpPr>
          <p:cNvPr id="27" name="Freeform 10">
            <a:extLst>
              <a:ext uri="{FF2B5EF4-FFF2-40B4-BE49-F238E27FC236}">
                <a16:creationId xmlns:a16="http://schemas.microsoft.com/office/drawing/2014/main" id="{9A0E1ABF-F1E3-4BF1-A29F-6B2FC015415E}"/>
              </a:ext>
            </a:extLst>
          </p:cNvPr>
          <p:cNvSpPr>
            <a:spLocks/>
          </p:cNvSpPr>
          <p:nvPr/>
        </p:nvSpPr>
        <p:spPr bwMode="auto">
          <a:xfrm>
            <a:off x="273028" y="6245146"/>
            <a:ext cx="336536" cy="336949"/>
          </a:xfrm>
          <a:prstGeom prst="ellipse">
            <a:avLst/>
          </a:prstGeom>
          <a:solidFill>
            <a:schemeClr val="bg1">
              <a:lumMod val="65000"/>
              <a:alpha val="80000"/>
            </a:schemeClr>
          </a:solidFill>
          <a:ln>
            <a:noFill/>
          </a:ln>
          <a:effectLst>
            <a:innerShdw blurRad="76200">
              <a:prstClr val="black">
                <a:alpha val="30000"/>
              </a:prstClr>
            </a:innerShdw>
          </a:effectLst>
        </p:spPr>
        <p:txBody>
          <a:bodyPr vert="horz" wrap="square" lIns="91440" tIns="45720" rIns="91440" bIns="45720" numCol="1" anchor="t" anchorCtr="0" compatLnSpc="1">
            <a:prstTxWarp prst="textNoShape">
              <a:avLst/>
            </a:prstTxWarp>
          </a:bodyPr>
          <a:lstStyle/>
          <a:p>
            <a:endParaRPr lang="en-US" dirty="0"/>
          </a:p>
        </p:txBody>
      </p:sp>
      <p:sp>
        <p:nvSpPr>
          <p:cNvPr id="32" name="SlideNo">
            <a:extLst>
              <a:ext uri="{FF2B5EF4-FFF2-40B4-BE49-F238E27FC236}">
                <a16:creationId xmlns:a16="http://schemas.microsoft.com/office/drawing/2014/main" id="{B247B7F2-B1B9-497A-BA2F-B51B560CB3E8}"/>
              </a:ext>
            </a:extLst>
          </p:cNvPr>
          <p:cNvSpPr txBox="1">
            <a:spLocks/>
          </p:cNvSpPr>
          <p:nvPr/>
        </p:nvSpPr>
        <p:spPr>
          <a:xfrm>
            <a:off x="366779" y="6275591"/>
            <a:ext cx="144271" cy="227691"/>
          </a:xfrm>
          <a:prstGeom prst="rect">
            <a:avLst/>
          </a:prstGeom>
          <a:noFill/>
        </p:spPr>
        <p:txBody>
          <a:bodyPr wrap="none" lIns="0" tIns="0" rIns="0" bIns="0" rtlCol="0" anchor="ctr">
            <a:spAutoFit/>
          </a:bodyPr>
          <a:lstStyle>
            <a:defPPr>
              <a:defRPr lang="en-US"/>
            </a:defPPr>
            <a:lvl1pPr marL="0" algn="ctr" defTabSz="457200" rtl="0" eaLnBrk="1" latinLnBrk="0" hangingPunct="1">
              <a:defRPr lang="en-ID" sz="1400" kern="1200" smtClean="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fld id="{F2030FAF-A4A4-40ED-9EAC-96740896EED7}" type="slidenum">
              <a:rPr lang="en-ID" sz="1100" smtClean="0">
                <a:solidFill>
                  <a:schemeClr val="bg1"/>
                </a:solidFill>
              </a:rPr>
              <a:pPr>
                <a:lnSpc>
                  <a:spcPct val="150000"/>
                </a:lnSpc>
              </a:pPr>
              <a:t>27</a:t>
            </a:fld>
            <a:endParaRPr lang="en-ID" sz="1100" dirty="0">
              <a:solidFill>
                <a:schemeClr val="bg1"/>
              </a:solidFill>
            </a:endParaRPr>
          </a:p>
        </p:txBody>
      </p:sp>
      <p:pic>
        <p:nvPicPr>
          <p:cNvPr id="7" name="Picture 6" descr="A picture containing sky, outdoor&#10;&#10;Description automatically generated">
            <a:extLst>
              <a:ext uri="{FF2B5EF4-FFF2-40B4-BE49-F238E27FC236}">
                <a16:creationId xmlns:a16="http://schemas.microsoft.com/office/drawing/2014/main" id="{50A4169A-D425-4967-9D5B-6A31D39A91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74361" y="-128016"/>
            <a:ext cx="7449415" cy="6986016"/>
          </a:xfrm>
          <a:prstGeom prst="rect">
            <a:avLst/>
          </a:prstGeom>
        </p:spPr>
      </p:pic>
    </p:spTree>
    <p:extLst>
      <p:ext uri="{BB962C8B-B14F-4D97-AF65-F5344CB8AC3E}">
        <p14:creationId xmlns:p14="http://schemas.microsoft.com/office/powerpoint/2010/main" val="32661709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D90B8FD-11C2-4D2A-AEFD-44147666D71B}"/>
              </a:ext>
            </a:extLst>
          </p:cNvPr>
          <p:cNvPicPr>
            <a:picLocks noChangeAspect="1"/>
          </p:cNvPicPr>
          <p:nvPr/>
        </p:nvPicPr>
        <p:blipFill>
          <a:blip r:embed="rId2"/>
          <a:stretch>
            <a:fillRect/>
          </a:stretch>
        </p:blipFill>
        <p:spPr>
          <a:xfrm>
            <a:off x="0" y="-12878"/>
            <a:ext cx="12193588" cy="7342366"/>
          </a:xfrm>
          <a:prstGeom prst="rect">
            <a:avLst/>
          </a:prstGeom>
        </p:spPr>
      </p:pic>
      <p:sp>
        <p:nvSpPr>
          <p:cNvPr id="5" name="Shapes">
            <a:extLst>
              <a:ext uri="{FF2B5EF4-FFF2-40B4-BE49-F238E27FC236}">
                <a16:creationId xmlns:a16="http://schemas.microsoft.com/office/drawing/2014/main" id="{10ADB3FB-CD20-4E1B-A665-A4F05F21521A}"/>
              </a:ext>
            </a:extLst>
          </p:cNvPr>
          <p:cNvSpPr/>
          <p:nvPr/>
        </p:nvSpPr>
        <p:spPr>
          <a:xfrm>
            <a:off x="0" y="-12879"/>
            <a:ext cx="12193588" cy="7271517"/>
          </a:xfrm>
          <a:prstGeom prst="rect">
            <a:avLst/>
          </a:prstGeom>
          <a:gradFill flip="none" rotWithShape="1">
            <a:gsLst>
              <a:gs pos="0">
                <a:schemeClr val="bg1">
                  <a:lumMod val="50000"/>
                  <a:alpha val="36000"/>
                </a:schemeClr>
              </a:gs>
              <a:gs pos="90000">
                <a:schemeClr val="tx1">
                  <a:alpha val="62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x-none" sz="2000" dirty="0">
              <a:latin typeface="Poppins" panose="00000500000000000000" pitchFamily="50" charset="0"/>
              <a:cs typeface="Poppins" panose="00000500000000000000" pitchFamily="50" charset="0"/>
            </a:endParaRPr>
          </a:p>
        </p:txBody>
      </p:sp>
      <p:sp>
        <p:nvSpPr>
          <p:cNvPr id="2" name="Rectangle 1">
            <a:extLst>
              <a:ext uri="{FF2B5EF4-FFF2-40B4-BE49-F238E27FC236}">
                <a16:creationId xmlns:a16="http://schemas.microsoft.com/office/drawing/2014/main" id="{D7ADD4D6-22CE-4E3D-8773-156947BF66CB}"/>
              </a:ext>
            </a:extLst>
          </p:cNvPr>
          <p:cNvSpPr/>
          <p:nvPr/>
        </p:nvSpPr>
        <p:spPr>
          <a:xfrm>
            <a:off x="3048794" y="2309874"/>
            <a:ext cx="6096000" cy="2358466"/>
          </a:xfrm>
          <a:prstGeom prst="rect">
            <a:avLst/>
          </a:prstGeom>
        </p:spPr>
        <p:txBody>
          <a:bodyPr>
            <a:spAutoFit/>
          </a:bodyPr>
          <a:lstStyle/>
          <a:p>
            <a:pPr lvl="0" algn="ctr" rtl="1">
              <a:lnSpc>
                <a:spcPct val="107000"/>
              </a:lnSpc>
              <a:spcAft>
                <a:spcPts val="800"/>
              </a:spcAft>
            </a:pPr>
            <a:r>
              <a:rPr lang="ar-EG" sz="2400" b="1" dirty="0">
                <a:solidFill>
                  <a:schemeClr val="bg1"/>
                </a:solidFill>
                <a:latin typeface="Hassan LT Bold" panose="01000400000000000000" pitchFamily="2" charset="-78"/>
                <a:ea typeface="Calibri" panose="020F0502020204030204" pitchFamily="34" charset="0"/>
                <a:cs typeface="Hassan LT Bold" panose="01000400000000000000" pitchFamily="2" charset="-78"/>
              </a:rPr>
              <a:t>الشراكة بين القطاعين العام والخاص (</a:t>
            </a:r>
            <a:r>
              <a:rPr lang="en-US" sz="2400" b="1" dirty="0">
                <a:solidFill>
                  <a:schemeClr val="bg1"/>
                </a:solidFill>
                <a:latin typeface="Hassan LT Bold" panose="01000400000000000000" pitchFamily="2" charset="-78"/>
                <a:ea typeface="Calibri" panose="020F0502020204030204" pitchFamily="34" charset="0"/>
                <a:cs typeface="Hassan LT Bold" panose="01000400000000000000" pitchFamily="2" charset="-78"/>
              </a:rPr>
              <a:t>PPP</a:t>
            </a:r>
            <a:r>
              <a:rPr lang="ar-EG" sz="2400" b="1" dirty="0">
                <a:solidFill>
                  <a:schemeClr val="bg1"/>
                </a:solidFill>
                <a:latin typeface="Hassan LT Bold" panose="01000400000000000000" pitchFamily="2" charset="-78"/>
                <a:ea typeface="Calibri" panose="020F0502020204030204" pitchFamily="34" charset="0"/>
                <a:cs typeface="Hassan LT Bold" panose="01000400000000000000" pitchFamily="2" charset="-78"/>
              </a:rPr>
              <a:t>)</a:t>
            </a:r>
            <a:endParaRPr lang="en-US" sz="2400" b="1" dirty="0">
              <a:solidFill>
                <a:schemeClr val="bg1"/>
              </a:solidFill>
              <a:latin typeface="Hassan LT Bold" panose="01000400000000000000" pitchFamily="2" charset="-78"/>
              <a:ea typeface="Calibri" panose="020F0502020204030204" pitchFamily="34" charset="0"/>
              <a:cs typeface="Hassan LT Bold" panose="01000400000000000000" pitchFamily="2" charset="-78"/>
            </a:endParaRPr>
          </a:p>
          <a:p>
            <a:pPr lvl="0" algn="ctr" rtl="1">
              <a:lnSpc>
                <a:spcPct val="107000"/>
              </a:lnSpc>
              <a:spcAft>
                <a:spcPts val="800"/>
              </a:spcAft>
            </a:pPr>
            <a:endParaRPr lang="en-US" sz="2400" b="1" dirty="0">
              <a:solidFill>
                <a:schemeClr val="bg1"/>
              </a:solidFill>
              <a:latin typeface="Hassan LT Bold" panose="01000400000000000000" pitchFamily="2" charset="-78"/>
              <a:ea typeface="Calibri" panose="020F0502020204030204" pitchFamily="34" charset="0"/>
              <a:cs typeface="Hassan LT Bold" panose="01000400000000000000" pitchFamily="2" charset="-78"/>
            </a:endParaRPr>
          </a:p>
          <a:p>
            <a:pPr lvl="0" algn="ctr" rtl="1">
              <a:lnSpc>
                <a:spcPct val="107000"/>
              </a:lnSpc>
              <a:spcAft>
                <a:spcPts val="800"/>
              </a:spcAft>
            </a:pPr>
            <a:endParaRPr lang="en-US" sz="2400" b="1" dirty="0">
              <a:solidFill>
                <a:schemeClr val="bg1"/>
              </a:solidFill>
              <a:latin typeface="Hassan LT Bold" panose="01000400000000000000" pitchFamily="2" charset="-78"/>
              <a:ea typeface="Calibri" panose="020F0502020204030204" pitchFamily="34" charset="0"/>
              <a:cs typeface="Hassan LT Bold" panose="01000400000000000000" pitchFamily="2" charset="-78"/>
            </a:endParaRPr>
          </a:p>
          <a:p>
            <a:pPr lvl="0" algn="ctr" rtl="1">
              <a:lnSpc>
                <a:spcPct val="107000"/>
              </a:lnSpc>
              <a:spcAft>
                <a:spcPts val="800"/>
              </a:spcAft>
            </a:pPr>
            <a:r>
              <a:rPr lang="ar-EG" sz="2400" b="1" dirty="0">
                <a:solidFill>
                  <a:schemeClr val="bg1"/>
                </a:solidFill>
                <a:latin typeface="Hassan LT Bold" panose="01000400000000000000" pitchFamily="2" charset="-78"/>
                <a:ea typeface="Calibri" panose="020F0502020204030204" pitchFamily="34" charset="0"/>
                <a:cs typeface="Hassan LT Bold" panose="01000400000000000000" pitchFamily="2" charset="-78"/>
              </a:rPr>
              <a:t>دراسة حالة أ: مشروع الملك عبدالعزيز للنقل العام بمدينة الرياض، الرياض، المملكة العربية السعودية</a:t>
            </a:r>
          </a:p>
        </p:txBody>
      </p:sp>
      <p:sp>
        <p:nvSpPr>
          <p:cNvPr id="6" name="Rectangle 5">
            <a:extLst>
              <a:ext uri="{FF2B5EF4-FFF2-40B4-BE49-F238E27FC236}">
                <a16:creationId xmlns:a16="http://schemas.microsoft.com/office/drawing/2014/main" id="{2108B3B5-53C6-4078-9847-4F7AF5F10B09}"/>
              </a:ext>
            </a:extLst>
          </p:cNvPr>
          <p:cNvSpPr/>
          <p:nvPr/>
        </p:nvSpPr>
        <p:spPr>
          <a:xfrm>
            <a:off x="2201069" y="3235587"/>
            <a:ext cx="7874584" cy="1802239"/>
          </a:xfrm>
          <a:prstGeom prst="rect">
            <a:avLst/>
          </a:prstGeom>
          <a:noFill/>
          <a:ln w="857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chemeClr val="bg1"/>
              </a:solidFill>
            </a:endParaRPr>
          </a:p>
        </p:txBody>
      </p:sp>
      <p:grpSp>
        <p:nvGrpSpPr>
          <p:cNvPr id="7" name="PpFooter">
            <a:extLst>
              <a:ext uri="{FF2B5EF4-FFF2-40B4-BE49-F238E27FC236}">
                <a16:creationId xmlns:a16="http://schemas.microsoft.com/office/drawing/2014/main" id="{CE7359FF-33DC-41B4-B11B-F2B2D3275691}"/>
              </a:ext>
            </a:extLst>
          </p:cNvPr>
          <p:cNvGrpSpPr/>
          <p:nvPr/>
        </p:nvGrpSpPr>
        <p:grpSpPr>
          <a:xfrm>
            <a:off x="246061" y="6218585"/>
            <a:ext cx="396878" cy="396180"/>
            <a:chOff x="246061" y="6218585"/>
            <a:chExt cx="396878" cy="396180"/>
          </a:xfrm>
        </p:grpSpPr>
        <p:grpSp>
          <p:nvGrpSpPr>
            <p:cNvPr id="8" name="Group 7">
              <a:extLst>
                <a:ext uri="{FF2B5EF4-FFF2-40B4-BE49-F238E27FC236}">
                  <a16:creationId xmlns:a16="http://schemas.microsoft.com/office/drawing/2014/main" id="{1C261B81-DF88-480E-BB8F-5E95353E49FB}"/>
                </a:ext>
              </a:extLst>
            </p:cNvPr>
            <p:cNvGrpSpPr/>
            <p:nvPr/>
          </p:nvGrpSpPr>
          <p:grpSpPr>
            <a:xfrm>
              <a:off x="246061" y="6218585"/>
              <a:ext cx="396878" cy="396180"/>
              <a:chOff x="10102958" y="2918320"/>
              <a:chExt cx="831744" cy="830285"/>
            </a:xfrm>
          </p:grpSpPr>
          <p:sp>
            <p:nvSpPr>
              <p:cNvPr id="10" name="Freeform: Shape 9">
                <a:extLst>
                  <a:ext uri="{FF2B5EF4-FFF2-40B4-BE49-F238E27FC236}">
                    <a16:creationId xmlns:a16="http://schemas.microsoft.com/office/drawing/2014/main" id="{1371FF35-D759-499B-9CA7-04DC657C11D9}"/>
                  </a:ext>
                </a:extLst>
              </p:cNvPr>
              <p:cNvSpPr>
                <a:spLocks/>
              </p:cNvSpPr>
              <p:nvPr/>
            </p:nvSpPr>
            <p:spPr bwMode="auto">
              <a:xfrm>
                <a:off x="10102958" y="2918320"/>
                <a:ext cx="831744" cy="830285"/>
              </a:xfrm>
              <a:custGeom>
                <a:avLst/>
                <a:gdLst>
                  <a:gd name="connsiteX0" fmla="*/ 2375361 w 4828679"/>
                  <a:gd name="connsiteY0" fmla="*/ 0 h 4820214"/>
                  <a:gd name="connsiteX1" fmla="*/ 4052779 w 4828679"/>
                  <a:gd name="connsiteY1" fmla="*/ 697235 h 4820214"/>
                  <a:gd name="connsiteX2" fmla="*/ 4358131 w 4828679"/>
                  <a:gd name="connsiteY2" fmla="*/ 3677784 h 4820214"/>
                  <a:gd name="connsiteX3" fmla="*/ 4324415 w 4828679"/>
                  <a:gd name="connsiteY3" fmla="*/ 3718733 h 4820214"/>
                  <a:gd name="connsiteX4" fmla="*/ 4496784 w 4828679"/>
                  <a:gd name="connsiteY4" fmla="*/ 3891336 h 4820214"/>
                  <a:gd name="connsiteX5" fmla="*/ 4746647 w 4828679"/>
                  <a:gd name="connsiteY5" fmla="*/ 4141546 h 4820214"/>
                  <a:gd name="connsiteX6" fmla="*/ 4746647 w 4828679"/>
                  <a:gd name="connsiteY6" fmla="*/ 4524887 h 4820214"/>
                  <a:gd name="connsiteX7" fmla="*/ 4535708 w 4828679"/>
                  <a:gd name="connsiteY7" fmla="*/ 4743937 h 4820214"/>
                  <a:gd name="connsiteX8" fmla="*/ 4145079 w 4828679"/>
                  <a:gd name="connsiteY8" fmla="*/ 4743937 h 4820214"/>
                  <a:gd name="connsiteX9" fmla="*/ 3807262 w 4828679"/>
                  <a:gd name="connsiteY9" fmla="*/ 4405657 h 4820214"/>
                  <a:gd name="connsiteX10" fmla="*/ 3722089 w 4828679"/>
                  <a:gd name="connsiteY10" fmla="*/ 4320366 h 4820214"/>
                  <a:gd name="connsiteX11" fmla="*/ 3681537 w 4828679"/>
                  <a:gd name="connsiteY11" fmla="*/ 4353687 h 4820214"/>
                  <a:gd name="connsiteX12" fmla="*/ 697945 w 4828679"/>
                  <a:gd name="connsiteY12" fmla="*/ 4048648 h 4820214"/>
                  <a:gd name="connsiteX13" fmla="*/ 697945 w 4828679"/>
                  <a:gd name="connsiteY13" fmla="*/ 697235 h 4820214"/>
                  <a:gd name="connsiteX14" fmla="*/ 2375361 w 4828679"/>
                  <a:gd name="connsiteY14" fmla="*/ 0 h 48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679" h="4820214">
                    <a:moveTo>
                      <a:pt x="2375361" y="0"/>
                    </a:moveTo>
                    <a:cubicBezTo>
                      <a:pt x="2983375" y="0"/>
                      <a:pt x="3591390" y="232411"/>
                      <a:pt x="4052779" y="697235"/>
                    </a:cubicBezTo>
                    <a:cubicBezTo>
                      <a:pt x="4867050" y="1503840"/>
                      <a:pt x="4968833" y="2759032"/>
                      <a:pt x="4358131" y="3677784"/>
                    </a:cubicBezTo>
                    <a:lnTo>
                      <a:pt x="4324415" y="3718733"/>
                    </a:lnTo>
                    <a:lnTo>
                      <a:pt x="4496784" y="3891336"/>
                    </a:lnTo>
                    <a:cubicBezTo>
                      <a:pt x="4746647" y="4141546"/>
                      <a:pt x="4746647" y="4141546"/>
                      <a:pt x="4746647" y="4141546"/>
                    </a:cubicBezTo>
                    <a:cubicBezTo>
                      <a:pt x="4856023" y="4251073"/>
                      <a:pt x="4856023" y="4423185"/>
                      <a:pt x="4746647" y="4524887"/>
                    </a:cubicBezTo>
                    <a:cubicBezTo>
                      <a:pt x="4535708" y="4743937"/>
                      <a:pt x="4535708" y="4743937"/>
                      <a:pt x="4535708" y="4743937"/>
                    </a:cubicBezTo>
                    <a:cubicBezTo>
                      <a:pt x="4426331" y="4845640"/>
                      <a:pt x="4254456" y="4845640"/>
                      <a:pt x="4145079" y="4743937"/>
                    </a:cubicBezTo>
                    <a:cubicBezTo>
                      <a:pt x="4017148" y="4615833"/>
                      <a:pt x="3905208" y="4503739"/>
                      <a:pt x="3807262" y="4405657"/>
                    </a:cubicBezTo>
                    <a:lnTo>
                      <a:pt x="3722089" y="4320366"/>
                    </a:lnTo>
                    <a:lnTo>
                      <a:pt x="3681537" y="4353687"/>
                    </a:lnTo>
                    <a:cubicBezTo>
                      <a:pt x="2761848" y="4963767"/>
                      <a:pt x="1505374" y="4862088"/>
                      <a:pt x="697945" y="4048648"/>
                    </a:cubicBezTo>
                    <a:cubicBezTo>
                      <a:pt x="-232648" y="3126813"/>
                      <a:pt x="-232648" y="1619069"/>
                      <a:pt x="697945" y="697235"/>
                    </a:cubicBezTo>
                    <a:cubicBezTo>
                      <a:pt x="1159334" y="232411"/>
                      <a:pt x="1767349" y="0"/>
                      <a:pt x="2375361" y="0"/>
                    </a:cubicBezTo>
                    <a:close/>
                  </a:path>
                </a:pathLst>
              </a:custGeom>
              <a:solidFill>
                <a:schemeClr val="bg1"/>
              </a:solidFill>
              <a:ln>
                <a:noFill/>
              </a:ln>
              <a:effectLst>
                <a:outerShdw blurRad="381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10">
                <a:extLst>
                  <a:ext uri="{FF2B5EF4-FFF2-40B4-BE49-F238E27FC236}">
                    <a16:creationId xmlns:a16="http://schemas.microsoft.com/office/drawing/2014/main" id="{9A0E1ABF-F1E3-4BF1-A29F-6B2FC015415E}"/>
                  </a:ext>
                </a:extLst>
              </p:cNvPr>
              <p:cNvSpPr>
                <a:spLocks/>
              </p:cNvSpPr>
              <p:nvPr/>
            </p:nvSpPr>
            <p:spPr bwMode="auto">
              <a:xfrm>
                <a:off x="10159474" y="2973985"/>
                <a:ext cx="705284" cy="706152"/>
              </a:xfrm>
              <a:prstGeom prst="ellipse">
                <a:avLst/>
              </a:prstGeom>
              <a:solidFill>
                <a:schemeClr val="bg1">
                  <a:lumMod val="65000"/>
                  <a:alpha val="80000"/>
                </a:schemeClr>
              </a:solidFill>
              <a:ln>
                <a:noFill/>
              </a:ln>
              <a:effectLst>
                <a:innerShdw blurRad="76200">
                  <a:prstClr val="black">
                    <a:alpha val="30000"/>
                  </a:prstClr>
                </a:innerShdw>
              </a:effectLst>
            </p:spPr>
            <p:txBody>
              <a:bodyPr vert="horz" wrap="square" lIns="91440" tIns="45720" rIns="91440" bIns="45720" numCol="1" anchor="t" anchorCtr="0" compatLnSpc="1">
                <a:prstTxWarp prst="textNoShape">
                  <a:avLst/>
                </a:prstTxWarp>
              </a:bodyPr>
              <a:lstStyle/>
              <a:p>
                <a:endParaRPr lang="en-US" dirty="0"/>
              </a:p>
            </p:txBody>
          </p:sp>
        </p:grpSp>
        <p:sp>
          <p:nvSpPr>
            <p:cNvPr id="9" name="SlideNo">
              <a:extLst>
                <a:ext uri="{FF2B5EF4-FFF2-40B4-BE49-F238E27FC236}">
                  <a16:creationId xmlns:a16="http://schemas.microsoft.com/office/drawing/2014/main" id="{B247B7F2-B1B9-497A-BA2F-B51B560CB3E8}"/>
                </a:ext>
              </a:extLst>
            </p:cNvPr>
            <p:cNvSpPr txBox="1">
              <a:spLocks/>
            </p:cNvSpPr>
            <p:nvPr/>
          </p:nvSpPr>
          <p:spPr>
            <a:xfrm>
              <a:off x="366779" y="6275591"/>
              <a:ext cx="144271" cy="227691"/>
            </a:xfrm>
            <a:prstGeom prst="rect">
              <a:avLst/>
            </a:prstGeom>
            <a:noFill/>
          </p:spPr>
          <p:txBody>
            <a:bodyPr wrap="none" lIns="0" tIns="0" rIns="0" bIns="0" rtlCol="0" anchor="ctr">
              <a:spAutoFit/>
            </a:bodyPr>
            <a:lstStyle>
              <a:defPPr>
                <a:defRPr lang="en-US"/>
              </a:defPPr>
              <a:lvl1pPr marL="0" algn="ctr" defTabSz="457200" rtl="0" eaLnBrk="1" latinLnBrk="0" hangingPunct="1">
                <a:defRPr lang="en-ID" sz="1400" kern="1200" smtClean="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fld id="{F2030FAF-A4A4-40ED-9EAC-96740896EED7}" type="slidenum">
                <a:rPr lang="en-ID" sz="1100" smtClean="0">
                  <a:solidFill>
                    <a:schemeClr val="bg1"/>
                  </a:solidFill>
                </a:rPr>
                <a:pPr>
                  <a:lnSpc>
                    <a:spcPct val="150000"/>
                  </a:lnSpc>
                </a:pPr>
                <a:t>28</a:t>
              </a:fld>
              <a:endParaRPr lang="en-ID" sz="1100" dirty="0">
                <a:solidFill>
                  <a:schemeClr val="bg1"/>
                </a:solidFill>
              </a:endParaRPr>
            </a:p>
          </p:txBody>
        </p:sp>
      </p:grpSp>
    </p:spTree>
    <p:extLst>
      <p:ext uri="{BB962C8B-B14F-4D97-AF65-F5344CB8AC3E}">
        <p14:creationId xmlns:p14="http://schemas.microsoft.com/office/powerpoint/2010/main" val="3657068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logo&#10;&#10;Description automatically generated">
            <a:extLst>
              <a:ext uri="{FF2B5EF4-FFF2-40B4-BE49-F238E27FC236}">
                <a16:creationId xmlns:a16="http://schemas.microsoft.com/office/drawing/2014/main" id="{E05C1DA5-B1FA-4BB3-A55F-39A594AF8B5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645" y="-457200"/>
            <a:ext cx="12344400" cy="6738433"/>
          </a:xfrm>
          <a:prstGeom prst="rect">
            <a:avLst/>
          </a:prstGeom>
        </p:spPr>
      </p:pic>
      <p:grpSp>
        <p:nvGrpSpPr>
          <p:cNvPr id="2" name="PpFooter">
            <a:extLst>
              <a:ext uri="{FF2B5EF4-FFF2-40B4-BE49-F238E27FC236}">
                <a16:creationId xmlns:a16="http://schemas.microsoft.com/office/drawing/2014/main" id="{CB209EE6-B794-44CE-90E1-8460C665DA27}"/>
              </a:ext>
            </a:extLst>
          </p:cNvPr>
          <p:cNvGrpSpPr/>
          <p:nvPr/>
        </p:nvGrpSpPr>
        <p:grpSpPr>
          <a:xfrm>
            <a:off x="246061" y="6218585"/>
            <a:ext cx="396878" cy="396180"/>
            <a:chOff x="246061" y="6218585"/>
            <a:chExt cx="396878" cy="396180"/>
          </a:xfrm>
        </p:grpSpPr>
        <p:grpSp>
          <p:nvGrpSpPr>
            <p:cNvPr id="3" name="Group 2">
              <a:extLst>
                <a:ext uri="{FF2B5EF4-FFF2-40B4-BE49-F238E27FC236}">
                  <a16:creationId xmlns:a16="http://schemas.microsoft.com/office/drawing/2014/main" id="{87465D8D-A5B5-4947-B0BE-B059D3F26A22}"/>
                </a:ext>
              </a:extLst>
            </p:cNvPr>
            <p:cNvGrpSpPr/>
            <p:nvPr/>
          </p:nvGrpSpPr>
          <p:grpSpPr>
            <a:xfrm>
              <a:off x="246061" y="6218585"/>
              <a:ext cx="396878" cy="396180"/>
              <a:chOff x="10102958" y="2918320"/>
              <a:chExt cx="831744" cy="830285"/>
            </a:xfrm>
          </p:grpSpPr>
          <p:sp>
            <p:nvSpPr>
              <p:cNvPr id="6" name="Freeform: Shape 5">
                <a:extLst>
                  <a:ext uri="{FF2B5EF4-FFF2-40B4-BE49-F238E27FC236}">
                    <a16:creationId xmlns:a16="http://schemas.microsoft.com/office/drawing/2014/main" id="{1FD06D38-93DB-46EB-882B-E8A47C56F4B5}"/>
                  </a:ext>
                </a:extLst>
              </p:cNvPr>
              <p:cNvSpPr>
                <a:spLocks/>
              </p:cNvSpPr>
              <p:nvPr/>
            </p:nvSpPr>
            <p:spPr bwMode="auto">
              <a:xfrm>
                <a:off x="10102958" y="2918320"/>
                <a:ext cx="831744" cy="830285"/>
              </a:xfrm>
              <a:custGeom>
                <a:avLst/>
                <a:gdLst>
                  <a:gd name="connsiteX0" fmla="*/ 2375361 w 4828679"/>
                  <a:gd name="connsiteY0" fmla="*/ 0 h 4820214"/>
                  <a:gd name="connsiteX1" fmla="*/ 4052779 w 4828679"/>
                  <a:gd name="connsiteY1" fmla="*/ 697235 h 4820214"/>
                  <a:gd name="connsiteX2" fmla="*/ 4358131 w 4828679"/>
                  <a:gd name="connsiteY2" fmla="*/ 3677784 h 4820214"/>
                  <a:gd name="connsiteX3" fmla="*/ 4324415 w 4828679"/>
                  <a:gd name="connsiteY3" fmla="*/ 3718733 h 4820214"/>
                  <a:gd name="connsiteX4" fmla="*/ 4496784 w 4828679"/>
                  <a:gd name="connsiteY4" fmla="*/ 3891336 h 4820214"/>
                  <a:gd name="connsiteX5" fmla="*/ 4746647 w 4828679"/>
                  <a:gd name="connsiteY5" fmla="*/ 4141546 h 4820214"/>
                  <a:gd name="connsiteX6" fmla="*/ 4746647 w 4828679"/>
                  <a:gd name="connsiteY6" fmla="*/ 4524887 h 4820214"/>
                  <a:gd name="connsiteX7" fmla="*/ 4535708 w 4828679"/>
                  <a:gd name="connsiteY7" fmla="*/ 4743937 h 4820214"/>
                  <a:gd name="connsiteX8" fmla="*/ 4145079 w 4828679"/>
                  <a:gd name="connsiteY8" fmla="*/ 4743937 h 4820214"/>
                  <a:gd name="connsiteX9" fmla="*/ 3807262 w 4828679"/>
                  <a:gd name="connsiteY9" fmla="*/ 4405657 h 4820214"/>
                  <a:gd name="connsiteX10" fmla="*/ 3722089 w 4828679"/>
                  <a:gd name="connsiteY10" fmla="*/ 4320366 h 4820214"/>
                  <a:gd name="connsiteX11" fmla="*/ 3681537 w 4828679"/>
                  <a:gd name="connsiteY11" fmla="*/ 4353687 h 4820214"/>
                  <a:gd name="connsiteX12" fmla="*/ 697945 w 4828679"/>
                  <a:gd name="connsiteY12" fmla="*/ 4048648 h 4820214"/>
                  <a:gd name="connsiteX13" fmla="*/ 697945 w 4828679"/>
                  <a:gd name="connsiteY13" fmla="*/ 697235 h 4820214"/>
                  <a:gd name="connsiteX14" fmla="*/ 2375361 w 4828679"/>
                  <a:gd name="connsiteY14" fmla="*/ 0 h 48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679" h="4820214">
                    <a:moveTo>
                      <a:pt x="2375361" y="0"/>
                    </a:moveTo>
                    <a:cubicBezTo>
                      <a:pt x="2983375" y="0"/>
                      <a:pt x="3591390" y="232411"/>
                      <a:pt x="4052779" y="697235"/>
                    </a:cubicBezTo>
                    <a:cubicBezTo>
                      <a:pt x="4867050" y="1503840"/>
                      <a:pt x="4968833" y="2759032"/>
                      <a:pt x="4358131" y="3677784"/>
                    </a:cubicBezTo>
                    <a:lnTo>
                      <a:pt x="4324415" y="3718733"/>
                    </a:lnTo>
                    <a:lnTo>
                      <a:pt x="4496784" y="3891336"/>
                    </a:lnTo>
                    <a:cubicBezTo>
                      <a:pt x="4746647" y="4141546"/>
                      <a:pt x="4746647" y="4141546"/>
                      <a:pt x="4746647" y="4141546"/>
                    </a:cubicBezTo>
                    <a:cubicBezTo>
                      <a:pt x="4856023" y="4251073"/>
                      <a:pt x="4856023" y="4423185"/>
                      <a:pt x="4746647" y="4524887"/>
                    </a:cubicBezTo>
                    <a:cubicBezTo>
                      <a:pt x="4535708" y="4743937"/>
                      <a:pt x="4535708" y="4743937"/>
                      <a:pt x="4535708" y="4743937"/>
                    </a:cubicBezTo>
                    <a:cubicBezTo>
                      <a:pt x="4426331" y="4845640"/>
                      <a:pt x="4254456" y="4845640"/>
                      <a:pt x="4145079" y="4743937"/>
                    </a:cubicBezTo>
                    <a:cubicBezTo>
                      <a:pt x="4017148" y="4615833"/>
                      <a:pt x="3905208" y="4503739"/>
                      <a:pt x="3807262" y="4405657"/>
                    </a:cubicBezTo>
                    <a:lnTo>
                      <a:pt x="3722089" y="4320366"/>
                    </a:lnTo>
                    <a:lnTo>
                      <a:pt x="3681537" y="4353687"/>
                    </a:lnTo>
                    <a:cubicBezTo>
                      <a:pt x="2761848" y="4963767"/>
                      <a:pt x="1505374" y="4862088"/>
                      <a:pt x="697945" y="4048648"/>
                    </a:cubicBezTo>
                    <a:cubicBezTo>
                      <a:pt x="-232648" y="3126813"/>
                      <a:pt x="-232648" y="1619069"/>
                      <a:pt x="697945" y="697235"/>
                    </a:cubicBezTo>
                    <a:cubicBezTo>
                      <a:pt x="1159334" y="232411"/>
                      <a:pt x="1767349" y="0"/>
                      <a:pt x="2375361" y="0"/>
                    </a:cubicBezTo>
                    <a:close/>
                  </a:path>
                </a:pathLst>
              </a:custGeom>
              <a:solidFill>
                <a:schemeClr val="bg1"/>
              </a:solidFill>
              <a:ln>
                <a:noFill/>
              </a:ln>
              <a:effectLst>
                <a:outerShdw blurRad="381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dirty="0"/>
              </a:p>
            </p:txBody>
          </p:sp>
          <p:sp>
            <p:nvSpPr>
              <p:cNvPr id="7" name="Freeform 10">
                <a:extLst>
                  <a:ext uri="{FF2B5EF4-FFF2-40B4-BE49-F238E27FC236}">
                    <a16:creationId xmlns:a16="http://schemas.microsoft.com/office/drawing/2014/main" id="{D5FEEAC4-7C2D-46B9-B7B0-8C9351CE24C1}"/>
                  </a:ext>
                </a:extLst>
              </p:cNvPr>
              <p:cNvSpPr>
                <a:spLocks/>
              </p:cNvSpPr>
              <p:nvPr/>
            </p:nvSpPr>
            <p:spPr bwMode="auto">
              <a:xfrm>
                <a:off x="10159474" y="2973985"/>
                <a:ext cx="705284" cy="706152"/>
              </a:xfrm>
              <a:prstGeom prst="ellipse">
                <a:avLst/>
              </a:prstGeom>
              <a:solidFill>
                <a:schemeClr val="bg1">
                  <a:lumMod val="50000"/>
                  <a:alpha val="80000"/>
                </a:schemeClr>
              </a:solidFill>
              <a:ln>
                <a:noFill/>
              </a:ln>
              <a:effectLst>
                <a:innerShdw blurRad="76200">
                  <a:prstClr val="black">
                    <a:alpha val="30000"/>
                  </a:prstClr>
                </a:innerShdw>
              </a:effectLst>
            </p:spPr>
            <p:txBody>
              <a:bodyPr vert="horz" wrap="square" lIns="91440" tIns="45720" rIns="91440" bIns="45720" numCol="1" anchor="t" anchorCtr="0" compatLnSpc="1">
                <a:prstTxWarp prst="textNoShape">
                  <a:avLst/>
                </a:prstTxWarp>
              </a:bodyPr>
              <a:lstStyle/>
              <a:p>
                <a:endParaRPr lang="en-US" dirty="0"/>
              </a:p>
            </p:txBody>
          </p:sp>
        </p:grpSp>
        <p:sp>
          <p:nvSpPr>
            <p:cNvPr id="4" name="SlideNo">
              <a:extLst>
                <a:ext uri="{FF2B5EF4-FFF2-40B4-BE49-F238E27FC236}">
                  <a16:creationId xmlns:a16="http://schemas.microsoft.com/office/drawing/2014/main" id="{18406DFB-C206-4F35-B0F4-E361091FBBD5}"/>
                </a:ext>
              </a:extLst>
            </p:cNvPr>
            <p:cNvSpPr txBox="1">
              <a:spLocks/>
            </p:cNvSpPr>
            <p:nvPr/>
          </p:nvSpPr>
          <p:spPr>
            <a:xfrm>
              <a:off x="382007" y="6281233"/>
              <a:ext cx="113814" cy="216406"/>
            </a:xfrm>
            <a:prstGeom prst="rect">
              <a:avLst/>
            </a:prstGeom>
            <a:noFill/>
          </p:spPr>
          <p:txBody>
            <a:bodyPr wrap="none" lIns="0" tIns="0" rIns="0" bIns="0" rtlCol="0" anchor="ctr">
              <a:spAutoFit/>
            </a:bodyPr>
            <a:lstStyle>
              <a:defPPr>
                <a:defRPr lang="en-US"/>
              </a:defPPr>
              <a:lvl1pPr marL="0" algn="ctr" defTabSz="457200" rtl="0" eaLnBrk="1" latinLnBrk="0" hangingPunct="1">
                <a:defRPr lang="en-ID" sz="1400" kern="1200" smtClean="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fld id="{F2030FAF-A4A4-40ED-9EAC-96740896EED7}" type="slidenum">
                <a:rPr lang="en-ID" sz="1100" smtClean="0">
                  <a:solidFill>
                    <a:schemeClr val="bg1"/>
                  </a:solidFill>
                </a:rPr>
                <a:pPr>
                  <a:lnSpc>
                    <a:spcPct val="150000"/>
                  </a:lnSpc>
                </a:pPr>
                <a:t>29</a:t>
              </a:fld>
              <a:endParaRPr lang="en-ID" sz="1100" dirty="0">
                <a:solidFill>
                  <a:schemeClr val="bg1"/>
                </a:solidFill>
              </a:endParaRPr>
            </a:p>
          </p:txBody>
        </p:sp>
      </p:grpSp>
      <p:sp>
        <p:nvSpPr>
          <p:cNvPr id="35" name="Oval 34">
            <a:extLst>
              <a:ext uri="{FF2B5EF4-FFF2-40B4-BE49-F238E27FC236}">
                <a16:creationId xmlns:a16="http://schemas.microsoft.com/office/drawing/2014/main" id="{C225C531-FE66-4548-B34F-21B4E789B876}"/>
              </a:ext>
            </a:extLst>
          </p:cNvPr>
          <p:cNvSpPr/>
          <p:nvPr/>
        </p:nvSpPr>
        <p:spPr>
          <a:xfrm>
            <a:off x="1862756" y="2716983"/>
            <a:ext cx="1451928" cy="1451928"/>
          </a:xfrm>
          <a:prstGeom prst="ellipse">
            <a:avLst/>
          </a:prstGeom>
          <a:solidFill>
            <a:schemeClr val="bg1">
              <a:lumMod val="50000"/>
            </a:schemeClr>
          </a:solidFill>
          <a:ln w="698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bg1"/>
              </a:solidFill>
            </a:endParaRPr>
          </a:p>
        </p:txBody>
      </p:sp>
      <p:sp>
        <p:nvSpPr>
          <p:cNvPr id="27" name="Rectangle 2">
            <a:extLst>
              <a:ext uri="{FF2B5EF4-FFF2-40B4-BE49-F238E27FC236}">
                <a16:creationId xmlns:a16="http://schemas.microsoft.com/office/drawing/2014/main" id="{B238C38F-52A1-4A58-9528-626B91F92044}"/>
              </a:ext>
            </a:extLst>
          </p:cNvPr>
          <p:cNvSpPr>
            <a:spLocks noChangeArrowheads="1"/>
          </p:cNvSpPr>
          <p:nvPr/>
        </p:nvSpPr>
        <p:spPr bwMode="auto">
          <a:xfrm>
            <a:off x="0" y="0"/>
            <a:ext cx="121935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x-none"/>
          </a:p>
        </p:txBody>
      </p:sp>
      <p:pic>
        <p:nvPicPr>
          <p:cNvPr id="2049" name="Picture 15" descr="A picture containing road, green, bus, street&#10;&#10;Description automatically generated">
            <a:extLst>
              <a:ext uri="{FF2B5EF4-FFF2-40B4-BE49-F238E27FC236}">
                <a16:creationId xmlns:a16="http://schemas.microsoft.com/office/drawing/2014/main" id="{0CC0A61E-A4C5-4FC2-BF4A-D1F60169ED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889" y="2060620"/>
            <a:ext cx="4948556" cy="3118879"/>
          </a:xfrm>
          <a:prstGeom prst="rect">
            <a:avLst/>
          </a:prstGeom>
          <a:noFill/>
          <a:extLst>
            <a:ext uri="{909E8E84-426E-40DD-AFC4-6F175D3DCCD1}">
              <a14:hiddenFill xmlns:a14="http://schemas.microsoft.com/office/drawing/2010/main">
                <a:solidFill>
                  <a:srgbClr val="FFFFFF"/>
                </a:solidFill>
              </a14:hiddenFill>
            </a:ext>
          </a:extLst>
        </p:spPr>
      </p:pic>
      <p:pic>
        <p:nvPicPr>
          <p:cNvPr id="37" name="Mockup">
            <a:extLst>
              <a:ext uri="{FF2B5EF4-FFF2-40B4-BE49-F238E27FC236}">
                <a16:creationId xmlns:a16="http://schemas.microsoft.com/office/drawing/2014/main" id="{911F8A35-F783-485F-AD45-295574CD4380}"/>
              </a:ext>
            </a:extLst>
          </p:cNvPr>
          <p:cNvPicPr>
            <a:picLocks noChangeAspect="1"/>
          </p:cNvPicPr>
          <p:nvPr/>
        </p:nvPicPr>
        <p:blipFill>
          <a:blip r:embed="rId4">
            <a:grayscl/>
            <a:extLst>
              <a:ext uri="{28A0092B-C50C-407E-A947-70E740481C1C}">
                <a14:useLocalDpi xmlns:a14="http://schemas.microsoft.com/office/drawing/2010/main" val="0"/>
              </a:ext>
            </a:extLst>
          </a:blip>
          <a:srcRect/>
          <a:stretch/>
        </p:blipFill>
        <p:spPr>
          <a:xfrm>
            <a:off x="-185734" y="1840996"/>
            <a:ext cx="6338698" cy="3640688"/>
          </a:xfrm>
          <a:prstGeom prst="rect">
            <a:avLst/>
          </a:prstGeom>
        </p:spPr>
      </p:pic>
      <p:sp>
        <p:nvSpPr>
          <p:cNvPr id="29" name="Rectangle 28">
            <a:extLst>
              <a:ext uri="{FF2B5EF4-FFF2-40B4-BE49-F238E27FC236}">
                <a16:creationId xmlns:a16="http://schemas.microsoft.com/office/drawing/2014/main" id="{D4E57047-4842-4F82-AA5B-24AC6F048466}"/>
              </a:ext>
            </a:extLst>
          </p:cNvPr>
          <p:cNvSpPr/>
          <p:nvPr/>
        </p:nvSpPr>
        <p:spPr>
          <a:xfrm>
            <a:off x="6586537" y="1828800"/>
            <a:ext cx="5072063" cy="3416320"/>
          </a:xfrm>
          <a:prstGeom prst="rect">
            <a:avLst/>
          </a:prstGeom>
        </p:spPr>
        <p:txBody>
          <a:bodyPr wrap="square">
            <a:spAutoFit/>
          </a:bodyPr>
          <a:lstStyle/>
          <a:p>
            <a:pPr algn="just" rtl="1"/>
            <a:r>
              <a:rPr lang="ar-EG" dirty="0">
                <a:solidFill>
                  <a:schemeClr val="bg1">
                    <a:lumMod val="50000"/>
                  </a:schemeClr>
                </a:solidFill>
                <a:latin typeface="Hassan LT Light" panose="01000400000000000000" pitchFamily="2" charset="-78"/>
                <a:cs typeface="Hassan LT Light" panose="01000400000000000000" pitchFamily="2" charset="-78"/>
              </a:rPr>
              <a:t>طلب من</a:t>
            </a:r>
            <a:r>
              <a:rPr lang="ar-SA" dirty="0">
                <a:solidFill>
                  <a:schemeClr val="bg1">
                    <a:lumMod val="50000"/>
                  </a:schemeClr>
                </a:solidFill>
                <a:latin typeface="Hassan LT Light" panose="01000400000000000000" pitchFamily="2" charset="-78"/>
                <a:cs typeface="Hassan LT Light" panose="01000400000000000000" pitchFamily="2" charset="-78"/>
              </a:rPr>
              <a:t> سراج الإسلام</a:t>
            </a:r>
            <a:r>
              <a:rPr lang="ar-EG" dirty="0">
                <a:solidFill>
                  <a:schemeClr val="bg1">
                    <a:lumMod val="50000"/>
                  </a:schemeClr>
                </a:solidFill>
                <a:latin typeface="Hassan LT Light" panose="01000400000000000000" pitchFamily="2" charset="-78"/>
                <a:cs typeface="Hassan LT Light" panose="01000400000000000000" pitchFamily="2" charset="-78"/>
              </a:rPr>
              <a:t> تقديم مشورة قانونية </a:t>
            </a:r>
            <a:r>
              <a:rPr lang="ar-SA" dirty="0">
                <a:solidFill>
                  <a:schemeClr val="bg1">
                    <a:lumMod val="50000"/>
                  </a:schemeClr>
                </a:solidFill>
                <a:latin typeface="Hassan LT Light" panose="01000400000000000000" pitchFamily="2" charset="-78"/>
                <a:cs typeface="Hassan LT Light" panose="01000400000000000000" pitchFamily="2" charset="-78"/>
              </a:rPr>
              <a:t>كرأي ثان </a:t>
            </a:r>
            <a:r>
              <a:rPr lang="ar-EG" dirty="0">
                <a:solidFill>
                  <a:schemeClr val="bg1">
                    <a:lumMod val="50000"/>
                  </a:schemeClr>
                </a:solidFill>
                <a:latin typeface="Hassan LT Light" panose="01000400000000000000" pitchFamily="2" charset="-78"/>
                <a:cs typeface="Hassan LT Light" panose="01000400000000000000" pitchFamily="2" charset="-78"/>
              </a:rPr>
              <a:t>لمشروع الملك عبد العزيز للنقل العام في مدينة الرياض ("المشروع") ، بشأن صياغة عقد الامتياز. </a:t>
            </a:r>
            <a:r>
              <a:rPr lang="ar-SA" dirty="0">
                <a:solidFill>
                  <a:schemeClr val="bg1">
                    <a:lumMod val="50000"/>
                  </a:schemeClr>
                </a:solidFill>
                <a:latin typeface="Hassan LT Light" panose="01000400000000000000" pitchFamily="2" charset="-78"/>
                <a:cs typeface="Hassan LT Light" panose="01000400000000000000" pitchFamily="2" charset="-78"/>
              </a:rPr>
              <a:t>قدم سراج الإسلام </a:t>
            </a:r>
            <a:r>
              <a:rPr lang="ar-EG" dirty="0">
                <a:solidFill>
                  <a:schemeClr val="bg1">
                    <a:lumMod val="50000"/>
                  </a:schemeClr>
                </a:solidFill>
                <a:latin typeface="Hassan LT Light" panose="01000400000000000000" pitchFamily="2" charset="-78"/>
                <a:cs typeface="Hassan LT Light" panose="01000400000000000000" pitchFamily="2" charset="-78"/>
              </a:rPr>
              <a:t>خطًا تفصيليًا للتحليل القانوني التفصيلي ومشورة الصياغة، والتي </a:t>
            </a:r>
            <a:r>
              <a:rPr lang="ar-SA" dirty="0">
                <a:solidFill>
                  <a:schemeClr val="bg1">
                    <a:lumMod val="50000"/>
                  </a:schemeClr>
                </a:solidFill>
                <a:latin typeface="Hassan LT Light" panose="01000400000000000000" pitchFamily="2" charset="-78"/>
                <a:cs typeface="Hassan LT Light" panose="01000400000000000000" pitchFamily="2" charset="-78"/>
              </a:rPr>
              <a:t>تناولت </a:t>
            </a:r>
            <a:r>
              <a:rPr lang="ar-EG" dirty="0">
                <a:solidFill>
                  <a:schemeClr val="bg1">
                    <a:lumMod val="50000"/>
                  </a:schemeClr>
                </a:solidFill>
                <a:latin typeface="Hassan LT Light" panose="01000400000000000000" pitchFamily="2" charset="-78"/>
                <a:cs typeface="Hassan LT Light" panose="01000400000000000000" pitchFamily="2" charset="-78"/>
              </a:rPr>
              <a:t>المسائل القانونية والتجارية والمالية.</a:t>
            </a:r>
          </a:p>
          <a:p>
            <a:pPr algn="just" rtl="1"/>
            <a:endParaRPr lang="ar-EG" dirty="0">
              <a:solidFill>
                <a:schemeClr val="bg1">
                  <a:lumMod val="50000"/>
                </a:schemeClr>
              </a:solidFill>
              <a:latin typeface="Hassan LT Light" panose="01000400000000000000" pitchFamily="2" charset="-78"/>
              <a:cs typeface="Hassan LT Light" panose="01000400000000000000" pitchFamily="2" charset="-78"/>
            </a:endParaRPr>
          </a:p>
          <a:p>
            <a:pPr algn="just" rtl="1"/>
            <a:r>
              <a:rPr lang="ar-EG" dirty="0">
                <a:solidFill>
                  <a:schemeClr val="bg1">
                    <a:lumMod val="50000"/>
                  </a:schemeClr>
                </a:solidFill>
                <a:latin typeface="Hassan LT Light" panose="01000400000000000000" pitchFamily="2" charset="-78"/>
                <a:cs typeface="Hassan LT Light" panose="01000400000000000000" pitchFamily="2" charset="-78"/>
              </a:rPr>
              <a:t>سراج الإسلام، </a:t>
            </a:r>
            <a:r>
              <a:rPr lang="ar-SA" dirty="0">
                <a:solidFill>
                  <a:schemeClr val="bg1">
                    <a:lumMod val="50000"/>
                  </a:schemeClr>
                </a:solidFill>
                <a:latin typeface="Hassan LT Light" panose="01000400000000000000" pitchFamily="2" charset="-78"/>
                <a:cs typeface="Hassan LT Light" panose="01000400000000000000" pitchFamily="2" charset="-78"/>
              </a:rPr>
              <a:t>والذي كان </a:t>
            </a:r>
            <a:r>
              <a:rPr lang="ar-EG" dirty="0">
                <a:solidFill>
                  <a:schemeClr val="bg1">
                    <a:lumMod val="50000"/>
                  </a:schemeClr>
                </a:solidFill>
                <a:latin typeface="Hassan LT Light" panose="01000400000000000000" pitchFamily="2" charset="-78"/>
                <a:cs typeface="Hassan LT Light" panose="01000400000000000000" pitchFamily="2" charset="-78"/>
              </a:rPr>
              <a:t>محاميًا للمشتريات العامة في لندن وتعامل مع وسائل النقل </a:t>
            </a:r>
            <a:r>
              <a:rPr lang="ar-SA" dirty="0">
                <a:solidFill>
                  <a:schemeClr val="bg1">
                    <a:lumMod val="50000"/>
                  </a:schemeClr>
                </a:solidFill>
                <a:latin typeface="Hassan LT Light" panose="01000400000000000000" pitchFamily="2" charset="-78"/>
                <a:cs typeface="Hassan LT Light" panose="01000400000000000000" pitchFamily="2" charset="-78"/>
              </a:rPr>
              <a:t>والحقل التعليمي والصحي </a:t>
            </a:r>
            <a:r>
              <a:rPr lang="ar-EG" dirty="0">
                <a:solidFill>
                  <a:schemeClr val="bg1">
                    <a:lumMod val="50000"/>
                  </a:schemeClr>
                </a:solidFill>
                <a:latin typeface="Hassan LT Light" panose="01000400000000000000" pitchFamily="2" charset="-78"/>
                <a:cs typeface="Hassan LT Light" panose="01000400000000000000" pitchFamily="2" charset="-78"/>
              </a:rPr>
              <a:t>والدفاع، </a:t>
            </a:r>
            <a:r>
              <a:rPr lang="ar-SA" dirty="0">
                <a:solidFill>
                  <a:schemeClr val="bg1">
                    <a:lumMod val="50000"/>
                  </a:schemeClr>
                </a:solidFill>
                <a:latin typeface="Hassan LT Light" panose="01000400000000000000" pitchFamily="2" charset="-78"/>
                <a:cs typeface="Hassan LT Light" panose="01000400000000000000" pitchFamily="2" charset="-78"/>
              </a:rPr>
              <a:t>عنصراً أساسياً في هذه العملية. </a:t>
            </a:r>
            <a:r>
              <a:rPr lang="ar-EG" dirty="0">
                <a:solidFill>
                  <a:schemeClr val="bg1">
                    <a:lumMod val="50000"/>
                  </a:schemeClr>
                </a:solidFill>
                <a:latin typeface="Hassan LT Light" panose="01000400000000000000" pitchFamily="2" charset="-78"/>
                <a:cs typeface="Hassan LT Light" panose="01000400000000000000" pitchFamily="2" charset="-78"/>
              </a:rPr>
              <a:t>كان التحدي هو التوصل إلى مسودة اتفاقية </a:t>
            </a:r>
            <a:r>
              <a:rPr lang="ar-SA" dirty="0">
                <a:solidFill>
                  <a:schemeClr val="bg1">
                    <a:lumMod val="50000"/>
                  </a:schemeClr>
                </a:solidFill>
                <a:latin typeface="Hassan LT Light" panose="01000400000000000000" pitchFamily="2" charset="-78"/>
                <a:cs typeface="Hassan LT Light" panose="01000400000000000000" pitchFamily="2" charset="-78"/>
              </a:rPr>
              <a:t>تكون </a:t>
            </a:r>
            <a:r>
              <a:rPr lang="ar-EG" dirty="0">
                <a:solidFill>
                  <a:schemeClr val="bg1">
                    <a:lumMod val="50000"/>
                  </a:schemeClr>
                </a:solidFill>
                <a:latin typeface="Hassan LT Light" panose="01000400000000000000" pitchFamily="2" charset="-78"/>
                <a:cs typeface="Hassan LT Light" panose="01000400000000000000" pitchFamily="2" charset="-78"/>
              </a:rPr>
              <a:t>أقصر بكثير مما </a:t>
            </a:r>
            <a:r>
              <a:rPr lang="ar-SA" dirty="0">
                <a:solidFill>
                  <a:schemeClr val="bg1">
                    <a:lumMod val="50000"/>
                  </a:schemeClr>
                </a:solidFill>
                <a:latin typeface="Hassan LT Light" panose="01000400000000000000" pitchFamily="2" charset="-78"/>
                <a:cs typeface="Hassan LT Light" panose="01000400000000000000" pitchFamily="2" charset="-78"/>
              </a:rPr>
              <a:t>هو معتاد </a:t>
            </a:r>
            <a:r>
              <a:rPr lang="ar-EG" dirty="0">
                <a:solidFill>
                  <a:schemeClr val="bg1">
                    <a:lumMod val="50000"/>
                  </a:schemeClr>
                </a:solidFill>
                <a:latin typeface="Hassan LT Light" panose="01000400000000000000" pitchFamily="2" charset="-78"/>
                <a:cs typeface="Hassan LT Light" panose="01000400000000000000" pitchFamily="2" charset="-78"/>
              </a:rPr>
              <a:t>في سوق</a:t>
            </a:r>
            <a:r>
              <a:rPr lang="ar-SA" dirty="0">
                <a:solidFill>
                  <a:schemeClr val="bg1">
                    <a:lumMod val="50000"/>
                  </a:schemeClr>
                </a:solidFill>
                <a:latin typeface="Hassan LT Light" panose="01000400000000000000" pitchFamily="2" charset="-78"/>
                <a:cs typeface="Hassan LT Light" panose="01000400000000000000" pitchFamily="2" charset="-78"/>
              </a:rPr>
              <a:t> مبادرة التمويل الخاص </a:t>
            </a:r>
            <a:r>
              <a:rPr lang="en-US" dirty="0">
                <a:solidFill>
                  <a:schemeClr val="bg1">
                    <a:lumMod val="50000"/>
                  </a:schemeClr>
                </a:solidFill>
                <a:latin typeface="Hassan LT Light" panose="01000400000000000000" pitchFamily="2" charset="-78"/>
                <a:cs typeface="Hassan LT Light" panose="01000400000000000000" pitchFamily="2" charset="-78"/>
              </a:rPr>
              <a:t> / PFI </a:t>
            </a:r>
            <a:r>
              <a:rPr lang="ar-SA" dirty="0">
                <a:solidFill>
                  <a:schemeClr val="bg1">
                    <a:lumMod val="50000"/>
                  </a:schemeClr>
                </a:solidFill>
                <a:latin typeface="Hassan LT Light" panose="01000400000000000000" pitchFamily="2" charset="-78"/>
                <a:cs typeface="Hassan LT Light" panose="01000400000000000000" pitchFamily="2" charset="-78"/>
              </a:rPr>
              <a:t> والمشاركة بين القطاعين العام والخاص </a:t>
            </a:r>
            <a:r>
              <a:rPr lang="en-US" dirty="0">
                <a:solidFill>
                  <a:schemeClr val="bg1">
                    <a:lumMod val="50000"/>
                  </a:schemeClr>
                </a:solidFill>
                <a:latin typeface="Hassan LT Light" panose="01000400000000000000" pitchFamily="2" charset="-78"/>
                <a:cs typeface="Hassan LT Light" panose="01000400000000000000" pitchFamily="2" charset="-78"/>
              </a:rPr>
              <a:t>PPP</a:t>
            </a:r>
            <a:r>
              <a:rPr lang="ar-EG" dirty="0">
                <a:solidFill>
                  <a:schemeClr val="bg1">
                    <a:lumMod val="50000"/>
                  </a:schemeClr>
                </a:solidFill>
                <a:latin typeface="Hassan LT Light" panose="01000400000000000000" pitchFamily="2" charset="-78"/>
                <a:cs typeface="Hassan LT Light" panose="01000400000000000000" pitchFamily="2" charset="-78"/>
              </a:rPr>
              <a:t>. تم وصف المنتج الذي تم تسليمه بأنه "مثالي".</a:t>
            </a:r>
            <a:endParaRPr lang="en-GB" dirty="0">
              <a:solidFill>
                <a:schemeClr val="bg1">
                  <a:lumMod val="50000"/>
                </a:schemeClr>
              </a:solidFill>
              <a:latin typeface="Hassan LT Light" panose="01000400000000000000" pitchFamily="2" charset="-78"/>
              <a:cs typeface="Hassan LT Light" panose="01000400000000000000" pitchFamily="2" charset="-78"/>
            </a:endParaRPr>
          </a:p>
        </p:txBody>
      </p:sp>
    </p:spTree>
    <p:extLst>
      <p:ext uri="{BB962C8B-B14F-4D97-AF65-F5344CB8AC3E}">
        <p14:creationId xmlns:p14="http://schemas.microsoft.com/office/powerpoint/2010/main" val="3997899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BF1517D-A4D3-428F-9DC7-1C3B6B510FE8}"/>
              </a:ext>
            </a:extLst>
          </p:cNvPr>
          <p:cNvPicPr>
            <a:picLocks noChangeAspect="1"/>
          </p:cNvPicPr>
          <p:nvPr/>
        </p:nvPicPr>
        <p:blipFill rotWithShape="1">
          <a:blip r:embed="rId2">
            <a:extLst>
              <a:ext uri="{28A0092B-C50C-407E-A947-70E740481C1C}">
                <a14:useLocalDpi xmlns:a14="http://schemas.microsoft.com/office/drawing/2010/main" val="0"/>
              </a:ext>
            </a:extLst>
          </a:blip>
          <a:srcRect t="-1" b="26089"/>
          <a:stretch/>
        </p:blipFill>
        <p:spPr>
          <a:xfrm>
            <a:off x="0" y="-1"/>
            <a:ext cx="12193588" cy="5068903"/>
          </a:xfrm>
          <a:prstGeom prst="rect">
            <a:avLst/>
          </a:prstGeom>
        </p:spPr>
      </p:pic>
      <p:sp>
        <p:nvSpPr>
          <p:cNvPr id="3" name="Shapes">
            <a:extLst>
              <a:ext uri="{FF2B5EF4-FFF2-40B4-BE49-F238E27FC236}">
                <a16:creationId xmlns:a16="http://schemas.microsoft.com/office/drawing/2014/main" id="{7249A962-F21B-4715-A576-A51362A49EF6}"/>
              </a:ext>
            </a:extLst>
          </p:cNvPr>
          <p:cNvSpPr/>
          <p:nvPr/>
        </p:nvSpPr>
        <p:spPr>
          <a:xfrm>
            <a:off x="-28046" y="-22775"/>
            <a:ext cx="12249680" cy="6903550"/>
          </a:xfrm>
          <a:prstGeom prst="rect">
            <a:avLst/>
          </a:prstGeom>
          <a:solidFill>
            <a:schemeClr val="tx1">
              <a:lumMod val="85000"/>
              <a:lumOff val="15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Sulphur Point"/>
              <a:ea typeface="+mn-ea"/>
              <a:cs typeface="+mn-cs"/>
            </a:endParaRPr>
          </a:p>
        </p:txBody>
      </p:sp>
      <p:grpSp>
        <p:nvGrpSpPr>
          <p:cNvPr id="5" name="PpFooter">
            <a:extLst>
              <a:ext uri="{FF2B5EF4-FFF2-40B4-BE49-F238E27FC236}">
                <a16:creationId xmlns:a16="http://schemas.microsoft.com/office/drawing/2014/main" id="{C26CB96A-123B-4356-B465-3DCF98F0F1CA}"/>
              </a:ext>
            </a:extLst>
          </p:cNvPr>
          <p:cNvGrpSpPr/>
          <p:nvPr/>
        </p:nvGrpSpPr>
        <p:grpSpPr>
          <a:xfrm>
            <a:off x="246061" y="6218585"/>
            <a:ext cx="396878" cy="396180"/>
            <a:chOff x="246061" y="6218585"/>
            <a:chExt cx="396878" cy="396180"/>
          </a:xfrm>
        </p:grpSpPr>
        <p:grpSp>
          <p:nvGrpSpPr>
            <p:cNvPr id="6" name="Group 5">
              <a:extLst>
                <a:ext uri="{FF2B5EF4-FFF2-40B4-BE49-F238E27FC236}">
                  <a16:creationId xmlns:a16="http://schemas.microsoft.com/office/drawing/2014/main" id="{2AED8AFA-6F13-4AA3-B777-A207D1C4F072}"/>
                </a:ext>
              </a:extLst>
            </p:cNvPr>
            <p:cNvGrpSpPr/>
            <p:nvPr/>
          </p:nvGrpSpPr>
          <p:grpSpPr>
            <a:xfrm>
              <a:off x="246061" y="6218585"/>
              <a:ext cx="396878" cy="396180"/>
              <a:chOff x="10102958" y="2918320"/>
              <a:chExt cx="831744" cy="830285"/>
            </a:xfrm>
          </p:grpSpPr>
          <p:sp>
            <p:nvSpPr>
              <p:cNvPr id="9" name="Freeform: Shape 8">
                <a:extLst>
                  <a:ext uri="{FF2B5EF4-FFF2-40B4-BE49-F238E27FC236}">
                    <a16:creationId xmlns:a16="http://schemas.microsoft.com/office/drawing/2014/main" id="{6AC6052A-71B0-46D4-A6EF-C227DCF6F271}"/>
                  </a:ext>
                </a:extLst>
              </p:cNvPr>
              <p:cNvSpPr>
                <a:spLocks/>
              </p:cNvSpPr>
              <p:nvPr/>
            </p:nvSpPr>
            <p:spPr bwMode="auto">
              <a:xfrm>
                <a:off x="10102958" y="2918320"/>
                <a:ext cx="831744" cy="830285"/>
              </a:xfrm>
              <a:custGeom>
                <a:avLst/>
                <a:gdLst>
                  <a:gd name="connsiteX0" fmla="*/ 2375361 w 4828679"/>
                  <a:gd name="connsiteY0" fmla="*/ 0 h 4820214"/>
                  <a:gd name="connsiteX1" fmla="*/ 4052779 w 4828679"/>
                  <a:gd name="connsiteY1" fmla="*/ 697235 h 4820214"/>
                  <a:gd name="connsiteX2" fmla="*/ 4358131 w 4828679"/>
                  <a:gd name="connsiteY2" fmla="*/ 3677784 h 4820214"/>
                  <a:gd name="connsiteX3" fmla="*/ 4324415 w 4828679"/>
                  <a:gd name="connsiteY3" fmla="*/ 3718733 h 4820214"/>
                  <a:gd name="connsiteX4" fmla="*/ 4496784 w 4828679"/>
                  <a:gd name="connsiteY4" fmla="*/ 3891336 h 4820214"/>
                  <a:gd name="connsiteX5" fmla="*/ 4746647 w 4828679"/>
                  <a:gd name="connsiteY5" fmla="*/ 4141546 h 4820214"/>
                  <a:gd name="connsiteX6" fmla="*/ 4746647 w 4828679"/>
                  <a:gd name="connsiteY6" fmla="*/ 4524887 h 4820214"/>
                  <a:gd name="connsiteX7" fmla="*/ 4535708 w 4828679"/>
                  <a:gd name="connsiteY7" fmla="*/ 4743937 h 4820214"/>
                  <a:gd name="connsiteX8" fmla="*/ 4145079 w 4828679"/>
                  <a:gd name="connsiteY8" fmla="*/ 4743937 h 4820214"/>
                  <a:gd name="connsiteX9" fmla="*/ 3807262 w 4828679"/>
                  <a:gd name="connsiteY9" fmla="*/ 4405657 h 4820214"/>
                  <a:gd name="connsiteX10" fmla="*/ 3722089 w 4828679"/>
                  <a:gd name="connsiteY10" fmla="*/ 4320366 h 4820214"/>
                  <a:gd name="connsiteX11" fmla="*/ 3681537 w 4828679"/>
                  <a:gd name="connsiteY11" fmla="*/ 4353687 h 4820214"/>
                  <a:gd name="connsiteX12" fmla="*/ 697945 w 4828679"/>
                  <a:gd name="connsiteY12" fmla="*/ 4048648 h 4820214"/>
                  <a:gd name="connsiteX13" fmla="*/ 697945 w 4828679"/>
                  <a:gd name="connsiteY13" fmla="*/ 697235 h 4820214"/>
                  <a:gd name="connsiteX14" fmla="*/ 2375361 w 4828679"/>
                  <a:gd name="connsiteY14" fmla="*/ 0 h 48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679" h="4820214">
                    <a:moveTo>
                      <a:pt x="2375361" y="0"/>
                    </a:moveTo>
                    <a:cubicBezTo>
                      <a:pt x="2983375" y="0"/>
                      <a:pt x="3591390" y="232411"/>
                      <a:pt x="4052779" y="697235"/>
                    </a:cubicBezTo>
                    <a:cubicBezTo>
                      <a:pt x="4867050" y="1503840"/>
                      <a:pt x="4968833" y="2759032"/>
                      <a:pt x="4358131" y="3677784"/>
                    </a:cubicBezTo>
                    <a:lnTo>
                      <a:pt x="4324415" y="3718733"/>
                    </a:lnTo>
                    <a:lnTo>
                      <a:pt x="4496784" y="3891336"/>
                    </a:lnTo>
                    <a:cubicBezTo>
                      <a:pt x="4746647" y="4141546"/>
                      <a:pt x="4746647" y="4141546"/>
                      <a:pt x="4746647" y="4141546"/>
                    </a:cubicBezTo>
                    <a:cubicBezTo>
                      <a:pt x="4856023" y="4251073"/>
                      <a:pt x="4856023" y="4423185"/>
                      <a:pt x="4746647" y="4524887"/>
                    </a:cubicBezTo>
                    <a:cubicBezTo>
                      <a:pt x="4535708" y="4743937"/>
                      <a:pt x="4535708" y="4743937"/>
                      <a:pt x="4535708" y="4743937"/>
                    </a:cubicBezTo>
                    <a:cubicBezTo>
                      <a:pt x="4426331" y="4845640"/>
                      <a:pt x="4254456" y="4845640"/>
                      <a:pt x="4145079" y="4743937"/>
                    </a:cubicBezTo>
                    <a:cubicBezTo>
                      <a:pt x="4017148" y="4615833"/>
                      <a:pt x="3905208" y="4503739"/>
                      <a:pt x="3807262" y="4405657"/>
                    </a:cubicBezTo>
                    <a:lnTo>
                      <a:pt x="3722089" y="4320366"/>
                    </a:lnTo>
                    <a:lnTo>
                      <a:pt x="3681537" y="4353687"/>
                    </a:lnTo>
                    <a:cubicBezTo>
                      <a:pt x="2761848" y="4963767"/>
                      <a:pt x="1505374" y="4862088"/>
                      <a:pt x="697945" y="4048648"/>
                    </a:cubicBezTo>
                    <a:cubicBezTo>
                      <a:pt x="-232648" y="3126813"/>
                      <a:pt x="-232648" y="1619069"/>
                      <a:pt x="697945" y="697235"/>
                    </a:cubicBezTo>
                    <a:cubicBezTo>
                      <a:pt x="1159334" y="232411"/>
                      <a:pt x="1767349" y="0"/>
                      <a:pt x="2375361" y="0"/>
                    </a:cubicBezTo>
                    <a:close/>
                  </a:path>
                </a:pathLst>
              </a:custGeom>
              <a:solidFill>
                <a:schemeClr val="bg1"/>
              </a:solidFill>
              <a:ln>
                <a:noFill/>
              </a:ln>
              <a:effectLst>
                <a:outerShdw blurRad="381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ulphur Point"/>
                  <a:ea typeface="+mn-ea"/>
                  <a:cs typeface="+mn-cs"/>
                </a:endParaRPr>
              </a:p>
            </p:txBody>
          </p:sp>
          <p:sp>
            <p:nvSpPr>
              <p:cNvPr id="10" name="Freeform 10">
                <a:extLst>
                  <a:ext uri="{FF2B5EF4-FFF2-40B4-BE49-F238E27FC236}">
                    <a16:creationId xmlns:a16="http://schemas.microsoft.com/office/drawing/2014/main" id="{423FB8DE-D20A-4892-825A-42383D6E0879}"/>
                  </a:ext>
                </a:extLst>
              </p:cNvPr>
              <p:cNvSpPr>
                <a:spLocks/>
              </p:cNvSpPr>
              <p:nvPr/>
            </p:nvSpPr>
            <p:spPr bwMode="auto">
              <a:xfrm>
                <a:off x="10159474" y="2973985"/>
                <a:ext cx="705284" cy="706152"/>
              </a:xfrm>
              <a:prstGeom prst="ellipse">
                <a:avLst/>
              </a:prstGeom>
              <a:solidFill>
                <a:schemeClr val="bg1">
                  <a:lumMod val="65000"/>
                  <a:alpha val="80000"/>
                </a:schemeClr>
              </a:solidFill>
              <a:ln>
                <a:noFill/>
              </a:ln>
              <a:effectLst>
                <a:innerShdw blurRad="76200">
                  <a:prstClr val="black">
                    <a:alpha val="30000"/>
                  </a:prstClr>
                </a:inn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ulphur Point"/>
                  <a:ea typeface="+mn-ea"/>
                  <a:cs typeface="+mn-cs"/>
                </a:endParaRPr>
              </a:p>
            </p:txBody>
          </p:sp>
        </p:grpSp>
        <p:sp>
          <p:nvSpPr>
            <p:cNvPr id="7" name="SlideNo">
              <a:extLst>
                <a:ext uri="{FF2B5EF4-FFF2-40B4-BE49-F238E27FC236}">
                  <a16:creationId xmlns:a16="http://schemas.microsoft.com/office/drawing/2014/main" id="{B85C3266-0673-4200-B9EF-986A901C7958}"/>
                </a:ext>
              </a:extLst>
            </p:cNvPr>
            <p:cNvSpPr txBox="1">
              <a:spLocks/>
            </p:cNvSpPr>
            <p:nvPr/>
          </p:nvSpPr>
          <p:spPr>
            <a:xfrm>
              <a:off x="402846" y="6275591"/>
              <a:ext cx="72136" cy="227691"/>
            </a:xfrm>
            <a:prstGeom prst="rect">
              <a:avLst/>
            </a:prstGeom>
            <a:noFill/>
          </p:spPr>
          <p:txBody>
            <a:bodyPr wrap="none" lIns="0" tIns="0" rIns="0" bIns="0" rtlCol="0" anchor="ctr">
              <a:spAutoFit/>
            </a:bodyPr>
            <a:lstStyle>
              <a:defPPr>
                <a:defRPr lang="en-US"/>
              </a:defPPr>
              <a:lvl1pPr marL="0" algn="ctr" defTabSz="457200" rtl="0" eaLnBrk="1" latinLnBrk="0" hangingPunct="1">
                <a:defRPr lang="en-ID" sz="1400" kern="1200" smtClean="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ID" sz="1100" b="0" i="0" u="none" strike="noStrike" kern="1200" cap="none" spc="0" normalizeH="0" baseline="0" noProof="0" dirty="0">
                  <a:ln>
                    <a:noFill/>
                  </a:ln>
                  <a:solidFill>
                    <a:prstClr val="white"/>
                  </a:solidFill>
                  <a:effectLst/>
                  <a:uLnTx/>
                  <a:uFillTx/>
                  <a:latin typeface="Sulphur Point"/>
                  <a:ea typeface="+mn-ea"/>
                  <a:cs typeface="+mn-cs"/>
                </a:rPr>
                <a:t>3</a:t>
              </a:r>
            </a:p>
          </p:txBody>
        </p:sp>
      </p:grpSp>
      <p:sp>
        <p:nvSpPr>
          <p:cNvPr id="28" name="Quote Sign">
            <a:extLst>
              <a:ext uri="{FF2B5EF4-FFF2-40B4-BE49-F238E27FC236}">
                <a16:creationId xmlns:a16="http://schemas.microsoft.com/office/drawing/2014/main" id="{3418519C-D3A5-4DE9-8DF7-313C044602F4}"/>
              </a:ext>
            </a:extLst>
          </p:cNvPr>
          <p:cNvSpPr/>
          <p:nvPr/>
        </p:nvSpPr>
        <p:spPr>
          <a:xfrm flipV="1">
            <a:off x="8879250" y="3682596"/>
            <a:ext cx="400052" cy="338506"/>
          </a:xfrm>
          <a:custGeom>
            <a:avLst/>
            <a:gdLst/>
            <a:ahLst/>
            <a:cxnLst>
              <a:cxn ang="0">
                <a:pos x="wd2" y="hd2"/>
              </a:cxn>
              <a:cxn ang="5400000">
                <a:pos x="wd2" y="hd2"/>
              </a:cxn>
              <a:cxn ang="10800000">
                <a:pos x="wd2" y="hd2"/>
              </a:cxn>
              <a:cxn ang="16200000">
                <a:pos x="wd2" y="hd2"/>
              </a:cxn>
            </a:cxnLst>
            <a:rect l="0" t="0" r="r" b="b"/>
            <a:pathLst>
              <a:path w="21600" h="21600" extrusionOk="0">
                <a:moveTo>
                  <a:pt x="9906" y="12830"/>
                </a:moveTo>
                <a:cubicBezTo>
                  <a:pt x="9906" y="18677"/>
                  <a:pt x="9906" y="18677"/>
                  <a:pt x="9906" y="18677"/>
                </a:cubicBezTo>
                <a:cubicBezTo>
                  <a:pt x="9906" y="19489"/>
                  <a:pt x="9631" y="20301"/>
                  <a:pt x="9218" y="20788"/>
                </a:cubicBezTo>
                <a:cubicBezTo>
                  <a:pt x="8668" y="21438"/>
                  <a:pt x="8117" y="21600"/>
                  <a:pt x="7429" y="21600"/>
                </a:cubicBezTo>
                <a:cubicBezTo>
                  <a:pt x="2476" y="21600"/>
                  <a:pt x="2476" y="21600"/>
                  <a:pt x="2476" y="21600"/>
                </a:cubicBezTo>
                <a:cubicBezTo>
                  <a:pt x="1789" y="21600"/>
                  <a:pt x="1101" y="21438"/>
                  <a:pt x="688" y="20788"/>
                </a:cubicBezTo>
                <a:cubicBezTo>
                  <a:pt x="138" y="20301"/>
                  <a:pt x="0" y="19489"/>
                  <a:pt x="0" y="18677"/>
                </a:cubicBezTo>
                <a:cubicBezTo>
                  <a:pt x="0" y="7958"/>
                  <a:pt x="0" y="7958"/>
                  <a:pt x="0" y="7958"/>
                </a:cubicBezTo>
                <a:cubicBezTo>
                  <a:pt x="0" y="6821"/>
                  <a:pt x="138" y="5847"/>
                  <a:pt x="413" y="4872"/>
                </a:cubicBezTo>
                <a:cubicBezTo>
                  <a:pt x="825" y="3898"/>
                  <a:pt x="1238" y="3086"/>
                  <a:pt x="1926" y="2274"/>
                </a:cubicBezTo>
                <a:cubicBezTo>
                  <a:pt x="2476" y="1624"/>
                  <a:pt x="3164" y="1137"/>
                  <a:pt x="3990" y="650"/>
                </a:cubicBezTo>
                <a:cubicBezTo>
                  <a:pt x="4815" y="325"/>
                  <a:pt x="5641" y="0"/>
                  <a:pt x="6604" y="0"/>
                </a:cubicBezTo>
                <a:cubicBezTo>
                  <a:pt x="7429" y="0"/>
                  <a:pt x="7429" y="0"/>
                  <a:pt x="7429" y="0"/>
                </a:cubicBezTo>
                <a:cubicBezTo>
                  <a:pt x="7704" y="0"/>
                  <a:pt x="7842" y="162"/>
                  <a:pt x="7980" y="325"/>
                </a:cubicBezTo>
                <a:cubicBezTo>
                  <a:pt x="8255" y="487"/>
                  <a:pt x="8255" y="812"/>
                  <a:pt x="8255" y="974"/>
                </a:cubicBezTo>
                <a:cubicBezTo>
                  <a:pt x="8255" y="2923"/>
                  <a:pt x="8255" y="2923"/>
                  <a:pt x="8255" y="2923"/>
                </a:cubicBezTo>
                <a:cubicBezTo>
                  <a:pt x="8255" y="3248"/>
                  <a:pt x="8255" y="3573"/>
                  <a:pt x="7980" y="3735"/>
                </a:cubicBezTo>
                <a:cubicBezTo>
                  <a:pt x="7842" y="3898"/>
                  <a:pt x="7704" y="4060"/>
                  <a:pt x="7429" y="4060"/>
                </a:cubicBezTo>
                <a:cubicBezTo>
                  <a:pt x="6604" y="4060"/>
                  <a:pt x="6604" y="4060"/>
                  <a:pt x="6604" y="4060"/>
                </a:cubicBezTo>
                <a:cubicBezTo>
                  <a:pt x="5641" y="4060"/>
                  <a:pt x="4953" y="4385"/>
                  <a:pt x="4265" y="5197"/>
                </a:cubicBezTo>
                <a:cubicBezTo>
                  <a:pt x="3577" y="5847"/>
                  <a:pt x="3302" y="6821"/>
                  <a:pt x="3302" y="7958"/>
                </a:cubicBezTo>
                <a:cubicBezTo>
                  <a:pt x="3302" y="8445"/>
                  <a:pt x="3302" y="8445"/>
                  <a:pt x="3302" y="8445"/>
                </a:cubicBezTo>
                <a:cubicBezTo>
                  <a:pt x="3302" y="8770"/>
                  <a:pt x="3439" y="9095"/>
                  <a:pt x="3577" y="9420"/>
                </a:cubicBezTo>
                <a:cubicBezTo>
                  <a:pt x="3852" y="9744"/>
                  <a:pt x="4127" y="9907"/>
                  <a:pt x="4540" y="9907"/>
                </a:cubicBezTo>
                <a:cubicBezTo>
                  <a:pt x="7429" y="9907"/>
                  <a:pt x="7429" y="9907"/>
                  <a:pt x="7429" y="9907"/>
                </a:cubicBezTo>
                <a:cubicBezTo>
                  <a:pt x="8117" y="9907"/>
                  <a:pt x="8668" y="10232"/>
                  <a:pt x="9218" y="10719"/>
                </a:cubicBezTo>
                <a:cubicBezTo>
                  <a:pt x="9631" y="11368"/>
                  <a:pt x="9906" y="12018"/>
                  <a:pt x="9906" y="12830"/>
                </a:cubicBezTo>
                <a:close/>
                <a:moveTo>
                  <a:pt x="21600" y="12830"/>
                </a:moveTo>
                <a:cubicBezTo>
                  <a:pt x="21600" y="18677"/>
                  <a:pt x="21600" y="18677"/>
                  <a:pt x="21600" y="18677"/>
                </a:cubicBezTo>
                <a:cubicBezTo>
                  <a:pt x="21600" y="19489"/>
                  <a:pt x="21325" y="20301"/>
                  <a:pt x="20912" y="20788"/>
                </a:cubicBezTo>
                <a:cubicBezTo>
                  <a:pt x="20362" y="21438"/>
                  <a:pt x="19811" y="21600"/>
                  <a:pt x="19124" y="21600"/>
                </a:cubicBezTo>
                <a:cubicBezTo>
                  <a:pt x="14033" y="21600"/>
                  <a:pt x="14033" y="21600"/>
                  <a:pt x="14033" y="21600"/>
                </a:cubicBezTo>
                <a:cubicBezTo>
                  <a:pt x="13345" y="21600"/>
                  <a:pt x="12795" y="21438"/>
                  <a:pt x="12382" y="20788"/>
                </a:cubicBezTo>
                <a:cubicBezTo>
                  <a:pt x="11832" y="20301"/>
                  <a:pt x="11557" y="19489"/>
                  <a:pt x="11557" y="18677"/>
                </a:cubicBezTo>
                <a:cubicBezTo>
                  <a:pt x="11557" y="7958"/>
                  <a:pt x="11557" y="7958"/>
                  <a:pt x="11557" y="7958"/>
                </a:cubicBezTo>
                <a:cubicBezTo>
                  <a:pt x="11557" y="6821"/>
                  <a:pt x="11832" y="5847"/>
                  <a:pt x="12107" y="4872"/>
                </a:cubicBezTo>
                <a:cubicBezTo>
                  <a:pt x="12520" y="3898"/>
                  <a:pt x="12932" y="3086"/>
                  <a:pt x="13620" y="2274"/>
                </a:cubicBezTo>
                <a:cubicBezTo>
                  <a:pt x="14171" y="1624"/>
                  <a:pt x="14859" y="1137"/>
                  <a:pt x="15684" y="650"/>
                </a:cubicBezTo>
                <a:cubicBezTo>
                  <a:pt x="16510" y="325"/>
                  <a:pt x="17335" y="0"/>
                  <a:pt x="18298" y="0"/>
                </a:cubicBezTo>
                <a:cubicBezTo>
                  <a:pt x="19124" y="0"/>
                  <a:pt x="19124" y="0"/>
                  <a:pt x="19124" y="0"/>
                </a:cubicBezTo>
                <a:cubicBezTo>
                  <a:pt x="19261" y="0"/>
                  <a:pt x="19536" y="162"/>
                  <a:pt x="19674" y="325"/>
                </a:cubicBezTo>
                <a:cubicBezTo>
                  <a:pt x="19811" y="487"/>
                  <a:pt x="19949" y="812"/>
                  <a:pt x="19949" y="974"/>
                </a:cubicBezTo>
                <a:cubicBezTo>
                  <a:pt x="19949" y="2923"/>
                  <a:pt x="19949" y="2923"/>
                  <a:pt x="19949" y="2923"/>
                </a:cubicBezTo>
                <a:cubicBezTo>
                  <a:pt x="19949" y="3248"/>
                  <a:pt x="19811" y="3573"/>
                  <a:pt x="19674" y="3735"/>
                </a:cubicBezTo>
                <a:cubicBezTo>
                  <a:pt x="19536" y="3898"/>
                  <a:pt x="19261" y="4060"/>
                  <a:pt x="19124" y="4060"/>
                </a:cubicBezTo>
                <a:cubicBezTo>
                  <a:pt x="18298" y="4060"/>
                  <a:pt x="18298" y="4060"/>
                  <a:pt x="18298" y="4060"/>
                </a:cubicBezTo>
                <a:cubicBezTo>
                  <a:pt x="17335" y="4060"/>
                  <a:pt x="16510" y="4385"/>
                  <a:pt x="15959" y="5197"/>
                </a:cubicBezTo>
                <a:cubicBezTo>
                  <a:pt x="15271" y="5847"/>
                  <a:pt x="14996" y="6821"/>
                  <a:pt x="14996" y="7958"/>
                </a:cubicBezTo>
                <a:cubicBezTo>
                  <a:pt x="14996" y="8445"/>
                  <a:pt x="14996" y="8445"/>
                  <a:pt x="14996" y="8445"/>
                </a:cubicBezTo>
                <a:cubicBezTo>
                  <a:pt x="14996" y="8770"/>
                  <a:pt x="14996" y="9095"/>
                  <a:pt x="15271" y="9420"/>
                </a:cubicBezTo>
                <a:cubicBezTo>
                  <a:pt x="15546" y="9744"/>
                  <a:pt x="15822" y="9907"/>
                  <a:pt x="16234" y="9907"/>
                </a:cubicBezTo>
                <a:cubicBezTo>
                  <a:pt x="19124" y="9907"/>
                  <a:pt x="19124" y="9907"/>
                  <a:pt x="19124" y="9907"/>
                </a:cubicBezTo>
                <a:cubicBezTo>
                  <a:pt x="19811" y="9907"/>
                  <a:pt x="20362" y="10232"/>
                  <a:pt x="20912" y="10719"/>
                </a:cubicBezTo>
                <a:cubicBezTo>
                  <a:pt x="21325" y="11368"/>
                  <a:pt x="21600" y="12018"/>
                  <a:pt x="21600" y="12830"/>
                </a:cubicBezTo>
                <a:close/>
              </a:path>
            </a:pathLst>
          </a:custGeom>
          <a:solidFill>
            <a:schemeClr val="bg1">
              <a:lumMod val="85000"/>
              <a:alpha val="50000"/>
            </a:schemeClr>
          </a:solidFill>
          <a:ln>
            <a:noFill/>
          </a:ln>
        </p:spPr>
        <p:txBody>
          <a:bodyPr vert="horz" wrap="square" lIns="91440" tIns="45720" rIns="91440" bIns="45720" numCol="1" anchor="t" anchorCtr="0" compatLnSpc="1">
            <a:prstTxWarp prst="textNoShape">
              <a:avLst/>
            </a:prstTxWarp>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lumMod val="65000"/>
                  <a:lumOff val="35000"/>
                </a:prstClr>
              </a:solidFill>
              <a:effectLst/>
              <a:uLnTx/>
              <a:uFillTx/>
              <a:latin typeface="Sulphur Point"/>
              <a:ea typeface="+mn-ea"/>
              <a:cs typeface="+mn-cs"/>
            </a:endParaRPr>
          </a:p>
        </p:txBody>
      </p:sp>
      <p:sp>
        <p:nvSpPr>
          <p:cNvPr id="30" name="Quote Sign">
            <a:extLst>
              <a:ext uri="{FF2B5EF4-FFF2-40B4-BE49-F238E27FC236}">
                <a16:creationId xmlns:a16="http://schemas.microsoft.com/office/drawing/2014/main" id="{88ADD411-C83F-48B4-A73F-257F94EF930A}"/>
              </a:ext>
            </a:extLst>
          </p:cNvPr>
          <p:cNvSpPr/>
          <p:nvPr/>
        </p:nvSpPr>
        <p:spPr>
          <a:xfrm rot="10800000" flipV="1">
            <a:off x="10500075" y="1344166"/>
            <a:ext cx="400052" cy="338506"/>
          </a:xfrm>
          <a:custGeom>
            <a:avLst/>
            <a:gdLst/>
            <a:ahLst/>
            <a:cxnLst>
              <a:cxn ang="0">
                <a:pos x="wd2" y="hd2"/>
              </a:cxn>
              <a:cxn ang="5400000">
                <a:pos x="wd2" y="hd2"/>
              </a:cxn>
              <a:cxn ang="10800000">
                <a:pos x="wd2" y="hd2"/>
              </a:cxn>
              <a:cxn ang="16200000">
                <a:pos x="wd2" y="hd2"/>
              </a:cxn>
            </a:cxnLst>
            <a:rect l="0" t="0" r="r" b="b"/>
            <a:pathLst>
              <a:path w="21600" h="21600" extrusionOk="0">
                <a:moveTo>
                  <a:pt x="9906" y="12830"/>
                </a:moveTo>
                <a:cubicBezTo>
                  <a:pt x="9906" y="18677"/>
                  <a:pt x="9906" y="18677"/>
                  <a:pt x="9906" y="18677"/>
                </a:cubicBezTo>
                <a:cubicBezTo>
                  <a:pt x="9906" y="19489"/>
                  <a:pt x="9631" y="20301"/>
                  <a:pt x="9218" y="20788"/>
                </a:cubicBezTo>
                <a:cubicBezTo>
                  <a:pt x="8668" y="21438"/>
                  <a:pt x="8117" y="21600"/>
                  <a:pt x="7429" y="21600"/>
                </a:cubicBezTo>
                <a:cubicBezTo>
                  <a:pt x="2476" y="21600"/>
                  <a:pt x="2476" y="21600"/>
                  <a:pt x="2476" y="21600"/>
                </a:cubicBezTo>
                <a:cubicBezTo>
                  <a:pt x="1789" y="21600"/>
                  <a:pt x="1101" y="21438"/>
                  <a:pt x="688" y="20788"/>
                </a:cubicBezTo>
                <a:cubicBezTo>
                  <a:pt x="138" y="20301"/>
                  <a:pt x="0" y="19489"/>
                  <a:pt x="0" y="18677"/>
                </a:cubicBezTo>
                <a:cubicBezTo>
                  <a:pt x="0" y="7958"/>
                  <a:pt x="0" y="7958"/>
                  <a:pt x="0" y="7958"/>
                </a:cubicBezTo>
                <a:cubicBezTo>
                  <a:pt x="0" y="6821"/>
                  <a:pt x="138" y="5847"/>
                  <a:pt x="413" y="4872"/>
                </a:cubicBezTo>
                <a:cubicBezTo>
                  <a:pt x="825" y="3898"/>
                  <a:pt x="1238" y="3086"/>
                  <a:pt x="1926" y="2274"/>
                </a:cubicBezTo>
                <a:cubicBezTo>
                  <a:pt x="2476" y="1624"/>
                  <a:pt x="3164" y="1137"/>
                  <a:pt x="3990" y="650"/>
                </a:cubicBezTo>
                <a:cubicBezTo>
                  <a:pt x="4815" y="325"/>
                  <a:pt x="5641" y="0"/>
                  <a:pt x="6604" y="0"/>
                </a:cubicBezTo>
                <a:cubicBezTo>
                  <a:pt x="7429" y="0"/>
                  <a:pt x="7429" y="0"/>
                  <a:pt x="7429" y="0"/>
                </a:cubicBezTo>
                <a:cubicBezTo>
                  <a:pt x="7704" y="0"/>
                  <a:pt x="7842" y="162"/>
                  <a:pt x="7980" y="325"/>
                </a:cubicBezTo>
                <a:cubicBezTo>
                  <a:pt x="8255" y="487"/>
                  <a:pt x="8255" y="812"/>
                  <a:pt x="8255" y="974"/>
                </a:cubicBezTo>
                <a:cubicBezTo>
                  <a:pt x="8255" y="2923"/>
                  <a:pt x="8255" y="2923"/>
                  <a:pt x="8255" y="2923"/>
                </a:cubicBezTo>
                <a:cubicBezTo>
                  <a:pt x="8255" y="3248"/>
                  <a:pt x="8255" y="3573"/>
                  <a:pt x="7980" y="3735"/>
                </a:cubicBezTo>
                <a:cubicBezTo>
                  <a:pt x="7842" y="3898"/>
                  <a:pt x="7704" y="4060"/>
                  <a:pt x="7429" y="4060"/>
                </a:cubicBezTo>
                <a:cubicBezTo>
                  <a:pt x="6604" y="4060"/>
                  <a:pt x="6604" y="4060"/>
                  <a:pt x="6604" y="4060"/>
                </a:cubicBezTo>
                <a:cubicBezTo>
                  <a:pt x="5641" y="4060"/>
                  <a:pt x="4953" y="4385"/>
                  <a:pt x="4265" y="5197"/>
                </a:cubicBezTo>
                <a:cubicBezTo>
                  <a:pt x="3577" y="5847"/>
                  <a:pt x="3302" y="6821"/>
                  <a:pt x="3302" y="7958"/>
                </a:cubicBezTo>
                <a:cubicBezTo>
                  <a:pt x="3302" y="8445"/>
                  <a:pt x="3302" y="8445"/>
                  <a:pt x="3302" y="8445"/>
                </a:cubicBezTo>
                <a:cubicBezTo>
                  <a:pt x="3302" y="8770"/>
                  <a:pt x="3439" y="9095"/>
                  <a:pt x="3577" y="9420"/>
                </a:cubicBezTo>
                <a:cubicBezTo>
                  <a:pt x="3852" y="9744"/>
                  <a:pt x="4127" y="9907"/>
                  <a:pt x="4540" y="9907"/>
                </a:cubicBezTo>
                <a:cubicBezTo>
                  <a:pt x="7429" y="9907"/>
                  <a:pt x="7429" y="9907"/>
                  <a:pt x="7429" y="9907"/>
                </a:cubicBezTo>
                <a:cubicBezTo>
                  <a:pt x="8117" y="9907"/>
                  <a:pt x="8668" y="10232"/>
                  <a:pt x="9218" y="10719"/>
                </a:cubicBezTo>
                <a:cubicBezTo>
                  <a:pt x="9631" y="11368"/>
                  <a:pt x="9906" y="12018"/>
                  <a:pt x="9906" y="12830"/>
                </a:cubicBezTo>
                <a:close/>
                <a:moveTo>
                  <a:pt x="21600" y="12830"/>
                </a:moveTo>
                <a:cubicBezTo>
                  <a:pt x="21600" y="18677"/>
                  <a:pt x="21600" y="18677"/>
                  <a:pt x="21600" y="18677"/>
                </a:cubicBezTo>
                <a:cubicBezTo>
                  <a:pt x="21600" y="19489"/>
                  <a:pt x="21325" y="20301"/>
                  <a:pt x="20912" y="20788"/>
                </a:cubicBezTo>
                <a:cubicBezTo>
                  <a:pt x="20362" y="21438"/>
                  <a:pt x="19811" y="21600"/>
                  <a:pt x="19124" y="21600"/>
                </a:cubicBezTo>
                <a:cubicBezTo>
                  <a:pt x="14033" y="21600"/>
                  <a:pt x="14033" y="21600"/>
                  <a:pt x="14033" y="21600"/>
                </a:cubicBezTo>
                <a:cubicBezTo>
                  <a:pt x="13345" y="21600"/>
                  <a:pt x="12795" y="21438"/>
                  <a:pt x="12382" y="20788"/>
                </a:cubicBezTo>
                <a:cubicBezTo>
                  <a:pt x="11832" y="20301"/>
                  <a:pt x="11557" y="19489"/>
                  <a:pt x="11557" y="18677"/>
                </a:cubicBezTo>
                <a:cubicBezTo>
                  <a:pt x="11557" y="7958"/>
                  <a:pt x="11557" y="7958"/>
                  <a:pt x="11557" y="7958"/>
                </a:cubicBezTo>
                <a:cubicBezTo>
                  <a:pt x="11557" y="6821"/>
                  <a:pt x="11832" y="5847"/>
                  <a:pt x="12107" y="4872"/>
                </a:cubicBezTo>
                <a:cubicBezTo>
                  <a:pt x="12520" y="3898"/>
                  <a:pt x="12932" y="3086"/>
                  <a:pt x="13620" y="2274"/>
                </a:cubicBezTo>
                <a:cubicBezTo>
                  <a:pt x="14171" y="1624"/>
                  <a:pt x="14859" y="1137"/>
                  <a:pt x="15684" y="650"/>
                </a:cubicBezTo>
                <a:cubicBezTo>
                  <a:pt x="16510" y="325"/>
                  <a:pt x="17335" y="0"/>
                  <a:pt x="18298" y="0"/>
                </a:cubicBezTo>
                <a:cubicBezTo>
                  <a:pt x="19124" y="0"/>
                  <a:pt x="19124" y="0"/>
                  <a:pt x="19124" y="0"/>
                </a:cubicBezTo>
                <a:cubicBezTo>
                  <a:pt x="19261" y="0"/>
                  <a:pt x="19536" y="162"/>
                  <a:pt x="19674" y="325"/>
                </a:cubicBezTo>
                <a:cubicBezTo>
                  <a:pt x="19811" y="487"/>
                  <a:pt x="19949" y="812"/>
                  <a:pt x="19949" y="974"/>
                </a:cubicBezTo>
                <a:cubicBezTo>
                  <a:pt x="19949" y="2923"/>
                  <a:pt x="19949" y="2923"/>
                  <a:pt x="19949" y="2923"/>
                </a:cubicBezTo>
                <a:cubicBezTo>
                  <a:pt x="19949" y="3248"/>
                  <a:pt x="19811" y="3573"/>
                  <a:pt x="19674" y="3735"/>
                </a:cubicBezTo>
                <a:cubicBezTo>
                  <a:pt x="19536" y="3898"/>
                  <a:pt x="19261" y="4060"/>
                  <a:pt x="19124" y="4060"/>
                </a:cubicBezTo>
                <a:cubicBezTo>
                  <a:pt x="18298" y="4060"/>
                  <a:pt x="18298" y="4060"/>
                  <a:pt x="18298" y="4060"/>
                </a:cubicBezTo>
                <a:cubicBezTo>
                  <a:pt x="17335" y="4060"/>
                  <a:pt x="16510" y="4385"/>
                  <a:pt x="15959" y="5197"/>
                </a:cubicBezTo>
                <a:cubicBezTo>
                  <a:pt x="15271" y="5847"/>
                  <a:pt x="14996" y="6821"/>
                  <a:pt x="14996" y="7958"/>
                </a:cubicBezTo>
                <a:cubicBezTo>
                  <a:pt x="14996" y="8445"/>
                  <a:pt x="14996" y="8445"/>
                  <a:pt x="14996" y="8445"/>
                </a:cubicBezTo>
                <a:cubicBezTo>
                  <a:pt x="14996" y="8770"/>
                  <a:pt x="14996" y="9095"/>
                  <a:pt x="15271" y="9420"/>
                </a:cubicBezTo>
                <a:cubicBezTo>
                  <a:pt x="15546" y="9744"/>
                  <a:pt x="15822" y="9907"/>
                  <a:pt x="16234" y="9907"/>
                </a:cubicBezTo>
                <a:cubicBezTo>
                  <a:pt x="19124" y="9907"/>
                  <a:pt x="19124" y="9907"/>
                  <a:pt x="19124" y="9907"/>
                </a:cubicBezTo>
                <a:cubicBezTo>
                  <a:pt x="19811" y="9907"/>
                  <a:pt x="20362" y="10232"/>
                  <a:pt x="20912" y="10719"/>
                </a:cubicBezTo>
                <a:cubicBezTo>
                  <a:pt x="21325" y="11368"/>
                  <a:pt x="21600" y="12018"/>
                  <a:pt x="21600" y="12830"/>
                </a:cubicBezTo>
                <a:close/>
              </a:path>
            </a:pathLst>
          </a:custGeom>
          <a:solidFill>
            <a:schemeClr val="bg1">
              <a:lumMod val="85000"/>
              <a:alpha val="50000"/>
            </a:schemeClr>
          </a:solidFill>
          <a:ln>
            <a:noFill/>
          </a:ln>
        </p:spPr>
        <p:txBody>
          <a:bodyPr vert="horz" wrap="square" lIns="91440" tIns="45720" rIns="91440" bIns="45720" numCol="1" anchor="t" anchorCtr="0" compatLnSpc="1">
            <a:prstTxWarp prst="textNoShape">
              <a:avLst/>
            </a:prstTxWarp>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lumMod val="65000"/>
                  <a:lumOff val="35000"/>
                </a:prstClr>
              </a:solidFill>
              <a:effectLst/>
              <a:uLnTx/>
              <a:uFillTx/>
              <a:latin typeface="Sulphur Point"/>
              <a:ea typeface="+mn-ea"/>
              <a:cs typeface="+mn-cs"/>
            </a:endParaRPr>
          </a:p>
        </p:txBody>
      </p:sp>
      <p:sp>
        <p:nvSpPr>
          <p:cNvPr id="2" name="Rectangle: Rounded Corners 1">
            <a:extLst>
              <a:ext uri="{FF2B5EF4-FFF2-40B4-BE49-F238E27FC236}">
                <a16:creationId xmlns:a16="http://schemas.microsoft.com/office/drawing/2014/main" id="{BDC78A9C-C24A-48EF-9190-86DEE9270783}"/>
              </a:ext>
            </a:extLst>
          </p:cNvPr>
          <p:cNvSpPr/>
          <p:nvPr/>
        </p:nvSpPr>
        <p:spPr>
          <a:xfrm>
            <a:off x="2675467" y="4533900"/>
            <a:ext cx="6068483" cy="920392"/>
          </a:xfrm>
          <a:prstGeom prst="roundRect">
            <a:avLst>
              <a:gd name="adj" fmla="val 50000"/>
            </a:avLst>
          </a:prstGeom>
          <a:solidFill>
            <a:schemeClr val="bg1">
              <a:lumMod val="65000"/>
            </a:schemeClr>
          </a:solidFill>
          <a:ln>
            <a:noFill/>
          </a:ln>
          <a:effectLst>
            <a:outerShdw blurRad="254000" dist="381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a:ln>
                <a:noFill/>
              </a:ln>
              <a:solidFill>
                <a:prstClr val="white"/>
              </a:solidFill>
              <a:effectLst/>
              <a:uLnTx/>
              <a:uFillTx/>
              <a:latin typeface="Sulphur Point"/>
              <a:ea typeface="+mn-ea"/>
              <a:cs typeface="+mn-cs"/>
            </a:endParaRPr>
          </a:p>
        </p:txBody>
      </p:sp>
      <p:sp>
        <p:nvSpPr>
          <p:cNvPr id="16" name="Text Box 2">
            <a:extLst>
              <a:ext uri="{FF2B5EF4-FFF2-40B4-BE49-F238E27FC236}">
                <a16:creationId xmlns:a16="http://schemas.microsoft.com/office/drawing/2014/main" id="{AD1991BF-0F1E-445A-879B-71625A6CA722}"/>
              </a:ext>
            </a:extLst>
          </p:cNvPr>
          <p:cNvSpPr txBox="1">
            <a:spLocks noChangeArrowheads="1"/>
          </p:cNvSpPr>
          <p:nvPr/>
        </p:nvSpPr>
        <p:spPr bwMode="auto">
          <a:xfrm>
            <a:off x="3749679" y="2122174"/>
            <a:ext cx="8832511" cy="3707191"/>
          </a:xfrm>
          <a:prstGeom prst="rect">
            <a:avLst/>
          </a:prstGeom>
          <a:noFill/>
          <a:ln w="9525">
            <a:noFill/>
            <a:miter lim="800000"/>
            <a:headEnd/>
            <a:tailEnd/>
          </a:ln>
        </p:spPr>
        <p:txBody>
          <a:bodyPr rot="0" vert="horz" wrap="square" lIns="91440" tIns="45720" rIns="91440" bIns="45720"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white"/>
                </a:solidFill>
                <a:effectLst/>
                <a:uLnTx/>
                <a:uFillTx/>
                <a:latin typeface="Hassan LT Bold" panose="01000400000000000000" pitchFamily="2" charset="-78"/>
                <a:ea typeface="+mn-ea"/>
                <a:cs typeface="Hassan LT Bold" panose="01000400000000000000" pitchFamily="2" charset="-78"/>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dirty="0">
              <a:ln>
                <a:noFill/>
              </a:ln>
              <a:solidFill>
                <a:prstClr val="white"/>
              </a:solidFill>
              <a:effectLst/>
              <a:uLnTx/>
              <a:uFillTx/>
              <a:latin typeface="Hassan LT Bold" panose="01000400000000000000" pitchFamily="2" charset="-78"/>
              <a:ea typeface="+mn-ea"/>
              <a:cs typeface="Hassan LT Bold" panose="01000400000000000000" pitchFamily="2" charset="-78"/>
            </a:endParaRPr>
          </a:p>
          <a:p>
            <a:pPr marL="0" marR="0" lvl="0" indent="0" algn="ctr" defTabSz="457200" rtl="0" eaLnBrk="1" fontAlgn="auto" latinLnBrk="0" hangingPunct="1">
              <a:lnSpc>
                <a:spcPct val="115000"/>
              </a:lnSpc>
              <a:spcBef>
                <a:spcPts val="0"/>
              </a:spcBef>
              <a:spcAft>
                <a:spcPts val="1200"/>
              </a:spcAft>
              <a:buClrTx/>
              <a:buSzTx/>
              <a:buFontTx/>
              <a:buNone/>
              <a:tabLst/>
              <a:defRPr/>
            </a:pPr>
            <a:r>
              <a:rPr kumimoji="0" lang="en-GB" sz="1200" b="0" i="0" u="none" strike="noStrike" kern="1200" cap="none" spc="0" normalizeH="0" baseline="0" noProof="0" dirty="0">
                <a:ln>
                  <a:noFill/>
                </a:ln>
                <a:solidFill>
                  <a:prstClr val="white"/>
                </a:solidFill>
                <a:effectLst/>
                <a:uLnTx/>
                <a:uFillTx/>
                <a:latin typeface="Hassan LT Bold" panose="01000400000000000000" pitchFamily="2" charset="-78"/>
                <a:ea typeface="Calibri" panose="020F0502020204030204" pitchFamily="34" charset="0"/>
                <a:cs typeface="Hassan LT Bold" panose="01000400000000000000" pitchFamily="2" charset="-78"/>
              </a:rPr>
              <a:t> </a:t>
            </a:r>
            <a:endParaRPr kumimoji="0" lang="x-none" sz="1200" b="0" i="0" u="none" strike="noStrike" kern="1200" cap="none" spc="0" normalizeH="0" baseline="0" noProof="0" dirty="0">
              <a:ln>
                <a:noFill/>
              </a:ln>
              <a:solidFill>
                <a:prstClr val="white"/>
              </a:solidFill>
              <a:effectLst/>
              <a:uLnTx/>
              <a:uFillTx/>
              <a:latin typeface="Hassan LT Bold" panose="01000400000000000000" pitchFamily="2" charset="-78"/>
              <a:ea typeface="Calibri" panose="020F0502020204030204" pitchFamily="34" charset="0"/>
              <a:cs typeface="Hassan LT Bold" panose="01000400000000000000" pitchFamily="2" charset="-78"/>
            </a:endParaRPr>
          </a:p>
        </p:txBody>
      </p:sp>
      <p:sp>
        <p:nvSpPr>
          <p:cNvPr id="17" name="Text Box 2">
            <a:extLst>
              <a:ext uri="{FF2B5EF4-FFF2-40B4-BE49-F238E27FC236}">
                <a16:creationId xmlns:a16="http://schemas.microsoft.com/office/drawing/2014/main" id="{AD1991BF-0F1E-445A-879B-71625A6CA722}"/>
              </a:ext>
            </a:extLst>
          </p:cNvPr>
          <p:cNvSpPr txBox="1">
            <a:spLocks noChangeArrowheads="1"/>
          </p:cNvSpPr>
          <p:nvPr/>
        </p:nvSpPr>
        <p:spPr bwMode="auto">
          <a:xfrm>
            <a:off x="960828" y="1254074"/>
            <a:ext cx="9516933" cy="3114675"/>
          </a:xfrm>
          <a:prstGeom prst="rect">
            <a:avLst/>
          </a:prstGeom>
          <a:noFill/>
          <a:ln w="9525">
            <a:noFill/>
            <a:miter lim="800000"/>
            <a:headEnd/>
            <a:tailEnd/>
          </a:ln>
        </p:spPr>
        <p:txBody>
          <a:bodyPr rot="0" vert="horz" wrap="square" lIns="91440" tIns="45720" rIns="91440" bIns="45720" anchor="t" anchorCtr="0">
            <a:noAutofit/>
          </a:bodyPr>
          <a:lstStyle/>
          <a:p>
            <a:pPr marL="0" marR="0" lvl="0" indent="0" algn="just" defTabSz="457200" rtl="1" eaLnBrk="1" fontAlgn="auto" latinLnBrk="0" hangingPunct="1">
              <a:lnSpc>
                <a:spcPct val="100000"/>
              </a:lnSpc>
              <a:spcBef>
                <a:spcPts val="0"/>
              </a:spcBef>
              <a:spcAft>
                <a:spcPts val="0"/>
              </a:spcAft>
              <a:buClrTx/>
              <a:buSzTx/>
              <a:buFontTx/>
              <a:buNone/>
              <a:tabLst/>
              <a:defRPr/>
            </a:pPr>
            <a:r>
              <a:rPr kumimoji="0" lang="ar-SA" sz="2200" b="0" u="none" strike="noStrike" kern="1200" cap="none" spc="0" normalizeH="0" baseline="0" noProof="0" dirty="0">
                <a:ln>
                  <a:noFill/>
                </a:ln>
                <a:solidFill>
                  <a:prstClr val="white"/>
                </a:solidFill>
                <a:effectLst/>
                <a:uLnTx/>
                <a:uFillTx/>
                <a:latin typeface="Hassan LT Light" panose="01000400000000000000" pitchFamily="2" charset="-78"/>
                <a:ea typeface="+mn-ea"/>
                <a:cs typeface="Hassan LT Light" panose="01000400000000000000" pitchFamily="2" charset="-78"/>
              </a:rPr>
              <a:t>حين </a:t>
            </a:r>
            <a:r>
              <a:rPr kumimoji="0" lang="ar-EG" sz="2200" b="0" u="none" strike="noStrike" kern="1200" cap="none" spc="0" normalizeH="0" baseline="0" noProof="0" dirty="0">
                <a:ln>
                  <a:noFill/>
                </a:ln>
                <a:solidFill>
                  <a:prstClr val="white"/>
                </a:solidFill>
                <a:effectLst/>
                <a:uLnTx/>
                <a:uFillTx/>
                <a:latin typeface="Hassan LT Light" panose="01000400000000000000" pitchFamily="2" charset="-78"/>
                <a:ea typeface="+mn-ea"/>
                <a:cs typeface="Hassan LT Light" panose="01000400000000000000" pitchFamily="2" charset="-78"/>
              </a:rPr>
              <a:t>تسلمت المسؤولية من سراج</a:t>
            </a:r>
            <a:r>
              <a:rPr kumimoji="0" lang="ar-SA" sz="2200" b="0" u="none" strike="noStrike" kern="1200" cap="none" spc="0" normalizeH="0" baseline="0" noProof="0" dirty="0">
                <a:ln>
                  <a:noFill/>
                </a:ln>
                <a:solidFill>
                  <a:prstClr val="white"/>
                </a:solidFill>
                <a:effectLst/>
                <a:uLnTx/>
                <a:uFillTx/>
                <a:latin typeface="Hassan LT Light" panose="01000400000000000000" pitchFamily="2" charset="-78"/>
                <a:ea typeface="+mn-ea"/>
                <a:cs typeface="Hassan LT Light" panose="01000400000000000000" pitchFamily="2" charset="-78"/>
              </a:rPr>
              <a:t> ظللت أتتبعه وأتعرف على أساليب أدائه </a:t>
            </a:r>
            <a:r>
              <a:rPr kumimoji="0" lang="ar-EG" sz="2200" b="0" u="none" strike="noStrike" kern="1200" cap="none" spc="0" normalizeH="0" baseline="0" noProof="0" dirty="0">
                <a:ln>
                  <a:noFill/>
                </a:ln>
                <a:solidFill>
                  <a:prstClr val="white"/>
                </a:solidFill>
                <a:effectLst/>
                <a:uLnTx/>
                <a:uFillTx/>
                <a:latin typeface="Hassan LT Light" panose="01000400000000000000" pitchFamily="2" charset="-78"/>
                <a:ea typeface="+mn-ea"/>
                <a:cs typeface="Hassan LT Light" panose="01000400000000000000" pitchFamily="2" charset="-78"/>
              </a:rPr>
              <a:t>بضعة أشهر قبل أن يغادر. </a:t>
            </a:r>
            <a:r>
              <a:rPr kumimoji="0" lang="ar-SA" sz="2200" b="0" u="none" strike="noStrike" kern="1200" cap="none" spc="0" normalizeH="0" baseline="0" noProof="0" dirty="0">
                <a:ln>
                  <a:noFill/>
                </a:ln>
                <a:solidFill>
                  <a:prstClr val="white"/>
                </a:solidFill>
                <a:effectLst/>
                <a:uLnTx/>
                <a:uFillTx/>
                <a:latin typeface="Hassan LT Light" panose="01000400000000000000" pitchFamily="2" charset="-78"/>
                <a:ea typeface="+mn-ea"/>
                <a:cs typeface="Hassan LT Light" panose="01000400000000000000" pitchFamily="2" charset="-78"/>
              </a:rPr>
              <a:t>يتحلى سراج بصفات هامة ألا وهي الإخلاص في العمل والإصرار على الإنجاز وهي </a:t>
            </a:r>
            <a:r>
              <a:rPr kumimoji="0" lang="ar-EG" sz="2200" b="0" u="none" strike="noStrike" kern="1200" cap="none" spc="0" normalizeH="0" baseline="0" noProof="0" dirty="0">
                <a:ln>
                  <a:noFill/>
                </a:ln>
                <a:solidFill>
                  <a:prstClr val="white"/>
                </a:solidFill>
                <a:effectLst/>
                <a:uLnTx/>
                <a:uFillTx/>
                <a:latin typeface="Hassan LT Light" panose="01000400000000000000" pitchFamily="2" charset="-78"/>
                <a:ea typeface="+mn-ea"/>
                <a:cs typeface="Hassan LT Light" panose="01000400000000000000" pitchFamily="2" charset="-78"/>
              </a:rPr>
              <a:t>صفات تجعل سراج مفاوضاً فعالاً بشكل خاص. لديه فهم استراتيجي كبير </a:t>
            </a:r>
            <a:r>
              <a:rPr kumimoji="0" lang="ar-SA" sz="2200" b="0" u="none" strike="noStrike" kern="1200" cap="none" spc="0" normalizeH="0" baseline="0" noProof="0" dirty="0">
                <a:ln>
                  <a:noFill/>
                </a:ln>
                <a:solidFill>
                  <a:prstClr val="white"/>
                </a:solidFill>
                <a:effectLst/>
                <a:uLnTx/>
                <a:uFillTx/>
                <a:latin typeface="Hassan LT Light" panose="01000400000000000000" pitchFamily="2" charset="-78"/>
                <a:ea typeface="+mn-ea"/>
                <a:cs typeface="Hassan LT Light" panose="01000400000000000000" pitchFamily="2" charset="-78"/>
              </a:rPr>
              <a:t>للموضوعات </a:t>
            </a:r>
            <a:r>
              <a:rPr kumimoji="0" lang="ar-EG" sz="2200" b="0" u="none" strike="noStrike" kern="1200" cap="none" spc="0" normalizeH="0" baseline="0" noProof="0" dirty="0">
                <a:ln>
                  <a:noFill/>
                </a:ln>
                <a:solidFill>
                  <a:prstClr val="white"/>
                </a:solidFill>
                <a:effectLst/>
                <a:uLnTx/>
                <a:uFillTx/>
                <a:latin typeface="Hassan LT Light" panose="01000400000000000000" pitchFamily="2" charset="-78"/>
                <a:ea typeface="+mn-ea"/>
                <a:cs typeface="Hassan LT Light" panose="01000400000000000000" pitchFamily="2" charset="-78"/>
              </a:rPr>
              <a:t> يقترن بحضور </a:t>
            </a:r>
            <a:r>
              <a:rPr kumimoji="0" lang="ar-SA" sz="2200" b="0" u="none" strike="noStrike" kern="1200" cap="none" spc="0" normalizeH="0" baseline="0" noProof="0" dirty="0">
                <a:ln>
                  <a:noFill/>
                </a:ln>
                <a:solidFill>
                  <a:prstClr val="white"/>
                </a:solidFill>
                <a:effectLst/>
                <a:uLnTx/>
                <a:uFillTx/>
                <a:latin typeface="Hassan LT Light" panose="01000400000000000000" pitchFamily="2" charset="-78"/>
                <a:ea typeface="+mn-ea"/>
                <a:cs typeface="Hassan LT Light" panose="01000400000000000000" pitchFamily="2" charset="-78"/>
              </a:rPr>
              <a:t>مميز</a:t>
            </a:r>
            <a:r>
              <a:rPr kumimoji="0" lang="ar-EG" sz="2200" b="0" u="none" strike="noStrike" kern="1200" cap="none" spc="0" normalizeH="0" baseline="0" noProof="0" dirty="0">
                <a:ln>
                  <a:noFill/>
                </a:ln>
                <a:solidFill>
                  <a:prstClr val="white"/>
                </a:solidFill>
                <a:effectLst/>
                <a:uLnTx/>
                <a:uFillTx/>
                <a:latin typeface="Hassan LT Light" panose="01000400000000000000" pitchFamily="2" charset="-78"/>
                <a:ea typeface="+mn-ea"/>
                <a:cs typeface="Hassan LT Light" panose="01000400000000000000" pitchFamily="2" charset="-78"/>
              </a:rPr>
              <a:t>. وقد</a:t>
            </a:r>
            <a:r>
              <a:rPr kumimoji="0" lang="ar-SA" sz="2200" b="0" u="none" strike="noStrike" kern="1200" cap="none" spc="0" normalizeH="0" baseline="0" noProof="0" dirty="0">
                <a:ln>
                  <a:noFill/>
                </a:ln>
                <a:solidFill>
                  <a:prstClr val="white"/>
                </a:solidFill>
                <a:effectLst/>
                <a:uLnTx/>
                <a:uFillTx/>
                <a:latin typeface="Hassan LT Light" panose="01000400000000000000" pitchFamily="2" charset="-78"/>
                <a:ea typeface="+mn-ea"/>
                <a:cs typeface="Hassan LT Light" panose="01000400000000000000" pitchFamily="2" charset="-78"/>
              </a:rPr>
              <a:t> كان ذلك هو رأي </a:t>
            </a:r>
            <a:r>
              <a:rPr kumimoji="0" lang="ar-EG" sz="2200" b="0" u="none" strike="noStrike" kern="1200" cap="none" spc="0" normalizeH="0" baseline="0" noProof="0" dirty="0">
                <a:ln>
                  <a:noFill/>
                </a:ln>
                <a:solidFill>
                  <a:prstClr val="white"/>
                </a:solidFill>
                <a:effectLst/>
                <a:uLnTx/>
                <a:uFillTx/>
                <a:latin typeface="Hassan LT Light" panose="01000400000000000000" pitchFamily="2" charset="-78"/>
                <a:ea typeface="+mn-ea"/>
                <a:cs typeface="Hassan LT Light" panose="01000400000000000000" pitchFamily="2" charset="-78"/>
              </a:rPr>
              <a:t> العملاء الذين خدمهم لعدد من السنوات. أثناء وجوده في </a:t>
            </a:r>
            <a:r>
              <a:rPr kumimoji="0" lang="en-GB" sz="2200" b="0" u="none" strike="noStrike" kern="1200" cap="none" spc="0" normalizeH="0" baseline="0" noProof="0" dirty="0">
                <a:ln>
                  <a:noFill/>
                </a:ln>
                <a:solidFill>
                  <a:prstClr val="white"/>
                </a:solidFill>
                <a:effectLst/>
                <a:uLnTx/>
                <a:uFillTx/>
                <a:latin typeface="Hassan LT Light" panose="01000400000000000000" pitchFamily="2" charset="-78"/>
                <a:ea typeface="+mn-ea"/>
                <a:cs typeface="Hassan LT Light" panose="01000400000000000000" pitchFamily="2" charset="-78"/>
              </a:rPr>
              <a:t>ISS UK ، </a:t>
            </a:r>
            <a:r>
              <a:rPr kumimoji="0" lang="ar-EG" sz="2200" b="0" u="none" strike="noStrike" kern="1200" cap="none" spc="0" normalizeH="0" baseline="0" noProof="0" dirty="0">
                <a:ln>
                  <a:noFill/>
                </a:ln>
                <a:solidFill>
                  <a:prstClr val="white"/>
                </a:solidFill>
                <a:effectLst/>
                <a:uLnTx/>
                <a:uFillTx/>
                <a:latin typeface="Hassan LT Light" panose="01000400000000000000" pitchFamily="2" charset="-78"/>
                <a:ea typeface="+mn-ea"/>
                <a:cs typeface="Hassan LT Light" panose="01000400000000000000" pitchFamily="2" charset="-78"/>
              </a:rPr>
              <a:t>قام  سراج </a:t>
            </a:r>
            <a:r>
              <a:rPr kumimoji="0" lang="en-GB" sz="2200" b="0" u="none" strike="noStrike" kern="1200" cap="none" spc="0" normalizeH="0" baseline="0" noProof="0" dirty="0">
                <a:ln>
                  <a:noFill/>
                </a:ln>
                <a:solidFill>
                  <a:prstClr val="white"/>
                </a:solidFill>
                <a:effectLst/>
                <a:uLnTx/>
                <a:uFillTx/>
                <a:latin typeface="Hassan LT Light" panose="01000400000000000000" pitchFamily="2" charset="-78"/>
                <a:ea typeface="+mn-ea"/>
                <a:cs typeface="Hassan LT Light" panose="01000400000000000000" pitchFamily="2" charset="-78"/>
              </a:rPr>
              <a:t> </a:t>
            </a:r>
            <a:r>
              <a:rPr kumimoji="0" lang="ar-EG" sz="2200" b="0" u="none" strike="noStrike" kern="1200" cap="none" spc="0" normalizeH="0" baseline="0" noProof="0" dirty="0">
                <a:ln>
                  <a:noFill/>
                </a:ln>
                <a:solidFill>
                  <a:prstClr val="white"/>
                </a:solidFill>
                <a:effectLst/>
                <a:uLnTx/>
                <a:uFillTx/>
                <a:latin typeface="Hassan LT Light" panose="01000400000000000000" pitchFamily="2" charset="-78"/>
                <a:ea typeface="+mn-ea"/>
                <a:cs typeface="Hassan LT Light" panose="01000400000000000000" pitchFamily="2" charset="-78"/>
              </a:rPr>
              <a:t>بإعداد عدد من الأنظمة التفصيلية والفعالة. لا يزال أساس هذه الأنظمة مستخدمًا حتى اليوم </a:t>
            </a:r>
            <a:r>
              <a:rPr kumimoji="0" lang="ar-SA" sz="2200" b="0" u="none" strike="noStrike" kern="1200" cap="none" spc="0" normalizeH="0" baseline="0" noProof="0" dirty="0">
                <a:ln>
                  <a:noFill/>
                </a:ln>
                <a:solidFill>
                  <a:prstClr val="white"/>
                </a:solidFill>
                <a:effectLst/>
                <a:uLnTx/>
                <a:uFillTx/>
                <a:latin typeface="Hassan LT Light" panose="01000400000000000000" pitchFamily="2" charset="-78"/>
                <a:ea typeface="+mn-ea"/>
                <a:cs typeface="Hassan LT Light" panose="01000400000000000000" pitchFamily="2" charset="-78"/>
              </a:rPr>
              <a:t>في </a:t>
            </a:r>
            <a:r>
              <a:rPr kumimoji="0" lang="ar-EG" sz="2200" b="0" u="none" strike="noStrike" kern="1200" cap="none" spc="0" normalizeH="0" baseline="0" noProof="0" dirty="0">
                <a:ln>
                  <a:noFill/>
                </a:ln>
                <a:solidFill>
                  <a:prstClr val="white"/>
                </a:solidFill>
                <a:effectLst/>
                <a:uLnTx/>
                <a:uFillTx/>
                <a:latin typeface="Hassan LT Light" panose="01000400000000000000" pitchFamily="2" charset="-78"/>
                <a:ea typeface="+mn-ea"/>
                <a:cs typeface="Hassan LT Light" panose="01000400000000000000" pitchFamily="2" charset="-78"/>
              </a:rPr>
              <a:t>عدد من المجالات (المالية والمخاطر والمنافسة وحماية البيانات). بنى سراج دور المستشار العام في </a:t>
            </a:r>
            <a:r>
              <a:rPr kumimoji="0" lang="en-US" sz="2200" b="0" u="none" strike="noStrike" kern="1200" cap="none" spc="0" normalizeH="0" baseline="0" noProof="0" dirty="0">
                <a:ln>
                  <a:noFill/>
                </a:ln>
                <a:solidFill>
                  <a:prstClr val="white"/>
                </a:solidFill>
                <a:effectLst/>
                <a:uLnTx/>
                <a:uFillTx/>
                <a:latin typeface="Hassan LT Light" panose="01000400000000000000" pitchFamily="2" charset="-78"/>
                <a:ea typeface="+mn-ea"/>
                <a:cs typeface="Hassan LT Light" panose="01000400000000000000" pitchFamily="2" charset="-78"/>
              </a:rPr>
              <a:t> </a:t>
            </a:r>
            <a:r>
              <a:rPr kumimoji="0" lang="en-GB" sz="2200" b="0" u="none" strike="noStrike" kern="1200" cap="none" spc="0" normalizeH="0" baseline="0" noProof="0" dirty="0">
                <a:ln>
                  <a:noFill/>
                </a:ln>
                <a:solidFill>
                  <a:prstClr val="white"/>
                </a:solidFill>
                <a:effectLst/>
                <a:uLnTx/>
                <a:uFillTx/>
                <a:latin typeface="Hassan LT Light" panose="01000400000000000000" pitchFamily="2" charset="-78"/>
                <a:ea typeface="+mn-ea"/>
                <a:cs typeface="Hassan LT Light" panose="01000400000000000000" pitchFamily="2" charset="-78"/>
              </a:rPr>
              <a:t>ISS UK </a:t>
            </a:r>
            <a:r>
              <a:rPr kumimoji="0" lang="ar-EG" sz="2200" b="0" u="none" strike="noStrike" kern="1200" cap="none" spc="0" normalizeH="0" baseline="0" noProof="0" dirty="0">
                <a:ln>
                  <a:noFill/>
                </a:ln>
                <a:solidFill>
                  <a:prstClr val="white"/>
                </a:solidFill>
                <a:effectLst/>
                <a:uLnTx/>
                <a:uFillTx/>
                <a:latin typeface="Hassan LT Light" panose="01000400000000000000" pitchFamily="2" charset="-78"/>
                <a:ea typeface="+mn-ea"/>
                <a:cs typeface="Hassan LT Light" panose="01000400000000000000" pitchFamily="2" charset="-78"/>
              </a:rPr>
              <a:t>ولم يكن بإمكانه تحقيق ذلك دون أن يتقدم ويفهم حقًا ما هو مطلوب ومن ثم يعمل بلا كلل لتقديم أكبر قدر ممكن. أنا ممتن لعمله الشاق.</a:t>
            </a:r>
          </a:p>
          <a:p>
            <a:pPr marL="0" marR="0" lvl="0" indent="0" algn="ctr" defTabSz="457200" rtl="1" eaLnBrk="1" fontAlgn="auto" latinLnBrk="0" hangingPunct="1">
              <a:lnSpc>
                <a:spcPct val="100000"/>
              </a:lnSpc>
              <a:spcBef>
                <a:spcPts val="0"/>
              </a:spcBef>
              <a:spcAft>
                <a:spcPts val="0"/>
              </a:spcAft>
              <a:buClrTx/>
              <a:buSzTx/>
              <a:buFontTx/>
              <a:buNone/>
              <a:tabLst/>
              <a:defRPr/>
            </a:pPr>
            <a:endParaRPr kumimoji="0" lang="ar-EG" sz="2200" b="0" i="1" u="none" strike="noStrike" kern="1200" cap="none" spc="0" normalizeH="0" baseline="0" noProof="0" dirty="0">
              <a:ln>
                <a:noFill/>
              </a:ln>
              <a:solidFill>
                <a:prstClr val="white"/>
              </a:solidFill>
              <a:effectLst/>
              <a:uLnTx/>
              <a:uFillTx/>
              <a:latin typeface="Hassan LT Bold" panose="01000400000000000000" pitchFamily="2" charset="-78"/>
              <a:ea typeface="+mn-ea"/>
              <a:cs typeface="Hassan LT Bold" panose="01000400000000000000" pitchFamily="2" charset="-78"/>
            </a:endParaRPr>
          </a:p>
          <a:p>
            <a:pPr marL="0" marR="0" lvl="0" indent="0" algn="ctr" defTabSz="457200" rtl="1" eaLnBrk="1" fontAlgn="auto" latinLnBrk="0" hangingPunct="1">
              <a:lnSpc>
                <a:spcPct val="100000"/>
              </a:lnSpc>
              <a:spcBef>
                <a:spcPts val="0"/>
              </a:spcBef>
              <a:spcAft>
                <a:spcPts val="0"/>
              </a:spcAft>
              <a:buClrTx/>
              <a:buSzTx/>
              <a:buFontTx/>
              <a:buNone/>
              <a:tabLst/>
              <a:defRPr/>
            </a:pPr>
            <a:endParaRPr kumimoji="0" lang="ar-EG" sz="1800" b="0" i="1" u="none" strike="noStrike" kern="1200" cap="none" spc="0" normalizeH="0" baseline="0" noProof="0" dirty="0">
              <a:ln>
                <a:noFill/>
              </a:ln>
              <a:solidFill>
                <a:prstClr val="white"/>
              </a:solidFill>
              <a:effectLst/>
              <a:uLnTx/>
              <a:uFillTx/>
              <a:latin typeface="Hassan LT Bold" panose="01000400000000000000" pitchFamily="2" charset="-78"/>
              <a:ea typeface="+mn-ea"/>
              <a:cs typeface="Hassan LT Bold" panose="01000400000000000000" pitchFamily="2" charset="-78"/>
            </a:endParaRPr>
          </a:p>
          <a:p>
            <a:pPr marL="0" marR="0" lvl="0" indent="0" algn="ctr" defTabSz="457200" rtl="1" eaLnBrk="1" fontAlgn="auto" latinLnBrk="0" hangingPunct="1">
              <a:lnSpc>
                <a:spcPct val="100000"/>
              </a:lnSpc>
              <a:spcBef>
                <a:spcPts val="0"/>
              </a:spcBef>
              <a:spcAft>
                <a:spcPts val="0"/>
              </a:spcAft>
              <a:buClrTx/>
              <a:buSzTx/>
              <a:buFontTx/>
              <a:buNone/>
              <a:tabLst/>
              <a:defRPr/>
            </a:pPr>
            <a:endParaRPr kumimoji="0" lang="ar-EG" sz="1800" b="0" i="1" u="none" strike="noStrike" kern="1200" cap="none" spc="0" normalizeH="0" baseline="0" noProof="0" dirty="0">
              <a:ln>
                <a:noFill/>
              </a:ln>
              <a:solidFill>
                <a:prstClr val="white"/>
              </a:solidFill>
              <a:effectLst/>
              <a:uLnTx/>
              <a:uFillTx/>
              <a:latin typeface="Hassan LT Bold" panose="01000400000000000000" pitchFamily="2" charset="-78"/>
              <a:ea typeface="+mn-ea"/>
              <a:cs typeface="Hassan LT Bold" panose="01000400000000000000" pitchFamily="2" charset="-78"/>
            </a:endParaRPr>
          </a:p>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1600" b="1" i="1" u="none" strike="noStrike" kern="1200" cap="none" spc="0" normalizeH="0" baseline="0" noProof="0" dirty="0">
                <a:ln>
                  <a:noFill/>
                </a:ln>
                <a:solidFill>
                  <a:prstClr val="white"/>
                </a:solidFill>
                <a:effectLst/>
                <a:uLnTx/>
                <a:uFillTx/>
                <a:latin typeface="Hassan LT Bold" panose="01000400000000000000" pitchFamily="2" charset="-78"/>
                <a:ea typeface="+mn-ea"/>
                <a:cs typeface="Hassan LT Bold" panose="01000400000000000000" pitchFamily="2" charset="-78"/>
              </a:rPr>
              <a:t>ريتشارد ريد ، المستشار العام </a:t>
            </a:r>
            <a:r>
              <a:rPr kumimoji="0" lang="ar-SA" sz="1600" b="1" i="1" u="none" strike="noStrike" kern="1200" cap="none" spc="0" normalizeH="0" baseline="0" noProof="0" dirty="0">
                <a:ln>
                  <a:noFill/>
                </a:ln>
                <a:solidFill>
                  <a:prstClr val="white"/>
                </a:solidFill>
                <a:effectLst/>
                <a:uLnTx/>
                <a:uFillTx/>
                <a:latin typeface="Hassan LT Bold" panose="01000400000000000000" pitchFamily="2" charset="-78"/>
                <a:ea typeface="+mn-ea"/>
                <a:cs typeface="Hassan LT Bold" panose="01000400000000000000" pitchFamily="2" charset="-78"/>
              </a:rPr>
              <a:t> شركة كوتس جروب </a:t>
            </a:r>
            <a:r>
              <a:rPr kumimoji="0" lang="en-GB" sz="1600" b="1" i="1" u="none" strike="noStrike" kern="1200" cap="none" spc="0" normalizeH="0" baseline="0" noProof="0" dirty="0">
                <a:ln>
                  <a:noFill/>
                </a:ln>
                <a:solidFill>
                  <a:prstClr val="white"/>
                </a:solidFill>
                <a:effectLst/>
                <a:uLnTx/>
                <a:uFillTx/>
                <a:latin typeface="Hassan LT Bold" panose="01000400000000000000" pitchFamily="2" charset="-78"/>
                <a:ea typeface="+mn-ea"/>
                <a:cs typeface="Hassan LT Bold" panose="01000400000000000000" pitchFamily="2" charset="-78"/>
              </a:rPr>
              <a:t>Coats Group Plc</a:t>
            </a:r>
            <a:endParaRPr kumimoji="0" lang="x-none" sz="1600" b="1" i="0" u="none" strike="noStrike" kern="1200" cap="none" spc="0" normalizeH="0" baseline="0" noProof="0" dirty="0">
              <a:ln>
                <a:noFill/>
              </a:ln>
              <a:solidFill>
                <a:prstClr val="white"/>
              </a:solidFill>
              <a:effectLst/>
              <a:uLnTx/>
              <a:uFillTx/>
              <a:latin typeface="Hassan LT Bold" panose="01000400000000000000" pitchFamily="2" charset="-78"/>
              <a:ea typeface="Calibri" panose="020F0502020204030204" pitchFamily="34" charset="0"/>
              <a:cs typeface="Hassan LT Bold" panose="01000400000000000000" pitchFamily="2" charset="-78"/>
            </a:endParaRPr>
          </a:p>
        </p:txBody>
      </p:sp>
    </p:spTree>
    <p:extLst>
      <p:ext uri="{BB962C8B-B14F-4D97-AF65-F5344CB8AC3E}">
        <p14:creationId xmlns:p14="http://schemas.microsoft.com/office/powerpoint/2010/main" val="19166413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CFE2CB8-BFA3-4691-8517-D69DA4E798AE}"/>
              </a:ext>
            </a:extLst>
          </p:cNvPr>
          <p:cNvPicPr>
            <a:picLocks noChangeAspect="1"/>
          </p:cNvPicPr>
          <p:nvPr/>
        </p:nvPicPr>
        <p:blipFill>
          <a:blip r:embed="rId3"/>
          <a:stretch>
            <a:fillRect/>
          </a:stretch>
        </p:blipFill>
        <p:spPr>
          <a:xfrm>
            <a:off x="-794" y="0"/>
            <a:ext cx="12193588" cy="6858000"/>
          </a:xfrm>
          <a:prstGeom prst="rect">
            <a:avLst/>
          </a:prstGeom>
        </p:spPr>
      </p:pic>
      <p:sp>
        <p:nvSpPr>
          <p:cNvPr id="5" name="Shapes">
            <a:extLst>
              <a:ext uri="{FF2B5EF4-FFF2-40B4-BE49-F238E27FC236}">
                <a16:creationId xmlns:a16="http://schemas.microsoft.com/office/drawing/2014/main" id="{10ADB3FB-CD20-4E1B-A665-A4F05F21521A}"/>
              </a:ext>
            </a:extLst>
          </p:cNvPr>
          <p:cNvSpPr/>
          <p:nvPr/>
        </p:nvSpPr>
        <p:spPr>
          <a:xfrm>
            <a:off x="-794" y="0"/>
            <a:ext cx="12193588" cy="6883757"/>
          </a:xfrm>
          <a:prstGeom prst="rect">
            <a:avLst/>
          </a:prstGeom>
          <a:gradFill flip="none" rotWithShape="1">
            <a:gsLst>
              <a:gs pos="0">
                <a:schemeClr val="bg1">
                  <a:lumMod val="50000"/>
                  <a:alpha val="36000"/>
                </a:schemeClr>
              </a:gs>
              <a:gs pos="90000">
                <a:schemeClr val="tx1">
                  <a:alpha val="62000"/>
                </a:scheme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x-none" sz="2000" dirty="0">
              <a:latin typeface="Poppins" panose="00000500000000000000" pitchFamily="50" charset="0"/>
              <a:cs typeface="Poppins" panose="00000500000000000000" pitchFamily="50" charset="0"/>
            </a:endParaRPr>
          </a:p>
        </p:txBody>
      </p:sp>
      <p:sp>
        <p:nvSpPr>
          <p:cNvPr id="2" name="Rectangle 1">
            <a:extLst>
              <a:ext uri="{FF2B5EF4-FFF2-40B4-BE49-F238E27FC236}">
                <a16:creationId xmlns:a16="http://schemas.microsoft.com/office/drawing/2014/main" id="{D7ADD4D6-22CE-4E3D-8773-156947BF66CB}"/>
              </a:ext>
            </a:extLst>
          </p:cNvPr>
          <p:cNvSpPr/>
          <p:nvPr/>
        </p:nvSpPr>
        <p:spPr>
          <a:xfrm>
            <a:off x="3114782" y="3013501"/>
            <a:ext cx="6096000" cy="830997"/>
          </a:xfrm>
          <a:prstGeom prst="rect">
            <a:avLst/>
          </a:prstGeom>
        </p:spPr>
        <p:txBody>
          <a:bodyPr>
            <a:spAutoFit/>
          </a:bodyPr>
          <a:lstStyle/>
          <a:p>
            <a:pPr algn="ctr"/>
            <a:r>
              <a:rPr lang="ar-EG" sz="2400" b="1" dirty="0">
                <a:solidFill>
                  <a:schemeClr val="bg1"/>
                </a:solidFill>
                <a:latin typeface="Hassan LT Bold" panose="01000400000000000000" pitchFamily="2" charset="-78"/>
                <a:cs typeface="Hassan LT Bold" panose="01000400000000000000" pitchFamily="2" charset="-78"/>
              </a:rPr>
              <a:t>دراسة الحالة : الدمام وجدة محطة معالجة مياه الصرف الصحي المستقلة ، المملكة العربية السعودية</a:t>
            </a:r>
            <a:endParaRPr lang="x-none" sz="2400" b="1" dirty="0">
              <a:solidFill>
                <a:schemeClr val="bg1"/>
              </a:solidFill>
              <a:effectLst/>
              <a:latin typeface="Hassan LT Bold" panose="01000400000000000000" pitchFamily="2" charset="-78"/>
              <a:cs typeface="Hassan LT Bold" panose="01000400000000000000" pitchFamily="2" charset="-78"/>
            </a:endParaRPr>
          </a:p>
        </p:txBody>
      </p:sp>
      <p:sp>
        <p:nvSpPr>
          <p:cNvPr id="6" name="Rectangle 5">
            <a:extLst>
              <a:ext uri="{FF2B5EF4-FFF2-40B4-BE49-F238E27FC236}">
                <a16:creationId xmlns:a16="http://schemas.microsoft.com/office/drawing/2014/main" id="{2108B3B5-53C6-4078-9847-4F7AF5F10B09}"/>
              </a:ext>
            </a:extLst>
          </p:cNvPr>
          <p:cNvSpPr/>
          <p:nvPr/>
        </p:nvSpPr>
        <p:spPr>
          <a:xfrm>
            <a:off x="2200275" y="2606398"/>
            <a:ext cx="7791450" cy="1463041"/>
          </a:xfrm>
          <a:prstGeom prst="rect">
            <a:avLst/>
          </a:prstGeom>
          <a:noFill/>
          <a:ln w="857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chemeClr val="bg1"/>
              </a:solidFill>
            </a:endParaRPr>
          </a:p>
        </p:txBody>
      </p:sp>
      <p:grpSp>
        <p:nvGrpSpPr>
          <p:cNvPr id="8" name="PpFooter">
            <a:extLst>
              <a:ext uri="{FF2B5EF4-FFF2-40B4-BE49-F238E27FC236}">
                <a16:creationId xmlns:a16="http://schemas.microsoft.com/office/drawing/2014/main" id="{E05E3C5F-B764-4B94-AE2B-AE9483357BD5}"/>
              </a:ext>
            </a:extLst>
          </p:cNvPr>
          <p:cNvGrpSpPr/>
          <p:nvPr/>
        </p:nvGrpSpPr>
        <p:grpSpPr>
          <a:xfrm>
            <a:off x="246061" y="6218585"/>
            <a:ext cx="396878" cy="396180"/>
            <a:chOff x="246061" y="6218585"/>
            <a:chExt cx="396878" cy="396180"/>
          </a:xfrm>
        </p:grpSpPr>
        <p:grpSp>
          <p:nvGrpSpPr>
            <p:cNvPr id="9" name="Group 8">
              <a:extLst>
                <a:ext uri="{FF2B5EF4-FFF2-40B4-BE49-F238E27FC236}">
                  <a16:creationId xmlns:a16="http://schemas.microsoft.com/office/drawing/2014/main" id="{AF5D354B-BAA8-4A2A-9450-4845FCB5FF23}"/>
                </a:ext>
              </a:extLst>
            </p:cNvPr>
            <p:cNvGrpSpPr/>
            <p:nvPr/>
          </p:nvGrpSpPr>
          <p:grpSpPr>
            <a:xfrm>
              <a:off x="246061" y="6218585"/>
              <a:ext cx="396878" cy="396180"/>
              <a:chOff x="10102958" y="2918320"/>
              <a:chExt cx="831744" cy="830285"/>
            </a:xfrm>
          </p:grpSpPr>
          <p:sp>
            <p:nvSpPr>
              <p:cNvPr id="11" name="Freeform: Shape 10">
                <a:extLst>
                  <a:ext uri="{FF2B5EF4-FFF2-40B4-BE49-F238E27FC236}">
                    <a16:creationId xmlns:a16="http://schemas.microsoft.com/office/drawing/2014/main" id="{2971A34F-238C-45E5-B198-DB5A64D1807F}"/>
                  </a:ext>
                </a:extLst>
              </p:cNvPr>
              <p:cNvSpPr>
                <a:spLocks/>
              </p:cNvSpPr>
              <p:nvPr/>
            </p:nvSpPr>
            <p:spPr bwMode="auto">
              <a:xfrm>
                <a:off x="10102958" y="2918320"/>
                <a:ext cx="831744" cy="830285"/>
              </a:xfrm>
              <a:custGeom>
                <a:avLst/>
                <a:gdLst>
                  <a:gd name="connsiteX0" fmla="*/ 2375361 w 4828679"/>
                  <a:gd name="connsiteY0" fmla="*/ 0 h 4820214"/>
                  <a:gd name="connsiteX1" fmla="*/ 4052779 w 4828679"/>
                  <a:gd name="connsiteY1" fmla="*/ 697235 h 4820214"/>
                  <a:gd name="connsiteX2" fmla="*/ 4358131 w 4828679"/>
                  <a:gd name="connsiteY2" fmla="*/ 3677784 h 4820214"/>
                  <a:gd name="connsiteX3" fmla="*/ 4324415 w 4828679"/>
                  <a:gd name="connsiteY3" fmla="*/ 3718733 h 4820214"/>
                  <a:gd name="connsiteX4" fmla="*/ 4496784 w 4828679"/>
                  <a:gd name="connsiteY4" fmla="*/ 3891336 h 4820214"/>
                  <a:gd name="connsiteX5" fmla="*/ 4746647 w 4828679"/>
                  <a:gd name="connsiteY5" fmla="*/ 4141546 h 4820214"/>
                  <a:gd name="connsiteX6" fmla="*/ 4746647 w 4828679"/>
                  <a:gd name="connsiteY6" fmla="*/ 4524887 h 4820214"/>
                  <a:gd name="connsiteX7" fmla="*/ 4535708 w 4828679"/>
                  <a:gd name="connsiteY7" fmla="*/ 4743937 h 4820214"/>
                  <a:gd name="connsiteX8" fmla="*/ 4145079 w 4828679"/>
                  <a:gd name="connsiteY8" fmla="*/ 4743937 h 4820214"/>
                  <a:gd name="connsiteX9" fmla="*/ 3807262 w 4828679"/>
                  <a:gd name="connsiteY9" fmla="*/ 4405657 h 4820214"/>
                  <a:gd name="connsiteX10" fmla="*/ 3722089 w 4828679"/>
                  <a:gd name="connsiteY10" fmla="*/ 4320366 h 4820214"/>
                  <a:gd name="connsiteX11" fmla="*/ 3681537 w 4828679"/>
                  <a:gd name="connsiteY11" fmla="*/ 4353687 h 4820214"/>
                  <a:gd name="connsiteX12" fmla="*/ 697945 w 4828679"/>
                  <a:gd name="connsiteY12" fmla="*/ 4048648 h 4820214"/>
                  <a:gd name="connsiteX13" fmla="*/ 697945 w 4828679"/>
                  <a:gd name="connsiteY13" fmla="*/ 697235 h 4820214"/>
                  <a:gd name="connsiteX14" fmla="*/ 2375361 w 4828679"/>
                  <a:gd name="connsiteY14" fmla="*/ 0 h 48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679" h="4820214">
                    <a:moveTo>
                      <a:pt x="2375361" y="0"/>
                    </a:moveTo>
                    <a:cubicBezTo>
                      <a:pt x="2983375" y="0"/>
                      <a:pt x="3591390" y="232411"/>
                      <a:pt x="4052779" y="697235"/>
                    </a:cubicBezTo>
                    <a:cubicBezTo>
                      <a:pt x="4867050" y="1503840"/>
                      <a:pt x="4968833" y="2759032"/>
                      <a:pt x="4358131" y="3677784"/>
                    </a:cubicBezTo>
                    <a:lnTo>
                      <a:pt x="4324415" y="3718733"/>
                    </a:lnTo>
                    <a:lnTo>
                      <a:pt x="4496784" y="3891336"/>
                    </a:lnTo>
                    <a:cubicBezTo>
                      <a:pt x="4746647" y="4141546"/>
                      <a:pt x="4746647" y="4141546"/>
                      <a:pt x="4746647" y="4141546"/>
                    </a:cubicBezTo>
                    <a:cubicBezTo>
                      <a:pt x="4856023" y="4251073"/>
                      <a:pt x="4856023" y="4423185"/>
                      <a:pt x="4746647" y="4524887"/>
                    </a:cubicBezTo>
                    <a:cubicBezTo>
                      <a:pt x="4535708" y="4743937"/>
                      <a:pt x="4535708" y="4743937"/>
                      <a:pt x="4535708" y="4743937"/>
                    </a:cubicBezTo>
                    <a:cubicBezTo>
                      <a:pt x="4426331" y="4845640"/>
                      <a:pt x="4254456" y="4845640"/>
                      <a:pt x="4145079" y="4743937"/>
                    </a:cubicBezTo>
                    <a:cubicBezTo>
                      <a:pt x="4017148" y="4615833"/>
                      <a:pt x="3905208" y="4503739"/>
                      <a:pt x="3807262" y="4405657"/>
                    </a:cubicBezTo>
                    <a:lnTo>
                      <a:pt x="3722089" y="4320366"/>
                    </a:lnTo>
                    <a:lnTo>
                      <a:pt x="3681537" y="4353687"/>
                    </a:lnTo>
                    <a:cubicBezTo>
                      <a:pt x="2761848" y="4963767"/>
                      <a:pt x="1505374" y="4862088"/>
                      <a:pt x="697945" y="4048648"/>
                    </a:cubicBezTo>
                    <a:cubicBezTo>
                      <a:pt x="-232648" y="3126813"/>
                      <a:pt x="-232648" y="1619069"/>
                      <a:pt x="697945" y="697235"/>
                    </a:cubicBezTo>
                    <a:cubicBezTo>
                      <a:pt x="1159334" y="232411"/>
                      <a:pt x="1767349" y="0"/>
                      <a:pt x="2375361" y="0"/>
                    </a:cubicBezTo>
                    <a:close/>
                  </a:path>
                </a:pathLst>
              </a:custGeom>
              <a:solidFill>
                <a:schemeClr val="bg1"/>
              </a:solidFill>
              <a:ln>
                <a:noFill/>
              </a:ln>
              <a:effectLst>
                <a:outerShdw blurRad="381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dirty="0"/>
              </a:p>
            </p:txBody>
          </p:sp>
          <p:sp>
            <p:nvSpPr>
              <p:cNvPr id="12" name="Freeform 10">
                <a:extLst>
                  <a:ext uri="{FF2B5EF4-FFF2-40B4-BE49-F238E27FC236}">
                    <a16:creationId xmlns:a16="http://schemas.microsoft.com/office/drawing/2014/main" id="{448ADDE5-7606-4817-AD73-62FB9E8614C3}"/>
                  </a:ext>
                </a:extLst>
              </p:cNvPr>
              <p:cNvSpPr>
                <a:spLocks/>
              </p:cNvSpPr>
              <p:nvPr/>
            </p:nvSpPr>
            <p:spPr bwMode="auto">
              <a:xfrm>
                <a:off x="10159474" y="2973985"/>
                <a:ext cx="705284" cy="706152"/>
              </a:xfrm>
              <a:prstGeom prst="ellipse">
                <a:avLst/>
              </a:prstGeom>
              <a:solidFill>
                <a:schemeClr val="bg1">
                  <a:lumMod val="65000"/>
                  <a:alpha val="80000"/>
                </a:schemeClr>
              </a:solidFill>
              <a:ln>
                <a:noFill/>
              </a:ln>
              <a:effectLst>
                <a:innerShdw blurRad="76200">
                  <a:prstClr val="black">
                    <a:alpha val="30000"/>
                  </a:prstClr>
                </a:innerShdw>
              </a:effectLst>
            </p:spPr>
            <p:txBody>
              <a:bodyPr vert="horz" wrap="square" lIns="91440" tIns="45720" rIns="91440" bIns="45720" numCol="1" anchor="t" anchorCtr="0" compatLnSpc="1">
                <a:prstTxWarp prst="textNoShape">
                  <a:avLst/>
                </a:prstTxWarp>
              </a:bodyPr>
              <a:lstStyle/>
              <a:p>
                <a:endParaRPr lang="en-US" dirty="0"/>
              </a:p>
            </p:txBody>
          </p:sp>
        </p:grpSp>
        <p:sp>
          <p:nvSpPr>
            <p:cNvPr id="10" name="SlideNo">
              <a:extLst>
                <a:ext uri="{FF2B5EF4-FFF2-40B4-BE49-F238E27FC236}">
                  <a16:creationId xmlns:a16="http://schemas.microsoft.com/office/drawing/2014/main" id="{5B67EA6B-9BD2-4A34-B6AC-8A56B6BEDD2D}"/>
                </a:ext>
              </a:extLst>
            </p:cNvPr>
            <p:cNvSpPr txBox="1">
              <a:spLocks/>
            </p:cNvSpPr>
            <p:nvPr/>
          </p:nvSpPr>
          <p:spPr>
            <a:xfrm>
              <a:off x="366779" y="6275591"/>
              <a:ext cx="144271" cy="227691"/>
            </a:xfrm>
            <a:prstGeom prst="rect">
              <a:avLst/>
            </a:prstGeom>
            <a:noFill/>
          </p:spPr>
          <p:txBody>
            <a:bodyPr wrap="none" lIns="0" tIns="0" rIns="0" bIns="0" rtlCol="0" anchor="ctr">
              <a:spAutoFit/>
            </a:bodyPr>
            <a:lstStyle>
              <a:defPPr>
                <a:defRPr lang="en-US"/>
              </a:defPPr>
              <a:lvl1pPr marL="0" algn="ctr" defTabSz="457200" rtl="0" eaLnBrk="1" latinLnBrk="0" hangingPunct="1">
                <a:defRPr lang="en-ID" sz="1400" kern="1200" smtClean="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fld id="{F2030FAF-A4A4-40ED-9EAC-96740896EED7}" type="slidenum">
                <a:rPr lang="en-ID" sz="1100" smtClean="0">
                  <a:solidFill>
                    <a:schemeClr val="bg1"/>
                  </a:solidFill>
                </a:rPr>
                <a:pPr>
                  <a:lnSpc>
                    <a:spcPct val="150000"/>
                  </a:lnSpc>
                </a:pPr>
                <a:t>30</a:t>
              </a:fld>
              <a:endParaRPr lang="en-ID" sz="1100" dirty="0">
                <a:solidFill>
                  <a:schemeClr val="bg1"/>
                </a:solidFill>
              </a:endParaRPr>
            </a:p>
          </p:txBody>
        </p:sp>
      </p:grpSp>
    </p:spTree>
    <p:extLst>
      <p:ext uri="{BB962C8B-B14F-4D97-AF65-F5344CB8AC3E}">
        <p14:creationId xmlns:p14="http://schemas.microsoft.com/office/powerpoint/2010/main" val="13327184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pFooter">
            <a:extLst>
              <a:ext uri="{FF2B5EF4-FFF2-40B4-BE49-F238E27FC236}">
                <a16:creationId xmlns:a16="http://schemas.microsoft.com/office/drawing/2014/main" id="{CB209EE6-B794-44CE-90E1-8460C665DA27}"/>
              </a:ext>
            </a:extLst>
          </p:cNvPr>
          <p:cNvGrpSpPr/>
          <p:nvPr/>
        </p:nvGrpSpPr>
        <p:grpSpPr>
          <a:xfrm>
            <a:off x="246061" y="6218585"/>
            <a:ext cx="396878" cy="396180"/>
            <a:chOff x="246061" y="6218585"/>
            <a:chExt cx="396878" cy="396180"/>
          </a:xfrm>
        </p:grpSpPr>
        <p:grpSp>
          <p:nvGrpSpPr>
            <p:cNvPr id="3" name="Group 2">
              <a:extLst>
                <a:ext uri="{FF2B5EF4-FFF2-40B4-BE49-F238E27FC236}">
                  <a16:creationId xmlns:a16="http://schemas.microsoft.com/office/drawing/2014/main" id="{87465D8D-A5B5-4947-B0BE-B059D3F26A22}"/>
                </a:ext>
              </a:extLst>
            </p:cNvPr>
            <p:cNvGrpSpPr/>
            <p:nvPr/>
          </p:nvGrpSpPr>
          <p:grpSpPr>
            <a:xfrm>
              <a:off x="246061" y="6218585"/>
              <a:ext cx="396878" cy="396180"/>
              <a:chOff x="10102958" y="2918320"/>
              <a:chExt cx="831744" cy="830285"/>
            </a:xfrm>
          </p:grpSpPr>
          <p:sp>
            <p:nvSpPr>
              <p:cNvPr id="6" name="Freeform: Shape 5">
                <a:extLst>
                  <a:ext uri="{FF2B5EF4-FFF2-40B4-BE49-F238E27FC236}">
                    <a16:creationId xmlns:a16="http://schemas.microsoft.com/office/drawing/2014/main" id="{1FD06D38-93DB-46EB-882B-E8A47C56F4B5}"/>
                  </a:ext>
                </a:extLst>
              </p:cNvPr>
              <p:cNvSpPr>
                <a:spLocks/>
              </p:cNvSpPr>
              <p:nvPr/>
            </p:nvSpPr>
            <p:spPr bwMode="auto">
              <a:xfrm>
                <a:off x="10102958" y="2918320"/>
                <a:ext cx="831744" cy="830285"/>
              </a:xfrm>
              <a:custGeom>
                <a:avLst/>
                <a:gdLst>
                  <a:gd name="connsiteX0" fmla="*/ 2375361 w 4828679"/>
                  <a:gd name="connsiteY0" fmla="*/ 0 h 4820214"/>
                  <a:gd name="connsiteX1" fmla="*/ 4052779 w 4828679"/>
                  <a:gd name="connsiteY1" fmla="*/ 697235 h 4820214"/>
                  <a:gd name="connsiteX2" fmla="*/ 4358131 w 4828679"/>
                  <a:gd name="connsiteY2" fmla="*/ 3677784 h 4820214"/>
                  <a:gd name="connsiteX3" fmla="*/ 4324415 w 4828679"/>
                  <a:gd name="connsiteY3" fmla="*/ 3718733 h 4820214"/>
                  <a:gd name="connsiteX4" fmla="*/ 4496784 w 4828679"/>
                  <a:gd name="connsiteY4" fmla="*/ 3891336 h 4820214"/>
                  <a:gd name="connsiteX5" fmla="*/ 4746647 w 4828679"/>
                  <a:gd name="connsiteY5" fmla="*/ 4141546 h 4820214"/>
                  <a:gd name="connsiteX6" fmla="*/ 4746647 w 4828679"/>
                  <a:gd name="connsiteY6" fmla="*/ 4524887 h 4820214"/>
                  <a:gd name="connsiteX7" fmla="*/ 4535708 w 4828679"/>
                  <a:gd name="connsiteY7" fmla="*/ 4743937 h 4820214"/>
                  <a:gd name="connsiteX8" fmla="*/ 4145079 w 4828679"/>
                  <a:gd name="connsiteY8" fmla="*/ 4743937 h 4820214"/>
                  <a:gd name="connsiteX9" fmla="*/ 3807262 w 4828679"/>
                  <a:gd name="connsiteY9" fmla="*/ 4405657 h 4820214"/>
                  <a:gd name="connsiteX10" fmla="*/ 3722089 w 4828679"/>
                  <a:gd name="connsiteY10" fmla="*/ 4320366 h 4820214"/>
                  <a:gd name="connsiteX11" fmla="*/ 3681537 w 4828679"/>
                  <a:gd name="connsiteY11" fmla="*/ 4353687 h 4820214"/>
                  <a:gd name="connsiteX12" fmla="*/ 697945 w 4828679"/>
                  <a:gd name="connsiteY12" fmla="*/ 4048648 h 4820214"/>
                  <a:gd name="connsiteX13" fmla="*/ 697945 w 4828679"/>
                  <a:gd name="connsiteY13" fmla="*/ 697235 h 4820214"/>
                  <a:gd name="connsiteX14" fmla="*/ 2375361 w 4828679"/>
                  <a:gd name="connsiteY14" fmla="*/ 0 h 48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679" h="4820214">
                    <a:moveTo>
                      <a:pt x="2375361" y="0"/>
                    </a:moveTo>
                    <a:cubicBezTo>
                      <a:pt x="2983375" y="0"/>
                      <a:pt x="3591390" y="232411"/>
                      <a:pt x="4052779" y="697235"/>
                    </a:cubicBezTo>
                    <a:cubicBezTo>
                      <a:pt x="4867050" y="1503840"/>
                      <a:pt x="4968833" y="2759032"/>
                      <a:pt x="4358131" y="3677784"/>
                    </a:cubicBezTo>
                    <a:lnTo>
                      <a:pt x="4324415" y="3718733"/>
                    </a:lnTo>
                    <a:lnTo>
                      <a:pt x="4496784" y="3891336"/>
                    </a:lnTo>
                    <a:cubicBezTo>
                      <a:pt x="4746647" y="4141546"/>
                      <a:pt x="4746647" y="4141546"/>
                      <a:pt x="4746647" y="4141546"/>
                    </a:cubicBezTo>
                    <a:cubicBezTo>
                      <a:pt x="4856023" y="4251073"/>
                      <a:pt x="4856023" y="4423185"/>
                      <a:pt x="4746647" y="4524887"/>
                    </a:cubicBezTo>
                    <a:cubicBezTo>
                      <a:pt x="4535708" y="4743937"/>
                      <a:pt x="4535708" y="4743937"/>
                      <a:pt x="4535708" y="4743937"/>
                    </a:cubicBezTo>
                    <a:cubicBezTo>
                      <a:pt x="4426331" y="4845640"/>
                      <a:pt x="4254456" y="4845640"/>
                      <a:pt x="4145079" y="4743937"/>
                    </a:cubicBezTo>
                    <a:cubicBezTo>
                      <a:pt x="4017148" y="4615833"/>
                      <a:pt x="3905208" y="4503739"/>
                      <a:pt x="3807262" y="4405657"/>
                    </a:cubicBezTo>
                    <a:lnTo>
                      <a:pt x="3722089" y="4320366"/>
                    </a:lnTo>
                    <a:lnTo>
                      <a:pt x="3681537" y="4353687"/>
                    </a:lnTo>
                    <a:cubicBezTo>
                      <a:pt x="2761848" y="4963767"/>
                      <a:pt x="1505374" y="4862088"/>
                      <a:pt x="697945" y="4048648"/>
                    </a:cubicBezTo>
                    <a:cubicBezTo>
                      <a:pt x="-232648" y="3126813"/>
                      <a:pt x="-232648" y="1619069"/>
                      <a:pt x="697945" y="697235"/>
                    </a:cubicBezTo>
                    <a:cubicBezTo>
                      <a:pt x="1159334" y="232411"/>
                      <a:pt x="1767349" y="0"/>
                      <a:pt x="2375361" y="0"/>
                    </a:cubicBezTo>
                    <a:close/>
                  </a:path>
                </a:pathLst>
              </a:custGeom>
              <a:solidFill>
                <a:schemeClr val="bg1"/>
              </a:solidFill>
              <a:ln>
                <a:noFill/>
              </a:ln>
              <a:effectLst>
                <a:outerShdw blurRad="381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dirty="0"/>
              </a:p>
            </p:txBody>
          </p:sp>
          <p:sp>
            <p:nvSpPr>
              <p:cNvPr id="7" name="Freeform 10">
                <a:extLst>
                  <a:ext uri="{FF2B5EF4-FFF2-40B4-BE49-F238E27FC236}">
                    <a16:creationId xmlns:a16="http://schemas.microsoft.com/office/drawing/2014/main" id="{D5FEEAC4-7C2D-46B9-B7B0-8C9351CE24C1}"/>
                  </a:ext>
                </a:extLst>
              </p:cNvPr>
              <p:cNvSpPr>
                <a:spLocks/>
              </p:cNvSpPr>
              <p:nvPr/>
            </p:nvSpPr>
            <p:spPr bwMode="auto">
              <a:xfrm>
                <a:off x="10159474" y="2973985"/>
                <a:ext cx="705284" cy="706152"/>
              </a:xfrm>
              <a:prstGeom prst="ellipse">
                <a:avLst/>
              </a:prstGeom>
              <a:solidFill>
                <a:schemeClr val="bg1">
                  <a:lumMod val="50000"/>
                  <a:alpha val="80000"/>
                </a:schemeClr>
              </a:solidFill>
              <a:ln>
                <a:noFill/>
              </a:ln>
              <a:effectLst>
                <a:innerShdw blurRad="76200">
                  <a:prstClr val="black">
                    <a:alpha val="30000"/>
                  </a:prstClr>
                </a:innerShdw>
              </a:effectLst>
            </p:spPr>
            <p:txBody>
              <a:bodyPr vert="horz" wrap="square" lIns="91440" tIns="45720" rIns="91440" bIns="45720" numCol="1" anchor="t" anchorCtr="0" compatLnSpc="1">
                <a:prstTxWarp prst="textNoShape">
                  <a:avLst/>
                </a:prstTxWarp>
              </a:bodyPr>
              <a:lstStyle/>
              <a:p>
                <a:endParaRPr lang="en-US" dirty="0"/>
              </a:p>
            </p:txBody>
          </p:sp>
        </p:grpSp>
        <p:sp>
          <p:nvSpPr>
            <p:cNvPr id="4" name="SlideNo">
              <a:extLst>
                <a:ext uri="{FF2B5EF4-FFF2-40B4-BE49-F238E27FC236}">
                  <a16:creationId xmlns:a16="http://schemas.microsoft.com/office/drawing/2014/main" id="{18406DFB-C206-4F35-B0F4-E361091FBBD5}"/>
                </a:ext>
              </a:extLst>
            </p:cNvPr>
            <p:cNvSpPr txBox="1">
              <a:spLocks/>
            </p:cNvSpPr>
            <p:nvPr/>
          </p:nvSpPr>
          <p:spPr>
            <a:xfrm>
              <a:off x="382007" y="6281233"/>
              <a:ext cx="113814" cy="216406"/>
            </a:xfrm>
            <a:prstGeom prst="rect">
              <a:avLst/>
            </a:prstGeom>
            <a:noFill/>
          </p:spPr>
          <p:txBody>
            <a:bodyPr wrap="none" lIns="0" tIns="0" rIns="0" bIns="0" rtlCol="0" anchor="ctr">
              <a:spAutoFit/>
            </a:bodyPr>
            <a:lstStyle>
              <a:defPPr>
                <a:defRPr lang="en-US"/>
              </a:defPPr>
              <a:lvl1pPr marL="0" algn="ctr" defTabSz="457200" rtl="0" eaLnBrk="1" latinLnBrk="0" hangingPunct="1">
                <a:defRPr lang="en-ID" sz="1400" kern="1200" smtClean="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fld id="{F2030FAF-A4A4-40ED-9EAC-96740896EED7}" type="slidenum">
                <a:rPr lang="en-ID" sz="1100" smtClean="0">
                  <a:solidFill>
                    <a:schemeClr val="bg1"/>
                  </a:solidFill>
                </a:rPr>
                <a:pPr>
                  <a:lnSpc>
                    <a:spcPct val="150000"/>
                  </a:lnSpc>
                </a:pPr>
                <a:t>31</a:t>
              </a:fld>
              <a:endParaRPr lang="en-ID" sz="1100" dirty="0">
                <a:solidFill>
                  <a:schemeClr val="bg1"/>
                </a:solidFill>
              </a:endParaRPr>
            </a:p>
          </p:txBody>
        </p:sp>
      </p:grpSp>
      <p:pic>
        <p:nvPicPr>
          <p:cNvPr id="41" name="Picture 40" descr="A long bridge over some water&#10;&#10;Description automatically generated">
            <a:extLst>
              <a:ext uri="{FF2B5EF4-FFF2-40B4-BE49-F238E27FC236}">
                <a16:creationId xmlns:a16="http://schemas.microsoft.com/office/drawing/2014/main" id="{9477D6B0-0CA3-42D7-B844-7B57CAAEFF83}"/>
              </a:ext>
            </a:extLst>
          </p:cNvPr>
          <p:cNvPicPr/>
          <p:nvPr/>
        </p:nvPicPr>
        <p:blipFill>
          <a:blip r:embed="rId2">
            <a:extLst>
              <a:ext uri="{28A0092B-C50C-407E-A947-70E740481C1C}">
                <a14:useLocalDpi xmlns:a14="http://schemas.microsoft.com/office/drawing/2010/main" val="0"/>
              </a:ext>
            </a:extLst>
          </a:blip>
          <a:stretch>
            <a:fillRect/>
          </a:stretch>
        </p:blipFill>
        <p:spPr>
          <a:xfrm>
            <a:off x="6546750" y="2092009"/>
            <a:ext cx="5065486" cy="2969509"/>
          </a:xfrm>
          <a:prstGeom prst="rect">
            <a:avLst/>
          </a:prstGeom>
        </p:spPr>
      </p:pic>
      <p:pic>
        <p:nvPicPr>
          <p:cNvPr id="44" name="Mockup">
            <a:extLst>
              <a:ext uri="{FF2B5EF4-FFF2-40B4-BE49-F238E27FC236}">
                <a16:creationId xmlns:a16="http://schemas.microsoft.com/office/drawing/2014/main" id="{D61247FA-F1D5-432F-97E3-038077EEB7BD}"/>
              </a:ext>
            </a:extLst>
          </p:cNvPr>
          <p:cNvPicPr>
            <a:picLocks noChangeAspect="1"/>
          </p:cNvPicPr>
          <p:nvPr/>
        </p:nvPicPr>
        <p:blipFill>
          <a:blip r:embed="rId3">
            <a:grayscl/>
            <a:extLst>
              <a:ext uri="{28A0092B-C50C-407E-A947-70E740481C1C}">
                <a14:useLocalDpi xmlns:a14="http://schemas.microsoft.com/office/drawing/2010/main" val="0"/>
              </a:ext>
            </a:extLst>
          </a:blip>
          <a:srcRect/>
          <a:stretch/>
        </p:blipFill>
        <p:spPr>
          <a:xfrm>
            <a:off x="5854890" y="1842144"/>
            <a:ext cx="6338698" cy="3640688"/>
          </a:xfrm>
          <a:prstGeom prst="rect">
            <a:avLst/>
          </a:prstGeom>
        </p:spPr>
      </p:pic>
      <p:sp>
        <p:nvSpPr>
          <p:cNvPr id="9" name="Rectangle 8">
            <a:extLst>
              <a:ext uri="{FF2B5EF4-FFF2-40B4-BE49-F238E27FC236}">
                <a16:creationId xmlns:a16="http://schemas.microsoft.com/office/drawing/2014/main" id="{BCAB43C6-0868-47A8-BD6B-A80214D9996A}"/>
              </a:ext>
            </a:extLst>
          </p:cNvPr>
          <p:cNvSpPr/>
          <p:nvPr/>
        </p:nvSpPr>
        <p:spPr>
          <a:xfrm>
            <a:off x="284303" y="1941226"/>
            <a:ext cx="5630722" cy="3557512"/>
          </a:xfrm>
          <a:prstGeom prst="rect">
            <a:avLst/>
          </a:prstGeom>
        </p:spPr>
        <p:txBody>
          <a:bodyPr wrap="square">
            <a:spAutoFit/>
          </a:bodyPr>
          <a:lstStyle/>
          <a:p>
            <a:pPr algn="just" rtl="1">
              <a:lnSpc>
                <a:spcPct val="107000"/>
              </a:lnSpc>
              <a:spcAft>
                <a:spcPts val="800"/>
              </a:spcAft>
            </a:pP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بعد أن عملت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ون تو ون في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العديد من</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مشاريع منتج الطاقة المستقل</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a:t>
            </a:r>
            <a:r>
              <a:rPr lang="en-US"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IPP ،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ومنتج المياه والطاقة المستقل</a:t>
            </a:r>
            <a:r>
              <a:rPr lang="en-US"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IWPP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كانت فرصة جيدة للشركة تقديم المشورة لأول مشروع من نوعه يختص بمحطة مستقلة لمعالجة مياه الصرف الصحي </a:t>
            </a:r>
            <a:r>
              <a:rPr lang="en-US" dirty="0">
                <a:solidFill>
                  <a:schemeClr val="bg1">
                    <a:lumMod val="50000"/>
                  </a:schemeClr>
                </a:solidFill>
                <a:latin typeface="Hassan LT Light" panose="01000400000000000000" pitchFamily="2" charset="-78"/>
                <a:cs typeface="Hassan LT Light" panose="01000400000000000000" pitchFamily="2" charset="-78"/>
              </a:rPr>
              <a:t>(ISTP),</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وفق نموذج البناء والتشغيل والتملك ونقل الملكية </a:t>
            </a:r>
            <a:r>
              <a:rPr lang="en-US"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BOOT)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لمدة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25 سنة في غرب الدمام.</a:t>
            </a:r>
          </a:p>
          <a:p>
            <a:pPr algn="just" rtl="1">
              <a:lnSpc>
                <a:spcPct val="107000"/>
              </a:lnSpc>
              <a:spcAft>
                <a:spcPts val="800"/>
              </a:spcAft>
            </a:pP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تم التفاوض على جميع اتفاقيات المشروع بما في ذلك</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نموذج</a:t>
            </a:r>
            <a:r>
              <a:rPr lang="en-US"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STA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و</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نموذج الهندسة والمشتريات والتشييد</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a:t>
            </a:r>
            <a:r>
              <a:rPr lang="en-US"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EPC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و</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نموذج التشغيل والإدارة</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a:t>
            </a:r>
            <a:r>
              <a:rPr lang="en-US"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O&amp;M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وبيان الشروط المالية.</a:t>
            </a:r>
          </a:p>
          <a:p>
            <a:pPr algn="just" rtl="1">
              <a:lnSpc>
                <a:spcPct val="107000"/>
              </a:lnSpc>
              <a:spcAft>
                <a:spcPts val="800"/>
              </a:spcAft>
            </a:pP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لم يكن الكونسورتيوم ناجحًا في الدمام بناءً على التسعير. ومع ذلك ، أخذنا الدروس من هذا ، وفي النهاية نجح الكونسورتيوم في</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مشروع محطة معالجة مياه الصرف الصحي المستقل في</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مطار جدة 2 ، </a:t>
            </a:r>
            <a:r>
              <a:rPr lang="en-US"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ISTP.</a:t>
            </a:r>
            <a:endParaRPr lang="x-none"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endParaRPr>
          </a:p>
        </p:txBody>
      </p:sp>
      <p:pic>
        <p:nvPicPr>
          <p:cNvPr id="11" name="Picture 10" descr="A picture containing image&#10;&#10;Description automatically generated">
            <a:extLst>
              <a:ext uri="{FF2B5EF4-FFF2-40B4-BE49-F238E27FC236}">
                <a16:creationId xmlns:a16="http://schemas.microsoft.com/office/drawing/2014/main" id="{7B5A5550-9039-4EBD-823B-AA3CC051AA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192" y="-1240972"/>
            <a:ext cx="12774914" cy="3974841"/>
          </a:xfrm>
          <a:prstGeom prst="rect">
            <a:avLst/>
          </a:prstGeom>
        </p:spPr>
      </p:pic>
    </p:spTree>
    <p:extLst>
      <p:ext uri="{BB962C8B-B14F-4D97-AF65-F5344CB8AC3E}">
        <p14:creationId xmlns:p14="http://schemas.microsoft.com/office/powerpoint/2010/main" val="39010593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outdoor, light, traffic, street&#10;&#10;Description automatically generated">
            <a:extLst>
              <a:ext uri="{FF2B5EF4-FFF2-40B4-BE49-F238E27FC236}">
                <a16:creationId xmlns:a16="http://schemas.microsoft.com/office/drawing/2014/main" id="{0482045E-005E-472B-9EC2-C7412D5C32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618"/>
            <a:ext cx="12193588" cy="6886375"/>
          </a:xfrm>
          <a:prstGeom prst="rect">
            <a:avLst/>
          </a:prstGeom>
        </p:spPr>
      </p:pic>
      <p:sp>
        <p:nvSpPr>
          <p:cNvPr id="5" name="Shapes">
            <a:extLst>
              <a:ext uri="{FF2B5EF4-FFF2-40B4-BE49-F238E27FC236}">
                <a16:creationId xmlns:a16="http://schemas.microsoft.com/office/drawing/2014/main" id="{10ADB3FB-CD20-4E1B-A665-A4F05F21521A}"/>
              </a:ext>
            </a:extLst>
          </p:cNvPr>
          <p:cNvSpPr/>
          <p:nvPr/>
        </p:nvSpPr>
        <p:spPr>
          <a:xfrm>
            <a:off x="0" y="0"/>
            <a:ext cx="12193588" cy="6853993"/>
          </a:xfrm>
          <a:prstGeom prst="rect">
            <a:avLst/>
          </a:prstGeom>
          <a:gradFill flip="none" rotWithShape="1">
            <a:gsLst>
              <a:gs pos="100000">
                <a:schemeClr val="bg1">
                  <a:lumMod val="50000"/>
                  <a:alpha val="36000"/>
                </a:schemeClr>
              </a:gs>
              <a:gs pos="16000">
                <a:schemeClr val="tx1">
                  <a:alpha val="62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x-none" sz="2000" dirty="0">
              <a:latin typeface="Poppins" panose="00000500000000000000" pitchFamily="50" charset="0"/>
              <a:cs typeface="Poppins" panose="00000500000000000000" pitchFamily="50" charset="0"/>
            </a:endParaRPr>
          </a:p>
        </p:txBody>
      </p:sp>
      <p:sp>
        <p:nvSpPr>
          <p:cNvPr id="6" name="Rectangle 5">
            <a:extLst>
              <a:ext uri="{FF2B5EF4-FFF2-40B4-BE49-F238E27FC236}">
                <a16:creationId xmlns:a16="http://schemas.microsoft.com/office/drawing/2014/main" id="{2108B3B5-53C6-4078-9847-4F7AF5F10B09}"/>
              </a:ext>
            </a:extLst>
          </p:cNvPr>
          <p:cNvSpPr/>
          <p:nvPr/>
        </p:nvSpPr>
        <p:spPr>
          <a:xfrm>
            <a:off x="1175832" y="3136668"/>
            <a:ext cx="10245855" cy="1174867"/>
          </a:xfrm>
          <a:prstGeom prst="rect">
            <a:avLst/>
          </a:prstGeom>
          <a:noFill/>
          <a:ln w="857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chemeClr val="bg1"/>
              </a:solidFill>
            </a:endParaRPr>
          </a:p>
        </p:txBody>
      </p:sp>
      <p:sp>
        <p:nvSpPr>
          <p:cNvPr id="4" name="Rectangle 3">
            <a:extLst>
              <a:ext uri="{FF2B5EF4-FFF2-40B4-BE49-F238E27FC236}">
                <a16:creationId xmlns:a16="http://schemas.microsoft.com/office/drawing/2014/main" id="{4730CABB-A8D7-4C83-93AA-CD8EF3C13ABC}"/>
              </a:ext>
            </a:extLst>
          </p:cNvPr>
          <p:cNvSpPr/>
          <p:nvPr/>
        </p:nvSpPr>
        <p:spPr>
          <a:xfrm>
            <a:off x="1618209" y="3492414"/>
            <a:ext cx="9609514" cy="553357"/>
          </a:xfrm>
          <a:prstGeom prst="rect">
            <a:avLst/>
          </a:prstGeom>
        </p:spPr>
        <p:txBody>
          <a:bodyPr wrap="square">
            <a:spAutoFit/>
          </a:bodyPr>
          <a:lstStyle/>
          <a:p>
            <a:pPr algn="ctr" rtl="1">
              <a:lnSpc>
                <a:spcPct val="107000"/>
              </a:lnSpc>
              <a:spcAft>
                <a:spcPts val="800"/>
              </a:spcAft>
            </a:pPr>
            <a:r>
              <a:rPr lang="ar-EG" sz="2800" b="1" dirty="0">
                <a:solidFill>
                  <a:schemeClr val="bg1"/>
                </a:solidFill>
                <a:latin typeface="Hassan LT Bold" panose="01000400000000000000" pitchFamily="2" charset="-78"/>
                <a:ea typeface="Calibri" panose="020F0502020204030204" pitchFamily="34" charset="0"/>
                <a:cs typeface="Hassan LT Bold" panose="01000400000000000000" pitchFamily="2" charset="-78"/>
              </a:rPr>
              <a:t>قائمة الصفقات: الشراكة بين القطاعين العام والخاص </a:t>
            </a:r>
            <a:r>
              <a:rPr lang="en-US" sz="2800" b="1" dirty="0">
                <a:solidFill>
                  <a:schemeClr val="bg1"/>
                </a:solidFill>
                <a:latin typeface="Hassan LT Bold" panose="01000400000000000000" pitchFamily="2" charset="-78"/>
                <a:ea typeface="Calibri" panose="020F0502020204030204" pitchFamily="34" charset="0"/>
                <a:cs typeface="Hassan LT Bold" panose="01000400000000000000" pitchFamily="2" charset="-78"/>
              </a:rPr>
              <a:t>(PPP)</a:t>
            </a:r>
            <a:endParaRPr lang="x-none" sz="2800" b="1" dirty="0">
              <a:solidFill>
                <a:schemeClr val="bg1"/>
              </a:solidFill>
              <a:latin typeface="Hassan LT Bold" panose="01000400000000000000" pitchFamily="2" charset="-78"/>
              <a:ea typeface="Calibri" panose="020F0502020204030204" pitchFamily="34" charset="0"/>
              <a:cs typeface="Hassan LT Bold" panose="01000400000000000000" pitchFamily="2" charset="-78"/>
            </a:endParaRPr>
          </a:p>
        </p:txBody>
      </p:sp>
      <p:grpSp>
        <p:nvGrpSpPr>
          <p:cNvPr id="7" name="PpFooter">
            <a:extLst>
              <a:ext uri="{FF2B5EF4-FFF2-40B4-BE49-F238E27FC236}">
                <a16:creationId xmlns:a16="http://schemas.microsoft.com/office/drawing/2014/main" id="{FEF104FE-53F5-4DBA-82F5-ED3BE5CA5208}"/>
              </a:ext>
            </a:extLst>
          </p:cNvPr>
          <p:cNvGrpSpPr/>
          <p:nvPr/>
        </p:nvGrpSpPr>
        <p:grpSpPr>
          <a:xfrm>
            <a:off x="246061" y="6218585"/>
            <a:ext cx="396878" cy="396180"/>
            <a:chOff x="246061" y="6218585"/>
            <a:chExt cx="396878" cy="396180"/>
          </a:xfrm>
        </p:grpSpPr>
        <p:grpSp>
          <p:nvGrpSpPr>
            <p:cNvPr id="8" name="Group 7">
              <a:extLst>
                <a:ext uri="{FF2B5EF4-FFF2-40B4-BE49-F238E27FC236}">
                  <a16:creationId xmlns:a16="http://schemas.microsoft.com/office/drawing/2014/main" id="{46EC3D4D-A69E-4214-867A-B73BBCA173DD}"/>
                </a:ext>
              </a:extLst>
            </p:cNvPr>
            <p:cNvGrpSpPr/>
            <p:nvPr/>
          </p:nvGrpSpPr>
          <p:grpSpPr>
            <a:xfrm>
              <a:off x="246061" y="6218585"/>
              <a:ext cx="396878" cy="396180"/>
              <a:chOff x="10102958" y="2918320"/>
              <a:chExt cx="831744" cy="830285"/>
            </a:xfrm>
          </p:grpSpPr>
          <p:sp>
            <p:nvSpPr>
              <p:cNvPr id="12" name="Freeform: Shape 11">
                <a:extLst>
                  <a:ext uri="{FF2B5EF4-FFF2-40B4-BE49-F238E27FC236}">
                    <a16:creationId xmlns:a16="http://schemas.microsoft.com/office/drawing/2014/main" id="{352CB768-1F0C-41CA-8A8B-8A2C62467266}"/>
                  </a:ext>
                </a:extLst>
              </p:cNvPr>
              <p:cNvSpPr>
                <a:spLocks/>
              </p:cNvSpPr>
              <p:nvPr/>
            </p:nvSpPr>
            <p:spPr bwMode="auto">
              <a:xfrm>
                <a:off x="10102958" y="2918320"/>
                <a:ext cx="831744" cy="830285"/>
              </a:xfrm>
              <a:custGeom>
                <a:avLst/>
                <a:gdLst>
                  <a:gd name="connsiteX0" fmla="*/ 2375361 w 4828679"/>
                  <a:gd name="connsiteY0" fmla="*/ 0 h 4820214"/>
                  <a:gd name="connsiteX1" fmla="*/ 4052779 w 4828679"/>
                  <a:gd name="connsiteY1" fmla="*/ 697235 h 4820214"/>
                  <a:gd name="connsiteX2" fmla="*/ 4358131 w 4828679"/>
                  <a:gd name="connsiteY2" fmla="*/ 3677784 h 4820214"/>
                  <a:gd name="connsiteX3" fmla="*/ 4324415 w 4828679"/>
                  <a:gd name="connsiteY3" fmla="*/ 3718733 h 4820214"/>
                  <a:gd name="connsiteX4" fmla="*/ 4496784 w 4828679"/>
                  <a:gd name="connsiteY4" fmla="*/ 3891336 h 4820214"/>
                  <a:gd name="connsiteX5" fmla="*/ 4746647 w 4828679"/>
                  <a:gd name="connsiteY5" fmla="*/ 4141546 h 4820214"/>
                  <a:gd name="connsiteX6" fmla="*/ 4746647 w 4828679"/>
                  <a:gd name="connsiteY6" fmla="*/ 4524887 h 4820214"/>
                  <a:gd name="connsiteX7" fmla="*/ 4535708 w 4828679"/>
                  <a:gd name="connsiteY7" fmla="*/ 4743937 h 4820214"/>
                  <a:gd name="connsiteX8" fmla="*/ 4145079 w 4828679"/>
                  <a:gd name="connsiteY8" fmla="*/ 4743937 h 4820214"/>
                  <a:gd name="connsiteX9" fmla="*/ 3807262 w 4828679"/>
                  <a:gd name="connsiteY9" fmla="*/ 4405657 h 4820214"/>
                  <a:gd name="connsiteX10" fmla="*/ 3722089 w 4828679"/>
                  <a:gd name="connsiteY10" fmla="*/ 4320366 h 4820214"/>
                  <a:gd name="connsiteX11" fmla="*/ 3681537 w 4828679"/>
                  <a:gd name="connsiteY11" fmla="*/ 4353687 h 4820214"/>
                  <a:gd name="connsiteX12" fmla="*/ 697945 w 4828679"/>
                  <a:gd name="connsiteY12" fmla="*/ 4048648 h 4820214"/>
                  <a:gd name="connsiteX13" fmla="*/ 697945 w 4828679"/>
                  <a:gd name="connsiteY13" fmla="*/ 697235 h 4820214"/>
                  <a:gd name="connsiteX14" fmla="*/ 2375361 w 4828679"/>
                  <a:gd name="connsiteY14" fmla="*/ 0 h 48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679" h="4820214">
                    <a:moveTo>
                      <a:pt x="2375361" y="0"/>
                    </a:moveTo>
                    <a:cubicBezTo>
                      <a:pt x="2983375" y="0"/>
                      <a:pt x="3591390" y="232411"/>
                      <a:pt x="4052779" y="697235"/>
                    </a:cubicBezTo>
                    <a:cubicBezTo>
                      <a:pt x="4867050" y="1503840"/>
                      <a:pt x="4968833" y="2759032"/>
                      <a:pt x="4358131" y="3677784"/>
                    </a:cubicBezTo>
                    <a:lnTo>
                      <a:pt x="4324415" y="3718733"/>
                    </a:lnTo>
                    <a:lnTo>
                      <a:pt x="4496784" y="3891336"/>
                    </a:lnTo>
                    <a:cubicBezTo>
                      <a:pt x="4746647" y="4141546"/>
                      <a:pt x="4746647" y="4141546"/>
                      <a:pt x="4746647" y="4141546"/>
                    </a:cubicBezTo>
                    <a:cubicBezTo>
                      <a:pt x="4856023" y="4251073"/>
                      <a:pt x="4856023" y="4423185"/>
                      <a:pt x="4746647" y="4524887"/>
                    </a:cubicBezTo>
                    <a:cubicBezTo>
                      <a:pt x="4535708" y="4743937"/>
                      <a:pt x="4535708" y="4743937"/>
                      <a:pt x="4535708" y="4743937"/>
                    </a:cubicBezTo>
                    <a:cubicBezTo>
                      <a:pt x="4426331" y="4845640"/>
                      <a:pt x="4254456" y="4845640"/>
                      <a:pt x="4145079" y="4743937"/>
                    </a:cubicBezTo>
                    <a:cubicBezTo>
                      <a:pt x="4017148" y="4615833"/>
                      <a:pt x="3905208" y="4503739"/>
                      <a:pt x="3807262" y="4405657"/>
                    </a:cubicBezTo>
                    <a:lnTo>
                      <a:pt x="3722089" y="4320366"/>
                    </a:lnTo>
                    <a:lnTo>
                      <a:pt x="3681537" y="4353687"/>
                    </a:lnTo>
                    <a:cubicBezTo>
                      <a:pt x="2761848" y="4963767"/>
                      <a:pt x="1505374" y="4862088"/>
                      <a:pt x="697945" y="4048648"/>
                    </a:cubicBezTo>
                    <a:cubicBezTo>
                      <a:pt x="-232648" y="3126813"/>
                      <a:pt x="-232648" y="1619069"/>
                      <a:pt x="697945" y="697235"/>
                    </a:cubicBezTo>
                    <a:cubicBezTo>
                      <a:pt x="1159334" y="232411"/>
                      <a:pt x="1767349" y="0"/>
                      <a:pt x="2375361" y="0"/>
                    </a:cubicBezTo>
                    <a:close/>
                  </a:path>
                </a:pathLst>
              </a:custGeom>
              <a:solidFill>
                <a:schemeClr val="bg1"/>
              </a:solidFill>
              <a:ln>
                <a:noFill/>
              </a:ln>
              <a:effectLst>
                <a:outerShdw blurRad="381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dirty="0"/>
              </a:p>
            </p:txBody>
          </p:sp>
          <p:sp>
            <p:nvSpPr>
              <p:cNvPr id="13" name="Freeform 10">
                <a:extLst>
                  <a:ext uri="{FF2B5EF4-FFF2-40B4-BE49-F238E27FC236}">
                    <a16:creationId xmlns:a16="http://schemas.microsoft.com/office/drawing/2014/main" id="{EEA1835D-1EDA-415B-A83E-F7F20B56F4DE}"/>
                  </a:ext>
                </a:extLst>
              </p:cNvPr>
              <p:cNvSpPr>
                <a:spLocks/>
              </p:cNvSpPr>
              <p:nvPr/>
            </p:nvSpPr>
            <p:spPr bwMode="auto">
              <a:xfrm>
                <a:off x="10159474" y="2973985"/>
                <a:ext cx="705284" cy="706152"/>
              </a:xfrm>
              <a:prstGeom prst="ellipse">
                <a:avLst/>
              </a:prstGeom>
              <a:solidFill>
                <a:schemeClr val="bg1">
                  <a:lumMod val="65000"/>
                  <a:alpha val="80000"/>
                </a:schemeClr>
              </a:solidFill>
              <a:ln>
                <a:noFill/>
              </a:ln>
              <a:effectLst>
                <a:innerShdw blurRad="76200">
                  <a:prstClr val="black">
                    <a:alpha val="30000"/>
                  </a:prstClr>
                </a:innerShdw>
              </a:effectLst>
            </p:spPr>
            <p:txBody>
              <a:bodyPr vert="horz" wrap="square" lIns="91440" tIns="45720" rIns="91440" bIns="45720" numCol="1" anchor="t" anchorCtr="0" compatLnSpc="1">
                <a:prstTxWarp prst="textNoShape">
                  <a:avLst/>
                </a:prstTxWarp>
              </a:bodyPr>
              <a:lstStyle/>
              <a:p>
                <a:endParaRPr lang="en-US" dirty="0"/>
              </a:p>
            </p:txBody>
          </p:sp>
        </p:grpSp>
        <p:sp>
          <p:nvSpPr>
            <p:cNvPr id="11" name="SlideNo">
              <a:extLst>
                <a:ext uri="{FF2B5EF4-FFF2-40B4-BE49-F238E27FC236}">
                  <a16:creationId xmlns:a16="http://schemas.microsoft.com/office/drawing/2014/main" id="{42E59A76-EFCA-499D-B99A-E7613DE002EB}"/>
                </a:ext>
              </a:extLst>
            </p:cNvPr>
            <p:cNvSpPr txBox="1">
              <a:spLocks/>
            </p:cNvSpPr>
            <p:nvPr/>
          </p:nvSpPr>
          <p:spPr>
            <a:xfrm>
              <a:off x="366779" y="6275591"/>
              <a:ext cx="144271" cy="227691"/>
            </a:xfrm>
            <a:prstGeom prst="rect">
              <a:avLst/>
            </a:prstGeom>
            <a:noFill/>
          </p:spPr>
          <p:txBody>
            <a:bodyPr wrap="none" lIns="0" tIns="0" rIns="0" bIns="0" rtlCol="0" anchor="ctr">
              <a:spAutoFit/>
            </a:bodyPr>
            <a:lstStyle>
              <a:defPPr>
                <a:defRPr lang="en-US"/>
              </a:defPPr>
              <a:lvl1pPr marL="0" algn="ctr" defTabSz="457200" rtl="0" eaLnBrk="1" latinLnBrk="0" hangingPunct="1">
                <a:defRPr lang="en-ID" sz="1400" kern="1200" smtClean="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fld id="{F2030FAF-A4A4-40ED-9EAC-96740896EED7}" type="slidenum">
                <a:rPr lang="en-ID" sz="1100" smtClean="0">
                  <a:solidFill>
                    <a:schemeClr val="bg1"/>
                  </a:solidFill>
                </a:rPr>
                <a:pPr>
                  <a:lnSpc>
                    <a:spcPct val="150000"/>
                  </a:lnSpc>
                </a:pPr>
                <a:t>32</a:t>
              </a:fld>
              <a:endParaRPr lang="en-ID" sz="1100" dirty="0">
                <a:solidFill>
                  <a:schemeClr val="bg1"/>
                </a:solidFill>
              </a:endParaRPr>
            </a:p>
          </p:txBody>
        </p:sp>
      </p:grpSp>
    </p:spTree>
    <p:extLst>
      <p:ext uri="{BB962C8B-B14F-4D97-AF65-F5344CB8AC3E}">
        <p14:creationId xmlns:p14="http://schemas.microsoft.com/office/powerpoint/2010/main" val="14678579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pFooter">
            <a:extLst>
              <a:ext uri="{FF2B5EF4-FFF2-40B4-BE49-F238E27FC236}">
                <a16:creationId xmlns:a16="http://schemas.microsoft.com/office/drawing/2014/main" id="{CB209EE6-B794-44CE-90E1-8460C665DA27}"/>
              </a:ext>
            </a:extLst>
          </p:cNvPr>
          <p:cNvGrpSpPr/>
          <p:nvPr/>
        </p:nvGrpSpPr>
        <p:grpSpPr>
          <a:xfrm>
            <a:off x="246061" y="6218585"/>
            <a:ext cx="396878" cy="396180"/>
            <a:chOff x="246061" y="6218585"/>
            <a:chExt cx="396878" cy="396180"/>
          </a:xfrm>
        </p:grpSpPr>
        <p:grpSp>
          <p:nvGrpSpPr>
            <p:cNvPr id="3" name="Group 2">
              <a:extLst>
                <a:ext uri="{FF2B5EF4-FFF2-40B4-BE49-F238E27FC236}">
                  <a16:creationId xmlns:a16="http://schemas.microsoft.com/office/drawing/2014/main" id="{87465D8D-A5B5-4947-B0BE-B059D3F26A22}"/>
                </a:ext>
              </a:extLst>
            </p:cNvPr>
            <p:cNvGrpSpPr/>
            <p:nvPr/>
          </p:nvGrpSpPr>
          <p:grpSpPr>
            <a:xfrm>
              <a:off x="246061" y="6218585"/>
              <a:ext cx="396878" cy="396180"/>
              <a:chOff x="10102958" y="2918320"/>
              <a:chExt cx="831744" cy="830285"/>
            </a:xfrm>
          </p:grpSpPr>
          <p:sp>
            <p:nvSpPr>
              <p:cNvPr id="6" name="Freeform: Shape 5">
                <a:extLst>
                  <a:ext uri="{FF2B5EF4-FFF2-40B4-BE49-F238E27FC236}">
                    <a16:creationId xmlns:a16="http://schemas.microsoft.com/office/drawing/2014/main" id="{1FD06D38-93DB-46EB-882B-E8A47C56F4B5}"/>
                  </a:ext>
                </a:extLst>
              </p:cNvPr>
              <p:cNvSpPr>
                <a:spLocks/>
              </p:cNvSpPr>
              <p:nvPr/>
            </p:nvSpPr>
            <p:spPr bwMode="auto">
              <a:xfrm>
                <a:off x="10102958" y="2918320"/>
                <a:ext cx="831744" cy="830285"/>
              </a:xfrm>
              <a:custGeom>
                <a:avLst/>
                <a:gdLst>
                  <a:gd name="connsiteX0" fmla="*/ 2375361 w 4828679"/>
                  <a:gd name="connsiteY0" fmla="*/ 0 h 4820214"/>
                  <a:gd name="connsiteX1" fmla="*/ 4052779 w 4828679"/>
                  <a:gd name="connsiteY1" fmla="*/ 697235 h 4820214"/>
                  <a:gd name="connsiteX2" fmla="*/ 4358131 w 4828679"/>
                  <a:gd name="connsiteY2" fmla="*/ 3677784 h 4820214"/>
                  <a:gd name="connsiteX3" fmla="*/ 4324415 w 4828679"/>
                  <a:gd name="connsiteY3" fmla="*/ 3718733 h 4820214"/>
                  <a:gd name="connsiteX4" fmla="*/ 4496784 w 4828679"/>
                  <a:gd name="connsiteY4" fmla="*/ 3891336 h 4820214"/>
                  <a:gd name="connsiteX5" fmla="*/ 4746647 w 4828679"/>
                  <a:gd name="connsiteY5" fmla="*/ 4141546 h 4820214"/>
                  <a:gd name="connsiteX6" fmla="*/ 4746647 w 4828679"/>
                  <a:gd name="connsiteY6" fmla="*/ 4524887 h 4820214"/>
                  <a:gd name="connsiteX7" fmla="*/ 4535708 w 4828679"/>
                  <a:gd name="connsiteY7" fmla="*/ 4743937 h 4820214"/>
                  <a:gd name="connsiteX8" fmla="*/ 4145079 w 4828679"/>
                  <a:gd name="connsiteY8" fmla="*/ 4743937 h 4820214"/>
                  <a:gd name="connsiteX9" fmla="*/ 3807262 w 4828679"/>
                  <a:gd name="connsiteY9" fmla="*/ 4405657 h 4820214"/>
                  <a:gd name="connsiteX10" fmla="*/ 3722089 w 4828679"/>
                  <a:gd name="connsiteY10" fmla="*/ 4320366 h 4820214"/>
                  <a:gd name="connsiteX11" fmla="*/ 3681537 w 4828679"/>
                  <a:gd name="connsiteY11" fmla="*/ 4353687 h 4820214"/>
                  <a:gd name="connsiteX12" fmla="*/ 697945 w 4828679"/>
                  <a:gd name="connsiteY12" fmla="*/ 4048648 h 4820214"/>
                  <a:gd name="connsiteX13" fmla="*/ 697945 w 4828679"/>
                  <a:gd name="connsiteY13" fmla="*/ 697235 h 4820214"/>
                  <a:gd name="connsiteX14" fmla="*/ 2375361 w 4828679"/>
                  <a:gd name="connsiteY14" fmla="*/ 0 h 48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679" h="4820214">
                    <a:moveTo>
                      <a:pt x="2375361" y="0"/>
                    </a:moveTo>
                    <a:cubicBezTo>
                      <a:pt x="2983375" y="0"/>
                      <a:pt x="3591390" y="232411"/>
                      <a:pt x="4052779" y="697235"/>
                    </a:cubicBezTo>
                    <a:cubicBezTo>
                      <a:pt x="4867050" y="1503840"/>
                      <a:pt x="4968833" y="2759032"/>
                      <a:pt x="4358131" y="3677784"/>
                    </a:cubicBezTo>
                    <a:lnTo>
                      <a:pt x="4324415" y="3718733"/>
                    </a:lnTo>
                    <a:lnTo>
                      <a:pt x="4496784" y="3891336"/>
                    </a:lnTo>
                    <a:cubicBezTo>
                      <a:pt x="4746647" y="4141546"/>
                      <a:pt x="4746647" y="4141546"/>
                      <a:pt x="4746647" y="4141546"/>
                    </a:cubicBezTo>
                    <a:cubicBezTo>
                      <a:pt x="4856023" y="4251073"/>
                      <a:pt x="4856023" y="4423185"/>
                      <a:pt x="4746647" y="4524887"/>
                    </a:cubicBezTo>
                    <a:cubicBezTo>
                      <a:pt x="4535708" y="4743937"/>
                      <a:pt x="4535708" y="4743937"/>
                      <a:pt x="4535708" y="4743937"/>
                    </a:cubicBezTo>
                    <a:cubicBezTo>
                      <a:pt x="4426331" y="4845640"/>
                      <a:pt x="4254456" y="4845640"/>
                      <a:pt x="4145079" y="4743937"/>
                    </a:cubicBezTo>
                    <a:cubicBezTo>
                      <a:pt x="4017148" y="4615833"/>
                      <a:pt x="3905208" y="4503739"/>
                      <a:pt x="3807262" y="4405657"/>
                    </a:cubicBezTo>
                    <a:lnTo>
                      <a:pt x="3722089" y="4320366"/>
                    </a:lnTo>
                    <a:lnTo>
                      <a:pt x="3681537" y="4353687"/>
                    </a:lnTo>
                    <a:cubicBezTo>
                      <a:pt x="2761848" y="4963767"/>
                      <a:pt x="1505374" y="4862088"/>
                      <a:pt x="697945" y="4048648"/>
                    </a:cubicBezTo>
                    <a:cubicBezTo>
                      <a:pt x="-232648" y="3126813"/>
                      <a:pt x="-232648" y="1619069"/>
                      <a:pt x="697945" y="697235"/>
                    </a:cubicBezTo>
                    <a:cubicBezTo>
                      <a:pt x="1159334" y="232411"/>
                      <a:pt x="1767349" y="0"/>
                      <a:pt x="2375361" y="0"/>
                    </a:cubicBezTo>
                    <a:close/>
                  </a:path>
                </a:pathLst>
              </a:custGeom>
              <a:solidFill>
                <a:schemeClr val="bg1"/>
              </a:solidFill>
              <a:ln>
                <a:noFill/>
              </a:ln>
              <a:effectLst>
                <a:outerShdw blurRad="381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dirty="0"/>
              </a:p>
            </p:txBody>
          </p:sp>
          <p:sp>
            <p:nvSpPr>
              <p:cNvPr id="7" name="Freeform 10">
                <a:extLst>
                  <a:ext uri="{FF2B5EF4-FFF2-40B4-BE49-F238E27FC236}">
                    <a16:creationId xmlns:a16="http://schemas.microsoft.com/office/drawing/2014/main" id="{D5FEEAC4-7C2D-46B9-B7B0-8C9351CE24C1}"/>
                  </a:ext>
                </a:extLst>
              </p:cNvPr>
              <p:cNvSpPr>
                <a:spLocks/>
              </p:cNvSpPr>
              <p:nvPr/>
            </p:nvSpPr>
            <p:spPr bwMode="auto">
              <a:xfrm>
                <a:off x="10159474" y="2973985"/>
                <a:ext cx="705284" cy="706152"/>
              </a:xfrm>
              <a:prstGeom prst="ellipse">
                <a:avLst/>
              </a:prstGeom>
              <a:solidFill>
                <a:schemeClr val="bg1">
                  <a:lumMod val="50000"/>
                  <a:alpha val="80000"/>
                </a:schemeClr>
              </a:solidFill>
              <a:ln>
                <a:noFill/>
              </a:ln>
              <a:effectLst>
                <a:innerShdw blurRad="76200">
                  <a:prstClr val="black">
                    <a:alpha val="30000"/>
                  </a:prstClr>
                </a:innerShdw>
              </a:effectLst>
            </p:spPr>
            <p:txBody>
              <a:bodyPr vert="horz" wrap="square" lIns="91440" tIns="45720" rIns="91440" bIns="45720" numCol="1" anchor="t" anchorCtr="0" compatLnSpc="1">
                <a:prstTxWarp prst="textNoShape">
                  <a:avLst/>
                </a:prstTxWarp>
              </a:bodyPr>
              <a:lstStyle/>
              <a:p>
                <a:endParaRPr lang="en-US" dirty="0"/>
              </a:p>
            </p:txBody>
          </p:sp>
        </p:grpSp>
        <p:sp>
          <p:nvSpPr>
            <p:cNvPr id="4" name="SlideNo">
              <a:extLst>
                <a:ext uri="{FF2B5EF4-FFF2-40B4-BE49-F238E27FC236}">
                  <a16:creationId xmlns:a16="http://schemas.microsoft.com/office/drawing/2014/main" id="{18406DFB-C206-4F35-B0F4-E361091FBBD5}"/>
                </a:ext>
              </a:extLst>
            </p:cNvPr>
            <p:cNvSpPr txBox="1">
              <a:spLocks/>
            </p:cNvSpPr>
            <p:nvPr/>
          </p:nvSpPr>
          <p:spPr>
            <a:xfrm>
              <a:off x="382007" y="6281233"/>
              <a:ext cx="113814" cy="216406"/>
            </a:xfrm>
            <a:prstGeom prst="rect">
              <a:avLst/>
            </a:prstGeom>
            <a:noFill/>
          </p:spPr>
          <p:txBody>
            <a:bodyPr wrap="none" lIns="0" tIns="0" rIns="0" bIns="0" rtlCol="0" anchor="ctr">
              <a:spAutoFit/>
            </a:bodyPr>
            <a:lstStyle>
              <a:defPPr>
                <a:defRPr lang="en-US"/>
              </a:defPPr>
              <a:lvl1pPr marL="0" algn="ctr" defTabSz="457200" rtl="0" eaLnBrk="1" latinLnBrk="0" hangingPunct="1">
                <a:defRPr lang="en-ID" sz="1400" kern="1200" smtClean="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fld id="{F2030FAF-A4A4-40ED-9EAC-96740896EED7}" type="slidenum">
                <a:rPr lang="en-ID" sz="1100" smtClean="0">
                  <a:solidFill>
                    <a:schemeClr val="bg1"/>
                  </a:solidFill>
                </a:rPr>
                <a:pPr>
                  <a:lnSpc>
                    <a:spcPct val="150000"/>
                  </a:lnSpc>
                </a:pPr>
                <a:t>33</a:t>
              </a:fld>
              <a:endParaRPr lang="en-ID" sz="1100" dirty="0">
                <a:solidFill>
                  <a:schemeClr val="bg1"/>
                </a:solidFill>
              </a:endParaRPr>
            </a:p>
          </p:txBody>
        </p:sp>
      </p:grpSp>
      <p:sp>
        <p:nvSpPr>
          <p:cNvPr id="5" name="Rectangle 4">
            <a:extLst>
              <a:ext uri="{FF2B5EF4-FFF2-40B4-BE49-F238E27FC236}">
                <a16:creationId xmlns:a16="http://schemas.microsoft.com/office/drawing/2014/main" id="{D0EF94BA-F5F1-46B9-8C99-636ECC0B416E}"/>
              </a:ext>
            </a:extLst>
          </p:cNvPr>
          <p:cNvSpPr/>
          <p:nvPr/>
        </p:nvSpPr>
        <p:spPr>
          <a:xfrm>
            <a:off x="6002992" y="1002969"/>
            <a:ext cx="5929534" cy="4843505"/>
          </a:xfrm>
          <a:prstGeom prst="rect">
            <a:avLst/>
          </a:prstGeom>
        </p:spPr>
        <p:txBody>
          <a:bodyPr wrap="square">
            <a:spAutoFit/>
          </a:bodyPr>
          <a:lstStyle/>
          <a:p>
            <a:pPr marL="342900" marR="71755" lvl="0" indent="-342900" algn="just" rtl="1">
              <a:lnSpc>
                <a:spcPct val="115000"/>
              </a:lnSpc>
              <a:spcAft>
                <a:spcPts val="0"/>
              </a:spcAft>
              <a:buClr>
                <a:schemeClr val="bg1">
                  <a:lumMod val="50000"/>
                </a:schemeClr>
              </a:buClr>
              <a:buFont typeface="Georgia" panose="02040502050405020303" pitchFamily="18" charset="0"/>
              <a:buChar char="●"/>
            </a:pP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تقديم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المشورة للهيئة الملكية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با</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لرياض بشأن الصياغة الفنية للعقود المتعلقة بمشروع الملك عبد العزيز للنقل العام بالرياض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والذي تبلغ قيمته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22.5 مليار دولار.</a:t>
            </a:r>
          </a:p>
          <a:p>
            <a:pPr marL="342900" marR="71755" lvl="0" indent="-342900" algn="just" rtl="1">
              <a:lnSpc>
                <a:spcPct val="115000"/>
              </a:lnSpc>
              <a:spcAft>
                <a:spcPts val="0"/>
              </a:spcAft>
              <a:buClr>
                <a:schemeClr val="bg1">
                  <a:lumMod val="50000"/>
                </a:schemeClr>
              </a:buClr>
              <a:buFont typeface="Georgia" panose="02040502050405020303" pitchFamily="18" charset="0"/>
              <a:buChar char="●"/>
            </a:pP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تقديم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المشورة لشركة </a:t>
            </a:r>
            <a:r>
              <a:rPr lang="en-US"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Veolia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بشأن عقد إدارتها مع شركة المياه الوطنية بالمملكة العربية السعودية ، بما في ذلك صياغة تعديلات معقدة لترشيد العقد لإدارة التغييرات التي تطورت بعد تنفيذ المشروع.</a:t>
            </a:r>
          </a:p>
          <a:p>
            <a:pPr marL="342900" marR="71755" lvl="0" indent="-342900" algn="just" rtl="1">
              <a:lnSpc>
                <a:spcPct val="115000"/>
              </a:lnSpc>
              <a:spcAft>
                <a:spcPts val="0"/>
              </a:spcAft>
              <a:buClr>
                <a:schemeClr val="bg1">
                  <a:lumMod val="50000"/>
                </a:schemeClr>
              </a:buClr>
              <a:buFont typeface="Georgia" panose="02040502050405020303" pitchFamily="18" charset="0"/>
              <a:buChar char="●"/>
            </a:pP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قيادة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عملية عرض مدن سدير والخرج الصناعية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وفق نموذج البناء والتشغيل ونقل الملكية </a:t>
            </a:r>
            <a:r>
              <a:rPr lang="en-US"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(BOT)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لمجموعة شركات </a:t>
            </a:r>
            <a:r>
              <a:rPr lang="en-US"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Veolia.</a:t>
            </a:r>
          </a:p>
          <a:p>
            <a:pPr marL="342900" marR="71755" lvl="0" indent="-342900" algn="just" rtl="1">
              <a:lnSpc>
                <a:spcPct val="115000"/>
              </a:lnSpc>
              <a:spcAft>
                <a:spcPts val="0"/>
              </a:spcAft>
              <a:buClr>
                <a:schemeClr val="bg1">
                  <a:lumMod val="50000"/>
                </a:schemeClr>
              </a:buClr>
              <a:buFont typeface="Georgia" panose="02040502050405020303" pitchFamily="18" charset="0"/>
              <a:buChar char="●"/>
            </a:pP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تقديم المشورة ل</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شركة مياه الصرف الصحي بشأن عقد إدارتها مع شركة المياه الوطنية بالمملكة العربية السعودية ، بما في ذلك صياغة تعديلات معقدة لترشيد العقد لإدارة التغييرات التي تطورت بعد تنفيذ المشروع.</a:t>
            </a:r>
          </a:p>
          <a:p>
            <a:pPr marL="342900" marR="71755" lvl="0" indent="-342900" algn="just" rtl="1">
              <a:lnSpc>
                <a:spcPct val="115000"/>
              </a:lnSpc>
              <a:spcAft>
                <a:spcPts val="0"/>
              </a:spcAft>
              <a:buClr>
                <a:schemeClr val="bg1">
                  <a:lumMod val="50000"/>
                </a:schemeClr>
              </a:buClr>
              <a:buFont typeface="Georgia" panose="02040502050405020303" pitchFamily="18" charset="0"/>
              <a:buChar char="●"/>
            </a:pP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تقديم المشورة وهيكلة وصياغة مشروع قائم على</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نموذج البناء والتملك والتشغيل</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a:t>
            </a:r>
            <a:r>
              <a:rPr lang="en-US"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BOO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ونموذج البناء والتشغيل ونقل الملكية </a:t>
            </a:r>
            <a:r>
              <a:rPr lang="en-US"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BOT</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يتعلق بمنشأة نزع السلاح في المملكة العربية السعودية.</a:t>
            </a:r>
            <a:endParaRPr lang="x-none"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endParaRPr>
          </a:p>
          <a:p>
            <a:pPr marR="71755" lvl="0" algn="just" rtl="1">
              <a:lnSpc>
                <a:spcPct val="115000"/>
              </a:lnSpc>
              <a:spcAft>
                <a:spcPts val="0"/>
              </a:spcAft>
              <a:buClr>
                <a:schemeClr val="bg1">
                  <a:lumMod val="50000"/>
                </a:schemeClr>
              </a:buClr>
            </a:pPr>
            <a:endParaRPr lang="x-none" dirty="0">
              <a:latin typeface="Hassan LT Light" panose="01000400000000000000" pitchFamily="2" charset="-78"/>
              <a:ea typeface="Calibri" panose="020F0502020204030204" pitchFamily="34" charset="0"/>
              <a:cs typeface="Hassan LT Light" panose="01000400000000000000" pitchFamily="2" charset="-78"/>
            </a:endParaRPr>
          </a:p>
        </p:txBody>
      </p:sp>
      <p:sp>
        <p:nvSpPr>
          <p:cNvPr id="9" name="PpHolder1">
            <a:extLst>
              <a:ext uri="{FF2B5EF4-FFF2-40B4-BE49-F238E27FC236}">
                <a16:creationId xmlns:a16="http://schemas.microsoft.com/office/drawing/2014/main" id="{BD3FC7FD-5FBA-4167-8610-7030463F8FD4}"/>
              </a:ext>
            </a:extLst>
          </p:cNvPr>
          <p:cNvSpPr/>
          <p:nvPr/>
        </p:nvSpPr>
        <p:spPr>
          <a:xfrm>
            <a:off x="1" y="0"/>
            <a:ext cx="5964058" cy="6857999"/>
          </a:xfrm>
          <a:custGeom>
            <a:avLst/>
            <a:gdLst>
              <a:gd name="connsiteX0" fmla="*/ 1 w 5132496"/>
              <a:gd name="connsiteY0" fmla="*/ 0 h 6060288"/>
              <a:gd name="connsiteX1" fmla="*/ 86213 w 5132496"/>
              <a:gd name="connsiteY1" fmla="*/ 11910 h 6060288"/>
              <a:gd name="connsiteX2" fmla="*/ 1094375 w 5132496"/>
              <a:gd name="connsiteY2" fmla="*/ 1439293 h 6060288"/>
              <a:gd name="connsiteX3" fmla="*/ 1295101 w 5132496"/>
              <a:gd name="connsiteY3" fmla="*/ 2344430 h 6060288"/>
              <a:gd name="connsiteX4" fmla="*/ 2101761 w 5132496"/>
              <a:gd name="connsiteY4" fmla="*/ 2486619 h 6060288"/>
              <a:gd name="connsiteX5" fmla="*/ 2868118 w 5132496"/>
              <a:gd name="connsiteY5" fmla="*/ 2079982 h 6060288"/>
              <a:gd name="connsiteX6" fmla="*/ 3031822 w 5132496"/>
              <a:gd name="connsiteY6" fmla="*/ 2011060 h 6060288"/>
              <a:gd name="connsiteX7" fmla="*/ 4342506 w 5132496"/>
              <a:gd name="connsiteY7" fmla="*/ 2206033 h 6060288"/>
              <a:gd name="connsiteX8" fmla="*/ 5123194 w 5132496"/>
              <a:gd name="connsiteY8" fmla="*/ 3413910 h 6060288"/>
              <a:gd name="connsiteX9" fmla="*/ 4630503 w 5132496"/>
              <a:gd name="connsiteY9" fmla="*/ 4765947 h 6060288"/>
              <a:gd name="connsiteX10" fmla="*/ 4099827 w 5132496"/>
              <a:gd name="connsiteY10" fmla="*/ 5183391 h 6060288"/>
              <a:gd name="connsiteX11" fmla="*/ 3523697 w 5132496"/>
              <a:gd name="connsiteY11" fmla="*/ 5803905 h 6060288"/>
              <a:gd name="connsiteX12" fmla="*/ 3351324 w 5132496"/>
              <a:gd name="connsiteY12" fmla="*/ 6060288 h 6060288"/>
              <a:gd name="connsiteX13" fmla="*/ 1351342 w 5132496"/>
              <a:gd name="connsiteY13" fmla="*/ 6060288 h 6060288"/>
              <a:gd name="connsiteX14" fmla="*/ 1351342 w 5132496"/>
              <a:gd name="connsiteY14" fmla="*/ 6060287 h 6060288"/>
              <a:gd name="connsiteX15" fmla="*/ 0 w 5132496"/>
              <a:gd name="connsiteY15" fmla="*/ 6060287 h 6060288"/>
              <a:gd name="connsiteX16" fmla="*/ 0 w 5132496"/>
              <a:gd name="connsiteY16" fmla="*/ 3095006 h 6060288"/>
              <a:gd name="connsiteX17" fmla="*/ 1 w 5132496"/>
              <a:gd name="connsiteY17" fmla="*/ 3095006 h 606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132496" h="6060288">
                <a:moveTo>
                  <a:pt x="1" y="0"/>
                </a:moveTo>
                <a:lnTo>
                  <a:pt x="86213" y="11910"/>
                </a:lnTo>
                <a:cubicBezTo>
                  <a:pt x="631702" y="138455"/>
                  <a:pt x="1024811" y="987365"/>
                  <a:pt x="1094375" y="1439293"/>
                </a:cubicBezTo>
                <a:cubicBezTo>
                  <a:pt x="1143528" y="1749348"/>
                  <a:pt x="1089230" y="2107519"/>
                  <a:pt x="1295101" y="2344430"/>
                </a:cubicBezTo>
                <a:cubicBezTo>
                  <a:pt x="1486187" y="2564783"/>
                  <a:pt x="1829074" y="2581241"/>
                  <a:pt x="2101761" y="2486619"/>
                </a:cubicBezTo>
                <a:cubicBezTo>
                  <a:pt x="2374442" y="2392001"/>
                  <a:pt x="2608766" y="2209356"/>
                  <a:pt x="2868118" y="2079982"/>
                </a:cubicBezTo>
                <a:cubicBezTo>
                  <a:pt x="2919435" y="2051863"/>
                  <a:pt x="2974653" y="2029920"/>
                  <a:pt x="3031822" y="2011060"/>
                </a:cubicBezTo>
                <a:cubicBezTo>
                  <a:pt x="3463669" y="1867659"/>
                  <a:pt x="3945135" y="1973567"/>
                  <a:pt x="4342506" y="2206033"/>
                </a:cubicBezTo>
                <a:cubicBezTo>
                  <a:pt x="4771720" y="2461554"/>
                  <a:pt x="5067322" y="2922426"/>
                  <a:pt x="5123194" y="3413910"/>
                </a:cubicBezTo>
                <a:cubicBezTo>
                  <a:pt x="5177929" y="3910432"/>
                  <a:pt x="4988217" y="4423274"/>
                  <a:pt x="4630503" y="4765947"/>
                </a:cubicBezTo>
                <a:cubicBezTo>
                  <a:pt x="4470726" y="4923064"/>
                  <a:pt x="4274392" y="5042838"/>
                  <a:pt x="4099827" y="5183391"/>
                </a:cubicBezTo>
                <a:cubicBezTo>
                  <a:pt x="3879228" y="5363838"/>
                  <a:pt x="3691288" y="5575459"/>
                  <a:pt x="3523697" y="5803905"/>
                </a:cubicBezTo>
                <a:lnTo>
                  <a:pt x="3351324" y="6060288"/>
                </a:lnTo>
                <a:lnTo>
                  <a:pt x="1351342" y="6060288"/>
                </a:lnTo>
                <a:lnTo>
                  <a:pt x="1351342" y="6060287"/>
                </a:lnTo>
                <a:lnTo>
                  <a:pt x="0" y="6060287"/>
                </a:lnTo>
                <a:lnTo>
                  <a:pt x="0" y="3095006"/>
                </a:lnTo>
                <a:lnTo>
                  <a:pt x="1" y="3095006"/>
                </a:lnTo>
                <a:close/>
              </a:path>
            </a:pathLst>
          </a:custGeom>
          <a:blipFill>
            <a:blip r:embed="rId2"/>
            <a:srcRect/>
            <a:stretch>
              <a:fillRect l="-52824" r="-19333"/>
            </a:stretch>
          </a:blipFill>
          <a:ln w="0" cap="flat" cmpd="sng" algn="ctr">
            <a:noFill/>
            <a:prstDash val="solid"/>
            <a:miter lim="800000"/>
          </a:ln>
          <a:effectLst/>
          <a:extLst>
            <a:ext uri="{91240B29-F687-4F45-9708-019B960494DF}">
              <a14:hiddenLine xmlns:a14="http://schemas.microsoft.com/office/drawing/2010/main" w="0"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bg1"/>
              </a:solidFill>
            </a:endParaRPr>
          </a:p>
        </p:txBody>
      </p:sp>
    </p:spTree>
    <p:extLst>
      <p:ext uri="{BB962C8B-B14F-4D97-AF65-F5344CB8AC3E}">
        <p14:creationId xmlns:p14="http://schemas.microsoft.com/office/powerpoint/2010/main" val="32549072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pFooter">
            <a:extLst>
              <a:ext uri="{FF2B5EF4-FFF2-40B4-BE49-F238E27FC236}">
                <a16:creationId xmlns:a16="http://schemas.microsoft.com/office/drawing/2014/main" id="{CB209EE6-B794-44CE-90E1-8460C665DA27}"/>
              </a:ext>
            </a:extLst>
          </p:cNvPr>
          <p:cNvGrpSpPr/>
          <p:nvPr/>
        </p:nvGrpSpPr>
        <p:grpSpPr>
          <a:xfrm>
            <a:off x="246061" y="6218585"/>
            <a:ext cx="396878" cy="396180"/>
            <a:chOff x="246061" y="6218585"/>
            <a:chExt cx="396878" cy="396180"/>
          </a:xfrm>
        </p:grpSpPr>
        <p:grpSp>
          <p:nvGrpSpPr>
            <p:cNvPr id="3" name="Group 2">
              <a:extLst>
                <a:ext uri="{FF2B5EF4-FFF2-40B4-BE49-F238E27FC236}">
                  <a16:creationId xmlns:a16="http://schemas.microsoft.com/office/drawing/2014/main" id="{87465D8D-A5B5-4947-B0BE-B059D3F26A22}"/>
                </a:ext>
              </a:extLst>
            </p:cNvPr>
            <p:cNvGrpSpPr/>
            <p:nvPr/>
          </p:nvGrpSpPr>
          <p:grpSpPr>
            <a:xfrm>
              <a:off x="246061" y="6218585"/>
              <a:ext cx="396878" cy="396180"/>
              <a:chOff x="10102958" y="2918320"/>
              <a:chExt cx="831744" cy="830285"/>
            </a:xfrm>
          </p:grpSpPr>
          <p:sp>
            <p:nvSpPr>
              <p:cNvPr id="6" name="Freeform: Shape 5">
                <a:extLst>
                  <a:ext uri="{FF2B5EF4-FFF2-40B4-BE49-F238E27FC236}">
                    <a16:creationId xmlns:a16="http://schemas.microsoft.com/office/drawing/2014/main" id="{1FD06D38-93DB-46EB-882B-E8A47C56F4B5}"/>
                  </a:ext>
                </a:extLst>
              </p:cNvPr>
              <p:cNvSpPr>
                <a:spLocks/>
              </p:cNvSpPr>
              <p:nvPr/>
            </p:nvSpPr>
            <p:spPr bwMode="auto">
              <a:xfrm>
                <a:off x="10102958" y="2918320"/>
                <a:ext cx="831744" cy="830285"/>
              </a:xfrm>
              <a:custGeom>
                <a:avLst/>
                <a:gdLst>
                  <a:gd name="connsiteX0" fmla="*/ 2375361 w 4828679"/>
                  <a:gd name="connsiteY0" fmla="*/ 0 h 4820214"/>
                  <a:gd name="connsiteX1" fmla="*/ 4052779 w 4828679"/>
                  <a:gd name="connsiteY1" fmla="*/ 697235 h 4820214"/>
                  <a:gd name="connsiteX2" fmla="*/ 4358131 w 4828679"/>
                  <a:gd name="connsiteY2" fmla="*/ 3677784 h 4820214"/>
                  <a:gd name="connsiteX3" fmla="*/ 4324415 w 4828679"/>
                  <a:gd name="connsiteY3" fmla="*/ 3718733 h 4820214"/>
                  <a:gd name="connsiteX4" fmla="*/ 4496784 w 4828679"/>
                  <a:gd name="connsiteY4" fmla="*/ 3891336 h 4820214"/>
                  <a:gd name="connsiteX5" fmla="*/ 4746647 w 4828679"/>
                  <a:gd name="connsiteY5" fmla="*/ 4141546 h 4820214"/>
                  <a:gd name="connsiteX6" fmla="*/ 4746647 w 4828679"/>
                  <a:gd name="connsiteY6" fmla="*/ 4524887 h 4820214"/>
                  <a:gd name="connsiteX7" fmla="*/ 4535708 w 4828679"/>
                  <a:gd name="connsiteY7" fmla="*/ 4743937 h 4820214"/>
                  <a:gd name="connsiteX8" fmla="*/ 4145079 w 4828679"/>
                  <a:gd name="connsiteY8" fmla="*/ 4743937 h 4820214"/>
                  <a:gd name="connsiteX9" fmla="*/ 3807262 w 4828679"/>
                  <a:gd name="connsiteY9" fmla="*/ 4405657 h 4820214"/>
                  <a:gd name="connsiteX10" fmla="*/ 3722089 w 4828679"/>
                  <a:gd name="connsiteY10" fmla="*/ 4320366 h 4820214"/>
                  <a:gd name="connsiteX11" fmla="*/ 3681537 w 4828679"/>
                  <a:gd name="connsiteY11" fmla="*/ 4353687 h 4820214"/>
                  <a:gd name="connsiteX12" fmla="*/ 697945 w 4828679"/>
                  <a:gd name="connsiteY12" fmla="*/ 4048648 h 4820214"/>
                  <a:gd name="connsiteX13" fmla="*/ 697945 w 4828679"/>
                  <a:gd name="connsiteY13" fmla="*/ 697235 h 4820214"/>
                  <a:gd name="connsiteX14" fmla="*/ 2375361 w 4828679"/>
                  <a:gd name="connsiteY14" fmla="*/ 0 h 48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679" h="4820214">
                    <a:moveTo>
                      <a:pt x="2375361" y="0"/>
                    </a:moveTo>
                    <a:cubicBezTo>
                      <a:pt x="2983375" y="0"/>
                      <a:pt x="3591390" y="232411"/>
                      <a:pt x="4052779" y="697235"/>
                    </a:cubicBezTo>
                    <a:cubicBezTo>
                      <a:pt x="4867050" y="1503840"/>
                      <a:pt x="4968833" y="2759032"/>
                      <a:pt x="4358131" y="3677784"/>
                    </a:cubicBezTo>
                    <a:lnTo>
                      <a:pt x="4324415" y="3718733"/>
                    </a:lnTo>
                    <a:lnTo>
                      <a:pt x="4496784" y="3891336"/>
                    </a:lnTo>
                    <a:cubicBezTo>
                      <a:pt x="4746647" y="4141546"/>
                      <a:pt x="4746647" y="4141546"/>
                      <a:pt x="4746647" y="4141546"/>
                    </a:cubicBezTo>
                    <a:cubicBezTo>
                      <a:pt x="4856023" y="4251073"/>
                      <a:pt x="4856023" y="4423185"/>
                      <a:pt x="4746647" y="4524887"/>
                    </a:cubicBezTo>
                    <a:cubicBezTo>
                      <a:pt x="4535708" y="4743937"/>
                      <a:pt x="4535708" y="4743937"/>
                      <a:pt x="4535708" y="4743937"/>
                    </a:cubicBezTo>
                    <a:cubicBezTo>
                      <a:pt x="4426331" y="4845640"/>
                      <a:pt x="4254456" y="4845640"/>
                      <a:pt x="4145079" y="4743937"/>
                    </a:cubicBezTo>
                    <a:cubicBezTo>
                      <a:pt x="4017148" y="4615833"/>
                      <a:pt x="3905208" y="4503739"/>
                      <a:pt x="3807262" y="4405657"/>
                    </a:cubicBezTo>
                    <a:lnTo>
                      <a:pt x="3722089" y="4320366"/>
                    </a:lnTo>
                    <a:lnTo>
                      <a:pt x="3681537" y="4353687"/>
                    </a:lnTo>
                    <a:cubicBezTo>
                      <a:pt x="2761848" y="4963767"/>
                      <a:pt x="1505374" y="4862088"/>
                      <a:pt x="697945" y="4048648"/>
                    </a:cubicBezTo>
                    <a:cubicBezTo>
                      <a:pt x="-232648" y="3126813"/>
                      <a:pt x="-232648" y="1619069"/>
                      <a:pt x="697945" y="697235"/>
                    </a:cubicBezTo>
                    <a:cubicBezTo>
                      <a:pt x="1159334" y="232411"/>
                      <a:pt x="1767349" y="0"/>
                      <a:pt x="2375361" y="0"/>
                    </a:cubicBezTo>
                    <a:close/>
                  </a:path>
                </a:pathLst>
              </a:custGeom>
              <a:solidFill>
                <a:schemeClr val="bg1"/>
              </a:solidFill>
              <a:ln>
                <a:noFill/>
              </a:ln>
              <a:effectLst>
                <a:outerShdw blurRad="381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dirty="0"/>
              </a:p>
            </p:txBody>
          </p:sp>
          <p:sp>
            <p:nvSpPr>
              <p:cNvPr id="7" name="Freeform 10">
                <a:extLst>
                  <a:ext uri="{FF2B5EF4-FFF2-40B4-BE49-F238E27FC236}">
                    <a16:creationId xmlns:a16="http://schemas.microsoft.com/office/drawing/2014/main" id="{D5FEEAC4-7C2D-46B9-B7B0-8C9351CE24C1}"/>
                  </a:ext>
                </a:extLst>
              </p:cNvPr>
              <p:cNvSpPr>
                <a:spLocks/>
              </p:cNvSpPr>
              <p:nvPr/>
            </p:nvSpPr>
            <p:spPr bwMode="auto">
              <a:xfrm>
                <a:off x="10159473" y="2967331"/>
                <a:ext cx="705284" cy="706153"/>
              </a:xfrm>
              <a:prstGeom prst="ellipse">
                <a:avLst/>
              </a:prstGeom>
              <a:solidFill>
                <a:schemeClr val="bg1">
                  <a:lumMod val="50000"/>
                  <a:alpha val="80000"/>
                </a:schemeClr>
              </a:solidFill>
              <a:ln>
                <a:noFill/>
              </a:ln>
              <a:effectLst>
                <a:innerShdw blurRad="76200">
                  <a:prstClr val="black">
                    <a:alpha val="30000"/>
                  </a:prstClr>
                </a:innerShdw>
              </a:effectLst>
            </p:spPr>
            <p:txBody>
              <a:bodyPr vert="horz" wrap="square" lIns="91440" tIns="45720" rIns="91440" bIns="45720" numCol="1" anchor="t" anchorCtr="0" compatLnSpc="1">
                <a:prstTxWarp prst="textNoShape">
                  <a:avLst/>
                </a:prstTxWarp>
              </a:bodyPr>
              <a:lstStyle/>
              <a:p>
                <a:endParaRPr lang="en-US" dirty="0"/>
              </a:p>
            </p:txBody>
          </p:sp>
        </p:grpSp>
        <p:sp>
          <p:nvSpPr>
            <p:cNvPr id="4" name="SlideNo">
              <a:extLst>
                <a:ext uri="{FF2B5EF4-FFF2-40B4-BE49-F238E27FC236}">
                  <a16:creationId xmlns:a16="http://schemas.microsoft.com/office/drawing/2014/main" id="{18406DFB-C206-4F35-B0F4-E361091FBBD5}"/>
                </a:ext>
              </a:extLst>
            </p:cNvPr>
            <p:cNvSpPr txBox="1">
              <a:spLocks/>
            </p:cNvSpPr>
            <p:nvPr/>
          </p:nvSpPr>
          <p:spPr>
            <a:xfrm>
              <a:off x="382007" y="6281233"/>
              <a:ext cx="113814" cy="216406"/>
            </a:xfrm>
            <a:prstGeom prst="rect">
              <a:avLst/>
            </a:prstGeom>
            <a:noFill/>
          </p:spPr>
          <p:txBody>
            <a:bodyPr wrap="none" lIns="0" tIns="0" rIns="0" bIns="0" rtlCol="0" anchor="ctr">
              <a:spAutoFit/>
            </a:bodyPr>
            <a:lstStyle>
              <a:defPPr>
                <a:defRPr lang="en-US"/>
              </a:defPPr>
              <a:lvl1pPr marL="0" algn="ctr" defTabSz="457200" rtl="0" eaLnBrk="1" latinLnBrk="0" hangingPunct="1">
                <a:defRPr lang="en-ID" sz="1400" kern="1200" smtClean="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fld id="{F2030FAF-A4A4-40ED-9EAC-96740896EED7}" type="slidenum">
                <a:rPr lang="en-ID" sz="1100" smtClean="0">
                  <a:solidFill>
                    <a:schemeClr val="bg1"/>
                  </a:solidFill>
                </a:rPr>
                <a:pPr>
                  <a:lnSpc>
                    <a:spcPct val="150000"/>
                  </a:lnSpc>
                </a:pPr>
                <a:t>34</a:t>
              </a:fld>
              <a:endParaRPr lang="en-ID" sz="1100" dirty="0">
                <a:solidFill>
                  <a:schemeClr val="bg1"/>
                </a:solidFill>
              </a:endParaRPr>
            </a:p>
          </p:txBody>
        </p:sp>
      </p:grpSp>
      <p:sp>
        <p:nvSpPr>
          <p:cNvPr id="5" name="Rectangle 4">
            <a:extLst>
              <a:ext uri="{FF2B5EF4-FFF2-40B4-BE49-F238E27FC236}">
                <a16:creationId xmlns:a16="http://schemas.microsoft.com/office/drawing/2014/main" id="{DB4050ED-5886-4390-8B9F-1E3FA1518CFD}"/>
              </a:ext>
            </a:extLst>
          </p:cNvPr>
          <p:cNvSpPr/>
          <p:nvPr/>
        </p:nvSpPr>
        <p:spPr>
          <a:xfrm>
            <a:off x="255814" y="1434719"/>
            <a:ext cx="5566228" cy="4658198"/>
          </a:xfrm>
          <a:prstGeom prst="rect">
            <a:avLst/>
          </a:prstGeom>
        </p:spPr>
        <p:txBody>
          <a:bodyPr wrap="square">
            <a:spAutoFit/>
          </a:bodyPr>
          <a:lstStyle/>
          <a:p>
            <a:pPr marL="342900" marR="71755" lvl="0" indent="-342900" algn="r" rtl="1">
              <a:lnSpc>
                <a:spcPct val="115000"/>
              </a:lnSpc>
              <a:spcAft>
                <a:spcPts val="0"/>
              </a:spcAft>
              <a:buClr>
                <a:schemeClr val="bg1">
                  <a:lumMod val="50000"/>
                </a:schemeClr>
              </a:buClr>
              <a:buFont typeface="Georgia" panose="02040502050405020303" pitchFamily="18" charset="0"/>
              <a:buChar char="●"/>
            </a:pP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تقديم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المشورة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لهيئة التخلص من النفايات</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a:t>
            </a:r>
            <a:r>
              <a:rPr lang="en-US"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MWDA (http://www.merseysidewda.gov.uk) -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أحد أكبر مشاريع</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مبادرة التمويل الشخصي</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a:t>
            </a:r>
            <a:r>
              <a:rPr lang="en-US"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PFI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في المملكة المتحدة في قطاع النفايات كمساعد رئيس للمشروع.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وإعداد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وثائق مطورة تستخدم الآن على نطاق واسع كمسودات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نموذجية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للمشاريع المستقبلية.</a:t>
            </a:r>
          </a:p>
          <a:p>
            <a:pPr marL="342900" marR="71755" lvl="0" indent="-342900" algn="r" rtl="1">
              <a:lnSpc>
                <a:spcPct val="115000"/>
              </a:lnSpc>
              <a:spcAft>
                <a:spcPts val="0"/>
              </a:spcAft>
              <a:buClr>
                <a:schemeClr val="bg1">
                  <a:lumMod val="50000"/>
                </a:schemeClr>
              </a:buClr>
              <a:buFont typeface="Georgia" panose="02040502050405020303" pitchFamily="18" charset="0"/>
              <a:buChar char="●"/>
            </a:pP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تقديم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المشورة حول إدارة العمل والمعاشات </a:t>
            </a:r>
            <a:r>
              <a:rPr lang="en-US"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(DWP) PFI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مع</a:t>
            </a:r>
            <a:endParaRPr lang="en-US"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endParaRPr>
          </a:p>
          <a:p>
            <a:pPr marL="342900" marR="71755" lvl="0" indent="-342900" algn="r" rtl="1">
              <a:lnSpc>
                <a:spcPct val="115000"/>
              </a:lnSpc>
              <a:spcAft>
                <a:spcPts val="0"/>
              </a:spcAft>
              <a:buClr>
                <a:schemeClr val="bg1">
                  <a:lumMod val="50000"/>
                </a:schemeClr>
              </a:buClr>
              <a:buFont typeface="Georgia" panose="02040502050405020303" pitchFamily="18" charset="0"/>
              <a:buChar char="●"/>
            </a:pPr>
            <a:r>
              <a:rPr lang="en-US"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Land Securities Trillium (LST). </a:t>
            </a:r>
          </a:p>
          <a:p>
            <a:pPr marL="342900" marR="71755" lvl="0" indent="-342900" algn="r" rtl="1">
              <a:lnSpc>
                <a:spcPct val="115000"/>
              </a:lnSpc>
              <a:spcAft>
                <a:spcPts val="0"/>
              </a:spcAft>
              <a:buClr>
                <a:schemeClr val="bg1">
                  <a:lumMod val="50000"/>
                </a:schemeClr>
              </a:buClr>
              <a:buFont typeface="Georgia" panose="02040502050405020303" pitchFamily="18" charset="0"/>
              <a:buChar char="●"/>
            </a:pP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تقديم المشورة بشأن </a:t>
            </a:r>
            <a:r>
              <a:rPr lang="en-US"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STEPS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النقل الاستراتيجي للعقار إلى القطاع الخاص – مبادرة</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التمويل الشخصي</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a:t>
            </a:r>
            <a:r>
              <a:rPr lang="en-US"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PFI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مع </a:t>
            </a:r>
            <a:r>
              <a:rPr lang="en-US"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HMRC).</a:t>
            </a:r>
          </a:p>
          <a:p>
            <a:pPr marL="342900" marR="71755" lvl="0" indent="-342900" algn="r" rtl="1">
              <a:lnSpc>
                <a:spcPct val="115000"/>
              </a:lnSpc>
              <a:spcAft>
                <a:spcPts val="0"/>
              </a:spcAft>
              <a:buClr>
                <a:schemeClr val="bg1">
                  <a:lumMod val="50000"/>
                </a:schemeClr>
              </a:buClr>
              <a:buFont typeface="Georgia" panose="02040502050405020303" pitchFamily="18" charset="0"/>
              <a:buChar char="●"/>
            </a:pP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تقديم المشورة لمشروع شراكة بين القطاعين العام والخاص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في لندن </a:t>
            </a:r>
            <a:r>
              <a:rPr lang="en-US"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PPP.</a:t>
            </a:r>
          </a:p>
          <a:p>
            <a:pPr marL="342900" marR="71755" lvl="0" indent="-342900" algn="r" rtl="1">
              <a:lnSpc>
                <a:spcPct val="115000"/>
              </a:lnSpc>
              <a:spcAft>
                <a:spcPts val="0"/>
              </a:spcAft>
              <a:buClr>
                <a:schemeClr val="bg1">
                  <a:lumMod val="50000"/>
                </a:schemeClr>
              </a:buClr>
              <a:buFont typeface="Georgia" panose="02040502050405020303" pitchFamily="18" charset="0"/>
              <a:buChar char="●"/>
            </a:pP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تقديم المشروع لمشروع وفق نموذج مبادرة التمنويل الشخصي</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a:t>
            </a:r>
            <a:r>
              <a:rPr lang="en-US"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PFI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ل</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مجلس مدينة شيفيلد.</a:t>
            </a:r>
          </a:p>
          <a:p>
            <a:pPr marL="342900" marR="71755" lvl="0" indent="-342900" algn="r" rtl="1">
              <a:lnSpc>
                <a:spcPct val="115000"/>
              </a:lnSpc>
              <a:spcAft>
                <a:spcPts val="0"/>
              </a:spcAft>
              <a:buClr>
                <a:schemeClr val="bg1">
                  <a:lumMod val="50000"/>
                </a:schemeClr>
              </a:buClr>
              <a:buFont typeface="Georgia" panose="02040502050405020303" pitchFamily="18" charset="0"/>
              <a:buChar char="●"/>
            </a:pP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تقديم المشورة بشأن مستشفى </a:t>
            </a:r>
            <a:r>
              <a:rPr lang="en-US"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Walsgrave PFI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في كوفنتري.</a:t>
            </a:r>
            <a:endParaRPr lang="x-none" sz="160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endParaRPr>
          </a:p>
        </p:txBody>
      </p:sp>
      <p:pic>
        <p:nvPicPr>
          <p:cNvPr id="10" name="Picture 9" descr="Logo&#10;&#10;Description automatically generated">
            <a:extLst>
              <a:ext uri="{FF2B5EF4-FFF2-40B4-BE49-F238E27FC236}">
                <a16:creationId xmlns:a16="http://schemas.microsoft.com/office/drawing/2014/main" id="{CFB6CCD8-99EE-45F4-B580-78BFB78657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7169" y="0"/>
            <a:ext cx="6316419" cy="6858000"/>
          </a:xfrm>
          <a:prstGeom prst="rect">
            <a:avLst/>
          </a:prstGeom>
        </p:spPr>
      </p:pic>
    </p:spTree>
    <p:extLst>
      <p:ext uri="{BB962C8B-B14F-4D97-AF65-F5344CB8AC3E}">
        <p14:creationId xmlns:p14="http://schemas.microsoft.com/office/powerpoint/2010/main" val="2564397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CC57B52-7814-45F1-997B-6ADC62DFB70F}"/>
              </a:ext>
            </a:extLst>
          </p:cNvPr>
          <p:cNvPicPr>
            <a:picLocks noChangeAspect="1"/>
          </p:cNvPicPr>
          <p:nvPr/>
        </p:nvPicPr>
        <p:blipFill>
          <a:blip r:embed="rId2"/>
          <a:stretch>
            <a:fillRect/>
          </a:stretch>
        </p:blipFill>
        <p:spPr>
          <a:xfrm>
            <a:off x="0" y="0"/>
            <a:ext cx="12193588" cy="5101573"/>
          </a:xfrm>
          <a:prstGeom prst="rect">
            <a:avLst/>
          </a:prstGeom>
        </p:spPr>
      </p:pic>
      <p:sp>
        <p:nvSpPr>
          <p:cNvPr id="3" name="Shapes">
            <a:extLst>
              <a:ext uri="{FF2B5EF4-FFF2-40B4-BE49-F238E27FC236}">
                <a16:creationId xmlns:a16="http://schemas.microsoft.com/office/drawing/2014/main" id="{7249A962-F21B-4715-A576-A51362A49EF6}"/>
              </a:ext>
            </a:extLst>
          </p:cNvPr>
          <p:cNvSpPr/>
          <p:nvPr/>
        </p:nvSpPr>
        <p:spPr>
          <a:xfrm>
            <a:off x="0" y="0"/>
            <a:ext cx="12193588" cy="6883805"/>
          </a:xfrm>
          <a:prstGeom prst="rect">
            <a:avLst/>
          </a:prstGeom>
          <a:solidFill>
            <a:schemeClr val="tx1">
              <a:lumMod val="85000"/>
              <a:lumOff val="1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Sulphur Point"/>
              <a:ea typeface="+mn-ea"/>
              <a:cs typeface="+mn-cs"/>
            </a:endParaRPr>
          </a:p>
        </p:txBody>
      </p:sp>
      <p:grpSp>
        <p:nvGrpSpPr>
          <p:cNvPr id="5" name="PpFooter">
            <a:extLst>
              <a:ext uri="{FF2B5EF4-FFF2-40B4-BE49-F238E27FC236}">
                <a16:creationId xmlns:a16="http://schemas.microsoft.com/office/drawing/2014/main" id="{C26CB96A-123B-4356-B465-3DCF98F0F1CA}"/>
              </a:ext>
            </a:extLst>
          </p:cNvPr>
          <p:cNvGrpSpPr/>
          <p:nvPr/>
        </p:nvGrpSpPr>
        <p:grpSpPr>
          <a:xfrm>
            <a:off x="246061" y="6218585"/>
            <a:ext cx="396878" cy="396180"/>
            <a:chOff x="246061" y="6218585"/>
            <a:chExt cx="396878" cy="396180"/>
          </a:xfrm>
        </p:grpSpPr>
        <p:grpSp>
          <p:nvGrpSpPr>
            <p:cNvPr id="6" name="Group 5">
              <a:extLst>
                <a:ext uri="{FF2B5EF4-FFF2-40B4-BE49-F238E27FC236}">
                  <a16:creationId xmlns:a16="http://schemas.microsoft.com/office/drawing/2014/main" id="{2AED8AFA-6F13-4AA3-B777-A207D1C4F072}"/>
                </a:ext>
              </a:extLst>
            </p:cNvPr>
            <p:cNvGrpSpPr/>
            <p:nvPr/>
          </p:nvGrpSpPr>
          <p:grpSpPr>
            <a:xfrm>
              <a:off x="246061" y="6218585"/>
              <a:ext cx="396878" cy="396180"/>
              <a:chOff x="10102958" y="2918320"/>
              <a:chExt cx="831744" cy="830285"/>
            </a:xfrm>
          </p:grpSpPr>
          <p:sp>
            <p:nvSpPr>
              <p:cNvPr id="9" name="Freeform: Shape 8">
                <a:extLst>
                  <a:ext uri="{FF2B5EF4-FFF2-40B4-BE49-F238E27FC236}">
                    <a16:creationId xmlns:a16="http://schemas.microsoft.com/office/drawing/2014/main" id="{6AC6052A-71B0-46D4-A6EF-C227DCF6F271}"/>
                  </a:ext>
                </a:extLst>
              </p:cNvPr>
              <p:cNvSpPr>
                <a:spLocks/>
              </p:cNvSpPr>
              <p:nvPr/>
            </p:nvSpPr>
            <p:spPr bwMode="auto">
              <a:xfrm>
                <a:off x="10102958" y="2918320"/>
                <a:ext cx="831744" cy="830285"/>
              </a:xfrm>
              <a:custGeom>
                <a:avLst/>
                <a:gdLst>
                  <a:gd name="connsiteX0" fmla="*/ 2375361 w 4828679"/>
                  <a:gd name="connsiteY0" fmla="*/ 0 h 4820214"/>
                  <a:gd name="connsiteX1" fmla="*/ 4052779 w 4828679"/>
                  <a:gd name="connsiteY1" fmla="*/ 697235 h 4820214"/>
                  <a:gd name="connsiteX2" fmla="*/ 4358131 w 4828679"/>
                  <a:gd name="connsiteY2" fmla="*/ 3677784 h 4820214"/>
                  <a:gd name="connsiteX3" fmla="*/ 4324415 w 4828679"/>
                  <a:gd name="connsiteY3" fmla="*/ 3718733 h 4820214"/>
                  <a:gd name="connsiteX4" fmla="*/ 4496784 w 4828679"/>
                  <a:gd name="connsiteY4" fmla="*/ 3891336 h 4820214"/>
                  <a:gd name="connsiteX5" fmla="*/ 4746647 w 4828679"/>
                  <a:gd name="connsiteY5" fmla="*/ 4141546 h 4820214"/>
                  <a:gd name="connsiteX6" fmla="*/ 4746647 w 4828679"/>
                  <a:gd name="connsiteY6" fmla="*/ 4524887 h 4820214"/>
                  <a:gd name="connsiteX7" fmla="*/ 4535708 w 4828679"/>
                  <a:gd name="connsiteY7" fmla="*/ 4743937 h 4820214"/>
                  <a:gd name="connsiteX8" fmla="*/ 4145079 w 4828679"/>
                  <a:gd name="connsiteY8" fmla="*/ 4743937 h 4820214"/>
                  <a:gd name="connsiteX9" fmla="*/ 3807262 w 4828679"/>
                  <a:gd name="connsiteY9" fmla="*/ 4405657 h 4820214"/>
                  <a:gd name="connsiteX10" fmla="*/ 3722089 w 4828679"/>
                  <a:gd name="connsiteY10" fmla="*/ 4320366 h 4820214"/>
                  <a:gd name="connsiteX11" fmla="*/ 3681537 w 4828679"/>
                  <a:gd name="connsiteY11" fmla="*/ 4353687 h 4820214"/>
                  <a:gd name="connsiteX12" fmla="*/ 697945 w 4828679"/>
                  <a:gd name="connsiteY12" fmla="*/ 4048648 h 4820214"/>
                  <a:gd name="connsiteX13" fmla="*/ 697945 w 4828679"/>
                  <a:gd name="connsiteY13" fmla="*/ 697235 h 4820214"/>
                  <a:gd name="connsiteX14" fmla="*/ 2375361 w 4828679"/>
                  <a:gd name="connsiteY14" fmla="*/ 0 h 48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679" h="4820214">
                    <a:moveTo>
                      <a:pt x="2375361" y="0"/>
                    </a:moveTo>
                    <a:cubicBezTo>
                      <a:pt x="2983375" y="0"/>
                      <a:pt x="3591390" y="232411"/>
                      <a:pt x="4052779" y="697235"/>
                    </a:cubicBezTo>
                    <a:cubicBezTo>
                      <a:pt x="4867050" y="1503840"/>
                      <a:pt x="4968833" y="2759032"/>
                      <a:pt x="4358131" y="3677784"/>
                    </a:cubicBezTo>
                    <a:lnTo>
                      <a:pt x="4324415" y="3718733"/>
                    </a:lnTo>
                    <a:lnTo>
                      <a:pt x="4496784" y="3891336"/>
                    </a:lnTo>
                    <a:cubicBezTo>
                      <a:pt x="4746647" y="4141546"/>
                      <a:pt x="4746647" y="4141546"/>
                      <a:pt x="4746647" y="4141546"/>
                    </a:cubicBezTo>
                    <a:cubicBezTo>
                      <a:pt x="4856023" y="4251073"/>
                      <a:pt x="4856023" y="4423185"/>
                      <a:pt x="4746647" y="4524887"/>
                    </a:cubicBezTo>
                    <a:cubicBezTo>
                      <a:pt x="4535708" y="4743937"/>
                      <a:pt x="4535708" y="4743937"/>
                      <a:pt x="4535708" y="4743937"/>
                    </a:cubicBezTo>
                    <a:cubicBezTo>
                      <a:pt x="4426331" y="4845640"/>
                      <a:pt x="4254456" y="4845640"/>
                      <a:pt x="4145079" y="4743937"/>
                    </a:cubicBezTo>
                    <a:cubicBezTo>
                      <a:pt x="4017148" y="4615833"/>
                      <a:pt x="3905208" y="4503739"/>
                      <a:pt x="3807262" y="4405657"/>
                    </a:cubicBezTo>
                    <a:lnTo>
                      <a:pt x="3722089" y="4320366"/>
                    </a:lnTo>
                    <a:lnTo>
                      <a:pt x="3681537" y="4353687"/>
                    </a:lnTo>
                    <a:cubicBezTo>
                      <a:pt x="2761848" y="4963767"/>
                      <a:pt x="1505374" y="4862088"/>
                      <a:pt x="697945" y="4048648"/>
                    </a:cubicBezTo>
                    <a:cubicBezTo>
                      <a:pt x="-232648" y="3126813"/>
                      <a:pt x="-232648" y="1619069"/>
                      <a:pt x="697945" y="697235"/>
                    </a:cubicBezTo>
                    <a:cubicBezTo>
                      <a:pt x="1159334" y="232411"/>
                      <a:pt x="1767349" y="0"/>
                      <a:pt x="2375361" y="0"/>
                    </a:cubicBezTo>
                    <a:close/>
                  </a:path>
                </a:pathLst>
              </a:custGeom>
              <a:solidFill>
                <a:schemeClr val="bg1"/>
              </a:solidFill>
              <a:ln>
                <a:noFill/>
              </a:ln>
              <a:effectLst>
                <a:outerShdw blurRad="381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ulphur Point"/>
                  <a:ea typeface="+mn-ea"/>
                  <a:cs typeface="+mn-cs"/>
                </a:endParaRPr>
              </a:p>
            </p:txBody>
          </p:sp>
          <p:sp>
            <p:nvSpPr>
              <p:cNvPr id="10" name="Freeform 10">
                <a:extLst>
                  <a:ext uri="{FF2B5EF4-FFF2-40B4-BE49-F238E27FC236}">
                    <a16:creationId xmlns:a16="http://schemas.microsoft.com/office/drawing/2014/main" id="{423FB8DE-D20A-4892-825A-42383D6E0879}"/>
                  </a:ext>
                </a:extLst>
              </p:cNvPr>
              <p:cNvSpPr>
                <a:spLocks/>
              </p:cNvSpPr>
              <p:nvPr/>
            </p:nvSpPr>
            <p:spPr bwMode="auto">
              <a:xfrm>
                <a:off x="10159474" y="2973985"/>
                <a:ext cx="705284" cy="706152"/>
              </a:xfrm>
              <a:prstGeom prst="ellipse">
                <a:avLst/>
              </a:prstGeom>
              <a:solidFill>
                <a:schemeClr val="bg1">
                  <a:lumMod val="65000"/>
                  <a:alpha val="80000"/>
                </a:schemeClr>
              </a:solidFill>
              <a:ln>
                <a:noFill/>
              </a:ln>
              <a:effectLst>
                <a:innerShdw blurRad="76200">
                  <a:prstClr val="black">
                    <a:alpha val="30000"/>
                  </a:prstClr>
                </a:inn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ulphur Point"/>
                  <a:ea typeface="+mn-ea"/>
                  <a:cs typeface="+mn-cs"/>
                </a:endParaRPr>
              </a:p>
            </p:txBody>
          </p:sp>
        </p:grpSp>
        <p:sp>
          <p:nvSpPr>
            <p:cNvPr id="7" name="SlideNo">
              <a:extLst>
                <a:ext uri="{FF2B5EF4-FFF2-40B4-BE49-F238E27FC236}">
                  <a16:creationId xmlns:a16="http://schemas.microsoft.com/office/drawing/2014/main" id="{B85C3266-0673-4200-B9EF-986A901C7958}"/>
                </a:ext>
              </a:extLst>
            </p:cNvPr>
            <p:cNvSpPr txBox="1">
              <a:spLocks/>
            </p:cNvSpPr>
            <p:nvPr/>
          </p:nvSpPr>
          <p:spPr>
            <a:xfrm>
              <a:off x="360368" y="6278156"/>
              <a:ext cx="157094" cy="222561"/>
            </a:xfrm>
            <a:prstGeom prst="rect">
              <a:avLst/>
            </a:prstGeom>
            <a:noFill/>
          </p:spPr>
          <p:txBody>
            <a:bodyPr wrap="none" lIns="0" tIns="0" rIns="0" bIns="0" rtlCol="0" anchor="ctr">
              <a:spAutoFit/>
            </a:bodyPr>
            <a:lstStyle>
              <a:defPPr>
                <a:defRPr lang="en-US"/>
              </a:defPPr>
              <a:lvl1pPr marL="0" algn="ctr" defTabSz="457200" rtl="0" eaLnBrk="1" latinLnBrk="0" hangingPunct="1">
                <a:defRPr lang="en-ID" sz="1400" kern="1200" smtClean="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en-ID" sz="1100" b="0" i="0" u="none" strike="noStrike" kern="1200" cap="none" spc="0" normalizeH="0" baseline="0" noProof="0" dirty="0">
                  <a:ln>
                    <a:noFill/>
                  </a:ln>
                  <a:solidFill>
                    <a:prstClr val="white"/>
                  </a:solidFill>
                  <a:effectLst/>
                  <a:uLnTx/>
                  <a:uFillTx/>
                  <a:latin typeface="Sulphur Point"/>
                  <a:ea typeface="+mn-ea"/>
                  <a:cs typeface="+mn-cs"/>
                </a:rPr>
                <a:t>33</a:t>
              </a:r>
            </a:p>
          </p:txBody>
        </p:sp>
      </p:grpSp>
      <p:sp>
        <p:nvSpPr>
          <p:cNvPr id="28" name="Quote Sign">
            <a:extLst>
              <a:ext uri="{FF2B5EF4-FFF2-40B4-BE49-F238E27FC236}">
                <a16:creationId xmlns:a16="http://schemas.microsoft.com/office/drawing/2014/main" id="{3418519C-D3A5-4DE9-8DF7-313C044602F4}"/>
              </a:ext>
            </a:extLst>
          </p:cNvPr>
          <p:cNvSpPr/>
          <p:nvPr/>
        </p:nvSpPr>
        <p:spPr>
          <a:xfrm flipV="1">
            <a:off x="2323505" y="3465624"/>
            <a:ext cx="400052" cy="338506"/>
          </a:xfrm>
          <a:custGeom>
            <a:avLst/>
            <a:gdLst/>
            <a:ahLst/>
            <a:cxnLst>
              <a:cxn ang="0">
                <a:pos x="wd2" y="hd2"/>
              </a:cxn>
              <a:cxn ang="5400000">
                <a:pos x="wd2" y="hd2"/>
              </a:cxn>
              <a:cxn ang="10800000">
                <a:pos x="wd2" y="hd2"/>
              </a:cxn>
              <a:cxn ang="16200000">
                <a:pos x="wd2" y="hd2"/>
              </a:cxn>
            </a:cxnLst>
            <a:rect l="0" t="0" r="r" b="b"/>
            <a:pathLst>
              <a:path w="21600" h="21600" extrusionOk="0">
                <a:moveTo>
                  <a:pt x="9906" y="12830"/>
                </a:moveTo>
                <a:cubicBezTo>
                  <a:pt x="9906" y="18677"/>
                  <a:pt x="9906" y="18677"/>
                  <a:pt x="9906" y="18677"/>
                </a:cubicBezTo>
                <a:cubicBezTo>
                  <a:pt x="9906" y="19489"/>
                  <a:pt x="9631" y="20301"/>
                  <a:pt x="9218" y="20788"/>
                </a:cubicBezTo>
                <a:cubicBezTo>
                  <a:pt x="8668" y="21438"/>
                  <a:pt x="8117" y="21600"/>
                  <a:pt x="7429" y="21600"/>
                </a:cubicBezTo>
                <a:cubicBezTo>
                  <a:pt x="2476" y="21600"/>
                  <a:pt x="2476" y="21600"/>
                  <a:pt x="2476" y="21600"/>
                </a:cubicBezTo>
                <a:cubicBezTo>
                  <a:pt x="1789" y="21600"/>
                  <a:pt x="1101" y="21438"/>
                  <a:pt x="688" y="20788"/>
                </a:cubicBezTo>
                <a:cubicBezTo>
                  <a:pt x="138" y="20301"/>
                  <a:pt x="0" y="19489"/>
                  <a:pt x="0" y="18677"/>
                </a:cubicBezTo>
                <a:cubicBezTo>
                  <a:pt x="0" y="7958"/>
                  <a:pt x="0" y="7958"/>
                  <a:pt x="0" y="7958"/>
                </a:cubicBezTo>
                <a:cubicBezTo>
                  <a:pt x="0" y="6821"/>
                  <a:pt x="138" y="5847"/>
                  <a:pt x="413" y="4872"/>
                </a:cubicBezTo>
                <a:cubicBezTo>
                  <a:pt x="825" y="3898"/>
                  <a:pt x="1238" y="3086"/>
                  <a:pt x="1926" y="2274"/>
                </a:cubicBezTo>
                <a:cubicBezTo>
                  <a:pt x="2476" y="1624"/>
                  <a:pt x="3164" y="1137"/>
                  <a:pt x="3990" y="650"/>
                </a:cubicBezTo>
                <a:cubicBezTo>
                  <a:pt x="4815" y="325"/>
                  <a:pt x="5641" y="0"/>
                  <a:pt x="6604" y="0"/>
                </a:cubicBezTo>
                <a:cubicBezTo>
                  <a:pt x="7429" y="0"/>
                  <a:pt x="7429" y="0"/>
                  <a:pt x="7429" y="0"/>
                </a:cubicBezTo>
                <a:cubicBezTo>
                  <a:pt x="7704" y="0"/>
                  <a:pt x="7842" y="162"/>
                  <a:pt x="7980" y="325"/>
                </a:cubicBezTo>
                <a:cubicBezTo>
                  <a:pt x="8255" y="487"/>
                  <a:pt x="8255" y="812"/>
                  <a:pt x="8255" y="974"/>
                </a:cubicBezTo>
                <a:cubicBezTo>
                  <a:pt x="8255" y="2923"/>
                  <a:pt x="8255" y="2923"/>
                  <a:pt x="8255" y="2923"/>
                </a:cubicBezTo>
                <a:cubicBezTo>
                  <a:pt x="8255" y="3248"/>
                  <a:pt x="8255" y="3573"/>
                  <a:pt x="7980" y="3735"/>
                </a:cubicBezTo>
                <a:cubicBezTo>
                  <a:pt x="7842" y="3898"/>
                  <a:pt x="7704" y="4060"/>
                  <a:pt x="7429" y="4060"/>
                </a:cubicBezTo>
                <a:cubicBezTo>
                  <a:pt x="6604" y="4060"/>
                  <a:pt x="6604" y="4060"/>
                  <a:pt x="6604" y="4060"/>
                </a:cubicBezTo>
                <a:cubicBezTo>
                  <a:pt x="5641" y="4060"/>
                  <a:pt x="4953" y="4385"/>
                  <a:pt x="4265" y="5197"/>
                </a:cubicBezTo>
                <a:cubicBezTo>
                  <a:pt x="3577" y="5847"/>
                  <a:pt x="3302" y="6821"/>
                  <a:pt x="3302" y="7958"/>
                </a:cubicBezTo>
                <a:cubicBezTo>
                  <a:pt x="3302" y="8445"/>
                  <a:pt x="3302" y="8445"/>
                  <a:pt x="3302" y="8445"/>
                </a:cubicBezTo>
                <a:cubicBezTo>
                  <a:pt x="3302" y="8770"/>
                  <a:pt x="3439" y="9095"/>
                  <a:pt x="3577" y="9420"/>
                </a:cubicBezTo>
                <a:cubicBezTo>
                  <a:pt x="3852" y="9744"/>
                  <a:pt x="4127" y="9907"/>
                  <a:pt x="4540" y="9907"/>
                </a:cubicBezTo>
                <a:cubicBezTo>
                  <a:pt x="7429" y="9907"/>
                  <a:pt x="7429" y="9907"/>
                  <a:pt x="7429" y="9907"/>
                </a:cubicBezTo>
                <a:cubicBezTo>
                  <a:pt x="8117" y="9907"/>
                  <a:pt x="8668" y="10232"/>
                  <a:pt x="9218" y="10719"/>
                </a:cubicBezTo>
                <a:cubicBezTo>
                  <a:pt x="9631" y="11368"/>
                  <a:pt x="9906" y="12018"/>
                  <a:pt x="9906" y="12830"/>
                </a:cubicBezTo>
                <a:close/>
                <a:moveTo>
                  <a:pt x="21600" y="12830"/>
                </a:moveTo>
                <a:cubicBezTo>
                  <a:pt x="21600" y="18677"/>
                  <a:pt x="21600" y="18677"/>
                  <a:pt x="21600" y="18677"/>
                </a:cubicBezTo>
                <a:cubicBezTo>
                  <a:pt x="21600" y="19489"/>
                  <a:pt x="21325" y="20301"/>
                  <a:pt x="20912" y="20788"/>
                </a:cubicBezTo>
                <a:cubicBezTo>
                  <a:pt x="20362" y="21438"/>
                  <a:pt x="19811" y="21600"/>
                  <a:pt x="19124" y="21600"/>
                </a:cubicBezTo>
                <a:cubicBezTo>
                  <a:pt x="14033" y="21600"/>
                  <a:pt x="14033" y="21600"/>
                  <a:pt x="14033" y="21600"/>
                </a:cubicBezTo>
                <a:cubicBezTo>
                  <a:pt x="13345" y="21600"/>
                  <a:pt x="12795" y="21438"/>
                  <a:pt x="12382" y="20788"/>
                </a:cubicBezTo>
                <a:cubicBezTo>
                  <a:pt x="11832" y="20301"/>
                  <a:pt x="11557" y="19489"/>
                  <a:pt x="11557" y="18677"/>
                </a:cubicBezTo>
                <a:cubicBezTo>
                  <a:pt x="11557" y="7958"/>
                  <a:pt x="11557" y="7958"/>
                  <a:pt x="11557" y="7958"/>
                </a:cubicBezTo>
                <a:cubicBezTo>
                  <a:pt x="11557" y="6821"/>
                  <a:pt x="11832" y="5847"/>
                  <a:pt x="12107" y="4872"/>
                </a:cubicBezTo>
                <a:cubicBezTo>
                  <a:pt x="12520" y="3898"/>
                  <a:pt x="12932" y="3086"/>
                  <a:pt x="13620" y="2274"/>
                </a:cubicBezTo>
                <a:cubicBezTo>
                  <a:pt x="14171" y="1624"/>
                  <a:pt x="14859" y="1137"/>
                  <a:pt x="15684" y="650"/>
                </a:cubicBezTo>
                <a:cubicBezTo>
                  <a:pt x="16510" y="325"/>
                  <a:pt x="17335" y="0"/>
                  <a:pt x="18298" y="0"/>
                </a:cubicBezTo>
                <a:cubicBezTo>
                  <a:pt x="19124" y="0"/>
                  <a:pt x="19124" y="0"/>
                  <a:pt x="19124" y="0"/>
                </a:cubicBezTo>
                <a:cubicBezTo>
                  <a:pt x="19261" y="0"/>
                  <a:pt x="19536" y="162"/>
                  <a:pt x="19674" y="325"/>
                </a:cubicBezTo>
                <a:cubicBezTo>
                  <a:pt x="19811" y="487"/>
                  <a:pt x="19949" y="812"/>
                  <a:pt x="19949" y="974"/>
                </a:cubicBezTo>
                <a:cubicBezTo>
                  <a:pt x="19949" y="2923"/>
                  <a:pt x="19949" y="2923"/>
                  <a:pt x="19949" y="2923"/>
                </a:cubicBezTo>
                <a:cubicBezTo>
                  <a:pt x="19949" y="3248"/>
                  <a:pt x="19811" y="3573"/>
                  <a:pt x="19674" y="3735"/>
                </a:cubicBezTo>
                <a:cubicBezTo>
                  <a:pt x="19536" y="3898"/>
                  <a:pt x="19261" y="4060"/>
                  <a:pt x="19124" y="4060"/>
                </a:cubicBezTo>
                <a:cubicBezTo>
                  <a:pt x="18298" y="4060"/>
                  <a:pt x="18298" y="4060"/>
                  <a:pt x="18298" y="4060"/>
                </a:cubicBezTo>
                <a:cubicBezTo>
                  <a:pt x="17335" y="4060"/>
                  <a:pt x="16510" y="4385"/>
                  <a:pt x="15959" y="5197"/>
                </a:cubicBezTo>
                <a:cubicBezTo>
                  <a:pt x="15271" y="5847"/>
                  <a:pt x="14996" y="6821"/>
                  <a:pt x="14996" y="7958"/>
                </a:cubicBezTo>
                <a:cubicBezTo>
                  <a:pt x="14996" y="8445"/>
                  <a:pt x="14996" y="8445"/>
                  <a:pt x="14996" y="8445"/>
                </a:cubicBezTo>
                <a:cubicBezTo>
                  <a:pt x="14996" y="8770"/>
                  <a:pt x="14996" y="9095"/>
                  <a:pt x="15271" y="9420"/>
                </a:cubicBezTo>
                <a:cubicBezTo>
                  <a:pt x="15546" y="9744"/>
                  <a:pt x="15822" y="9907"/>
                  <a:pt x="16234" y="9907"/>
                </a:cubicBezTo>
                <a:cubicBezTo>
                  <a:pt x="19124" y="9907"/>
                  <a:pt x="19124" y="9907"/>
                  <a:pt x="19124" y="9907"/>
                </a:cubicBezTo>
                <a:cubicBezTo>
                  <a:pt x="19811" y="9907"/>
                  <a:pt x="20362" y="10232"/>
                  <a:pt x="20912" y="10719"/>
                </a:cubicBezTo>
                <a:cubicBezTo>
                  <a:pt x="21325" y="11368"/>
                  <a:pt x="21600" y="12018"/>
                  <a:pt x="21600" y="12830"/>
                </a:cubicBezTo>
                <a:close/>
              </a:path>
            </a:pathLst>
          </a:custGeom>
          <a:solidFill>
            <a:schemeClr val="bg1">
              <a:lumMod val="85000"/>
              <a:alpha val="50000"/>
            </a:schemeClr>
          </a:solidFill>
          <a:ln>
            <a:noFill/>
          </a:ln>
        </p:spPr>
        <p:txBody>
          <a:bodyPr vert="horz" wrap="square" lIns="91440" tIns="45720" rIns="91440" bIns="45720" numCol="1" anchor="t" anchorCtr="0" compatLnSpc="1">
            <a:prstTxWarp prst="textNoShape">
              <a:avLst/>
            </a:prstTxWarp>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lumMod val="65000"/>
                  <a:lumOff val="35000"/>
                </a:prstClr>
              </a:solidFill>
              <a:effectLst/>
              <a:uLnTx/>
              <a:uFillTx/>
              <a:latin typeface="Sulphur Point"/>
              <a:ea typeface="+mn-ea"/>
              <a:cs typeface="+mn-cs"/>
            </a:endParaRPr>
          </a:p>
        </p:txBody>
      </p:sp>
      <p:sp>
        <p:nvSpPr>
          <p:cNvPr id="30" name="Quote Sign">
            <a:extLst>
              <a:ext uri="{FF2B5EF4-FFF2-40B4-BE49-F238E27FC236}">
                <a16:creationId xmlns:a16="http://schemas.microsoft.com/office/drawing/2014/main" id="{88ADD411-C83F-48B4-A73F-257F94EF930A}"/>
              </a:ext>
            </a:extLst>
          </p:cNvPr>
          <p:cNvSpPr/>
          <p:nvPr/>
        </p:nvSpPr>
        <p:spPr>
          <a:xfrm rot="10800000" flipV="1">
            <a:off x="10306177" y="1946232"/>
            <a:ext cx="400052" cy="338506"/>
          </a:xfrm>
          <a:custGeom>
            <a:avLst/>
            <a:gdLst/>
            <a:ahLst/>
            <a:cxnLst>
              <a:cxn ang="0">
                <a:pos x="wd2" y="hd2"/>
              </a:cxn>
              <a:cxn ang="5400000">
                <a:pos x="wd2" y="hd2"/>
              </a:cxn>
              <a:cxn ang="10800000">
                <a:pos x="wd2" y="hd2"/>
              </a:cxn>
              <a:cxn ang="16200000">
                <a:pos x="wd2" y="hd2"/>
              </a:cxn>
            </a:cxnLst>
            <a:rect l="0" t="0" r="r" b="b"/>
            <a:pathLst>
              <a:path w="21600" h="21600" extrusionOk="0">
                <a:moveTo>
                  <a:pt x="9906" y="12830"/>
                </a:moveTo>
                <a:cubicBezTo>
                  <a:pt x="9906" y="18677"/>
                  <a:pt x="9906" y="18677"/>
                  <a:pt x="9906" y="18677"/>
                </a:cubicBezTo>
                <a:cubicBezTo>
                  <a:pt x="9906" y="19489"/>
                  <a:pt x="9631" y="20301"/>
                  <a:pt x="9218" y="20788"/>
                </a:cubicBezTo>
                <a:cubicBezTo>
                  <a:pt x="8668" y="21438"/>
                  <a:pt x="8117" y="21600"/>
                  <a:pt x="7429" y="21600"/>
                </a:cubicBezTo>
                <a:cubicBezTo>
                  <a:pt x="2476" y="21600"/>
                  <a:pt x="2476" y="21600"/>
                  <a:pt x="2476" y="21600"/>
                </a:cubicBezTo>
                <a:cubicBezTo>
                  <a:pt x="1789" y="21600"/>
                  <a:pt x="1101" y="21438"/>
                  <a:pt x="688" y="20788"/>
                </a:cubicBezTo>
                <a:cubicBezTo>
                  <a:pt x="138" y="20301"/>
                  <a:pt x="0" y="19489"/>
                  <a:pt x="0" y="18677"/>
                </a:cubicBezTo>
                <a:cubicBezTo>
                  <a:pt x="0" y="7958"/>
                  <a:pt x="0" y="7958"/>
                  <a:pt x="0" y="7958"/>
                </a:cubicBezTo>
                <a:cubicBezTo>
                  <a:pt x="0" y="6821"/>
                  <a:pt x="138" y="5847"/>
                  <a:pt x="413" y="4872"/>
                </a:cubicBezTo>
                <a:cubicBezTo>
                  <a:pt x="825" y="3898"/>
                  <a:pt x="1238" y="3086"/>
                  <a:pt x="1926" y="2274"/>
                </a:cubicBezTo>
                <a:cubicBezTo>
                  <a:pt x="2476" y="1624"/>
                  <a:pt x="3164" y="1137"/>
                  <a:pt x="3990" y="650"/>
                </a:cubicBezTo>
                <a:cubicBezTo>
                  <a:pt x="4815" y="325"/>
                  <a:pt x="5641" y="0"/>
                  <a:pt x="6604" y="0"/>
                </a:cubicBezTo>
                <a:cubicBezTo>
                  <a:pt x="7429" y="0"/>
                  <a:pt x="7429" y="0"/>
                  <a:pt x="7429" y="0"/>
                </a:cubicBezTo>
                <a:cubicBezTo>
                  <a:pt x="7704" y="0"/>
                  <a:pt x="7842" y="162"/>
                  <a:pt x="7980" y="325"/>
                </a:cubicBezTo>
                <a:cubicBezTo>
                  <a:pt x="8255" y="487"/>
                  <a:pt x="8255" y="812"/>
                  <a:pt x="8255" y="974"/>
                </a:cubicBezTo>
                <a:cubicBezTo>
                  <a:pt x="8255" y="2923"/>
                  <a:pt x="8255" y="2923"/>
                  <a:pt x="8255" y="2923"/>
                </a:cubicBezTo>
                <a:cubicBezTo>
                  <a:pt x="8255" y="3248"/>
                  <a:pt x="8255" y="3573"/>
                  <a:pt x="7980" y="3735"/>
                </a:cubicBezTo>
                <a:cubicBezTo>
                  <a:pt x="7842" y="3898"/>
                  <a:pt x="7704" y="4060"/>
                  <a:pt x="7429" y="4060"/>
                </a:cubicBezTo>
                <a:cubicBezTo>
                  <a:pt x="6604" y="4060"/>
                  <a:pt x="6604" y="4060"/>
                  <a:pt x="6604" y="4060"/>
                </a:cubicBezTo>
                <a:cubicBezTo>
                  <a:pt x="5641" y="4060"/>
                  <a:pt x="4953" y="4385"/>
                  <a:pt x="4265" y="5197"/>
                </a:cubicBezTo>
                <a:cubicBezTo>
                  <a:pt x="3577" y="5847"/>
                  <a:pt x="3302" y="6821"/>
                  <a:pt x="3302" y="7958"/>
                </a:cubicBezTo>
                <a:cubicBezTo>
                  <a:pt x="3302" y="8445"/>
                  <a:pt x="3302" y="8445"/>
                  <a:pt x="3302" y="8445"/>
                </a:cubicBezTo>
                <a:cubicBezTo>
                  <a:pt x="3302" y="8770"/>
                  <a:pt x="3439" y="9095"/>
                  <a:pt x="3577" y="9420"/>
                </a:cubicBezTo>
                <a:cubicBezTo>
                  <a:pt x="3852" y="9744"/>
                  <a:pt x="4127" y="9907"/>
                  <a:pt x="4540" y="9907"/>
                </a:cubicBezTo>
                <a:cubicBezTo>
                  <a:pt x="7429" y="9907"/>
                  <a:pt x="7429" y="9907"/>
                  <a:pt x="7429" y="9907"/>
                </a:cubicBezTo>
                <a:cubicBezTo>
                  <a:pt x="8117" y="9907"/>
                  <a:pt x="8668" y="10232"/>
                  <a:pt x="9218" y="10719"/>
                </a:cubicBezTo>
                <a:cubicBezTo>
                  <a:pt x="9631" y="11368"/>
                  <a:pt x="9906" y="12018"/>
                  <a:pt x="9906" y="12830"/>
                </a:cubicBezTo>
                <a:close/>
                <a:moveTo>
                  <a:pt x="21600" y="12830"/>
                </a:moveTo>
                <a:cubicBezTo>
                  <a:pt x="21600" y="18677"/>
                  <a:pt x="21600" y="18677"/>
                  <a:pt x="21600" y="18677"/>
                </a:cubicBezTo>
                <a:cubicBezTo>
                  <a:pt x="21600" y="19489"/>
                  <a:pt x="21325" y="20301"/>
                  <a:pt x="20912" y="20788"/>
                </a:cubicBezTo>
                <a:cubicBezTo>
                  <a:pt x="20362" y="21438"/>
                  <a:pt x="19811" y="21600"/>
                  <a:pt x="19124" y="21600"/>
                </a:cubicBezTo>
                <a:cubicBezTo>
                  <a:pt x="14033" y="21600"/>
                  <a:pt x="14033" y="21600"/>
                  <a:pt x="14033" y="21600"/>
                </a:cubicBezTo>
                <a:cubicBezTo>
                  <a:pt x="13345" y="21600"/>
                  <a:pt x="12795" y="21438"/>
                  <a:pt x="12382" y="20788"/>
                </a:cubicBezTo>
                <a:cubicBezTo>
                  <a:pt x="11832" y="20301"/>
                  <a:pt x="11557" y="19489"/>
                  <a:pt x="11557" y="18677"/>
                </a:cubicBezTo>
                <a:cubicBezTo>
                  <a:pt x="11557" y="7958"/>
                  <a:pt x="11557" y="7958"/>
                  <a:pt x="11557" y="7958"/>
                </a:cubicBezTo>
                <a:cubicBezTo>
                  <a:pt x="11557" y="6821"/>
                  <a:pt x="11832" y="5847"/>
                  <a:pt x="12107" y="4872"/>
                </a:cubicBezTo>
                <a:cubicBezTo>
                  <a:pt x="12520" y="3898"/>
                  <a:pt x="12932" y="3086"/>
                  <a:pt x="13620" y="2274"/>
                </a:cubicBezTo>
                <a:cubicBezTo>
                  <a:pt x="14171" y="1624"/>
                  <a:pt x="14859" y="1137"/>
                  <a:pt x="15684" y="650"/>
                </a:cubicBezTo>
                <a:cubicBezTo>
                  <a:pt x="16510" y="325"/>
                  <a:pt x="17335" y="0"/>
                  <a:pt x="18298" y="0"/>
                </a:cubicBezTo>
                <a:cubicBezTo>
                  <a:pt x="19124" y="0"/>
                  <a:pt x="19124" y="0"/>
                  <a:pt x="19124" y="0"/>
                </a:cubicBezTo>
                <a:cubicBezTo>
                  <a:pt x="19261" y="0"/>
                  <a:pt x="19536" y="162"/>
                  <a:pt x="19674" y="325"/>
                </a:cubicBezTo>
                <a:cubicBezTo>
                  <a:pt x="19811" y="487"/>
                  <a:pt x="19949" y="812"/>
                  <a:pt x="19949" y="974"/>
                </a:cubicBezTo>
                <a:cubicBezTo>
                  <a:pt x="19949" y="2923"/>
                  <a:pt x="19949" y="2923"/>
                  <a:pt x="19949" y="2923"/>
                </a:cubicBezTo>
                <a:cubicBezTo>
                  <a:pt x="19949" y="3248"/>
                  <a:pt x="19811" y="3573"/>
                  <a:pt x="19674" y="3735"/>
                </a:cubicBezTo>
                <a:cubicBezTo>
                  <a:pt x="19536" y="3898"/>
                  <a:pt x="19261" y="4060"/>
                  <a:pt x="19124" y="4060"/>
                </a:cubicBezTo>
                <a:cubicBezTo>
                  <a:pt x="18298" y="4060"/>
                  <a:pt x="18298" y="4060"/>
                  <a:pt x="18298" y="4060"/>
                </a:cubicBezTo>
                <a:cubicBezTo>
                  <a:pt x="17335" y="4060"/>
                  <a:pt x="16510" y="4385"/>
                  <a:pt x="15959" y="5197"/>
                </a:cubicBezTo>
                <a:cubicBezTo>
                  <a:pt x="15271" y="5847"/>
                  <a:pt x="14996" y="6821"/>
                  <a:pt x="14996" y="7958"/>
                </a:cubicBezTo>
                <a:cubicBezTo>
                  <a:pt x="14996" y="8445"/>
                  <a:pt x="14996" y="8445"/>
                  <a:pt x="14996" y="8445"/>
                </a:cubicBezTo>
                <a:cubicBezTo>
                  <a:pt x="14996" y="8770"/>
                  <a:pt x="14996" y="9095"/>
                  <a:pt x="15271" y="9420"/>
                </a:cubicBezTo>
                <a:cubicBezTo>
                  <a:pt x="15546" y="9744"/>
                  <a:pt x="15822" y="9907"/>
                  <a:pt x="16234" y="9907"/>
                </a:cubicBezTo>
                <a:cubicBezTo>
                  <a:pt x="19124" y="9907"/>
                  <a:pt x="19124" y="9907"/>
                  <a:pt x="19124" y="9907"/>
                </a:cubicBezTo>
                <a:cubicBezTo>
                  <a:pt x="19811" y="9907"/>
                  <a:pt x="20362" y="10232"/>
                  <a:pt x="20912" y="10719"/>
                </a:cubicBezTo>
                <a:cubicBezTo>
                  <a:pt x="21325" y="11368"/>
                  <a:pt x="21600" y="12018"/>
                  <a:pt x="21600" y="12830"/>
                </a:cubicBezTo>
                <a:close/>
              </a:path>
            </a:pathLst>
          </a:custGeom>
          <a:solidFill>
            <a:schemeClr val="bg1">
              <a:lumMod val="85000"/>
              <a:alpha val="50000"/>
            </a:schemeClr>
          </a:solidFill>
          <a:ln>
            <a:noFill/>
          </a:ln>
        </p:spPr>
        <p:txBody>
          <a:bodyPr vert="horz" wrap="square" lIns="91440" tIns="45720" rIns="91440" bIns="45720" numCol="1" anchor="t" anchorCtr="0" compatLnSpc="1">
            <a:prstTxWarp prst="textNoShape">
              <a:avLst/>
            </a:prstTxWarp>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lumMod val="65000"/>
                  <a:lumOff val="35000"/>
                </a:prstClr>
              </a:solidFill>
              <a:effectLst/>
              <a:uLnTx/>
              <a:uFillTx/>
              <a:latin typeface="Sulphur Point"/>
              <a:ea typeface="+mn-ea"/>
              <a:cs typeface="+mn-cs"/>
            </a:endParaRPr>
          </a:p>
        </p:txBody>
      </p:sp>
      <p:sp>
        <p:nvSpPr>
          <p:cNvPr id="2" name="Rectangle: Rounded Corners 1">
            <a:extLst>
              <a:ext uri="{FF2B5EF4-FFF2-40B4-BE49-F238E27FC236}">
                <a16:creationId xmlns:a16="http://schemas.microsoft.com/office/drawing/2014/main" id="{BDC78A9C-C24A-48EF-9190-86DEE9270783}"/>
              </a:ext>
            </a:extLst>
          </p:cNvPr>
          <p:cNvSpPr/>
          <p:nvPr/>
        </p:nvSpPr>
        <p:spPr>
          <a:xfrm>
            <a:off x="3328988" y="4533900"/>
            <a:ext cx="5486400" cy="920392"/>
          </a:xfrm>
          <a:prstGeom prst="roundRect">
            <a:avLst>
              <a:gd name="adj" fmla="val 50000"/>
            </a:avLst>
          </a:prstGeom>
          <a:solidFill>
            <a:schemeClr val="bg1">
              <a:lumMod val="65000"/>
            </a:schemeClr>
          </a:solidFill>
          <a:ln>
            <a:noFill/>
          </a:ln>
          <a:effectLst>
            <a:outerShdw blurRad="254000" dist="381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x-none" sz="2000" b="0" i="0" u="none" strike="noStrike" kern="1200" cap="none" spc="0" normalizeH="0" baseline="0" noProof="0">
              <a:ln>
                <a:noFill/>
              </a:ln>
              <a:solidFill>
                <a:prstClr val="white"/>
              </a:solidFill>
              <a:effectLst/>
              <a:uLnTx/>
              <a:uFillTx/>
              <a:latin typeface="Sulphur Point"/>
              <a:ea typeface="+mn-ea"/>
              <a:cs typeface="+mn-cs"/>
            </a:endParaRPr>
          </a:p>
        </p:txBody>
      </p:sp>
      <p:sp>
        <p:nvSpPr>
          <p:cNvPr id="29" name="Text Box 2">
            <a:extLst>
              <a:ext uri="{FF2B5EF4-FFF2-40B4-BE49-F238E27FC236}">
                <a16:creationId xmlns:a16="http://schemas.microsoft.com/office/drawing/2014/main" id="{AFC2CE3A-0D93-4F0E-9609-DECB8B600E08}"/>
              </a:ext>
            </a:extLst>
          </p:cNvPr>
          <p:cNvSpPr txBox="1">
            <a:spLocks noChangeArrowheads="1"/>
          </p:cNvSpPr>
          <p:nvPr/>
        </p:nvSpPr>
        <p:spPr bwMode="auto">
          <a:xfrm>
            <a:off x="1650186" y="2044356"/>
            <a:ext cx="8832511" cy="3114675"/>
          </a:xfrm>
          <a:prstGeom prst="rect">
            <a:avLst/>
          </a:prstGeom>
          <a:noFill/>
          <a:ln w="9525">
            <a:noFill/>
            <a:miter lim="800000"/>
            <a:headEnd/>
            <a:tailEnd/>
          </a:ln>
        </p:spPr>
        <p:txBody>
          <a:bodyPr rot="0" vert="horz" wrap="square" lIns="91440" tIns="45720" rIns="91440" bIns="45720" anchor="t" anchorCtr="0">
            <a:no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200" b="0" i="1" u="none" strike="noStrike" kern="1200" cap="none" spc="0" normalizeH="0" baseline="0" noProof="0" dirty="0">
                <a:ln>
                  <a:noFill/>
                </a:ln>
                <a:solidFill>
                  <a:prstClr val="white"/>
                </a:solidFill>
                <a:effectLst/>
                <a:uLnTx/>
                <a:uFillTx/>
                <a:latin typeface="Hassan LT Light" panose="01000400000000000000" pitchFamily="2" charset="-78"/>
                <a:ea typeface="+mn-ea"/>
                <a:cs typeface="Hassan LT Light" panose="01000400000000000000" pitchFamily="2" charset="-78"/>
              </a:rPr>
              <a:t>لقد عملت كرئيس تنفيذي لشركة</a:t>
            </a:r>
            <a:r>
              <a:rPr kumimoji="0" lang="ar-SA" sz="2200" b="0" i="1" u="none" strike="noStrike" kern="1200" cap="none" spc="0" normalizeH="0" baseline="0" noProof="0" dirty="0">
                <a:ln>
                  <a:noFill/>
                </a:ln>
                <a:solidFill>
                  <a:prstClr val="white"/>
                </a:solidFill>
                <a:effectLst/>
                <a:uLnTx/>
                <a:uFillTx/>
                <a:latin typeface="Hassan LT Light" panose="01000400000000000000" pitchFamily="2" charset="-78"/>
                <a:ea typeface="+mn-ea"/>
                <a:cs typeface="Hassan LT Light" panose="01000400000000000000" pitchFamily="2" charset="-78"/>
              </a:rPr>
              <a:t> ميرسر السعودية </a:t>
            </a:r>
            <a:r>
              <a:rPr kumimoji="0" lang="en-GB" sz="2200" b="0" i="1" u="none" strike="noStrike" kern="1200" cap="none" spc="0" normalizeH="0" baseline="0" noProof="0" dirty="0">
                <a:ln>
                  <a:noFill/>
                </a:ln>
                <a:solidFill>
                  <a:prstClr val="white"/>
                </a:solidFill>
                <a:effectLst/>
                <a:uLnTx/>
                <a:uFillTx/>
                <a:latin typeface="Hassan LT Light" panose="01000400000000000000" pitchFamily="2" charset="-78"/>
                <a:ea typeface="+mn-ea"/>
                <a:cs typeface="Hassan LT Light" panose="01000400000000000000" pitchFamily="2" charset="-78"/>
              </a:rPr>
              <a:t>Mercer Saudi Arabia</a:t>
            </a:r>
            <a:r>
              <a:rPr kumimoji="0" lang="ar-EG" sz="2200" b="0" i="1" u="none" strike="noStrike" kern="1200" cap="none" spc="0" normalizeH="0" baseline="0" noProof="0" dirty="0">
                <a:ln>
                  <a:noFill/>
                </a:ln>
                <a:solidFill>
                  <a:prstClr val="white"/>
                </a:solidFill>
                <a:effectLst/>
                <a:uLnTx/>
                <a:uFillTx/>
                <a:latin typeface="Hassan LT Light" panose="01000400000000000000" pitchFamily="2" charset="-78"/>
                <a:ea typeface="+mn-ea"/>
                <a:cs typeface="Hassan LT Light" panose="01000400000000000000" pitchFamily="2" charset="-78"/>
              </a:rPr>
              <a:t> </a:t>
            </a:r>
            <a:r>
              <a:rPr kumimoji="0" lang="en-GB" sz="2200" b="0" i="1" u="none" strike="noStrike" kern="1200" cap="none" spc="0" normalizeH="0" baseline="0" noProof="0" dirty="0">
                <a:ln>
                  <a:noFill/>
                </a:ln>
                <a:solidFill>
                  <a:prstClr val="white"/>
                </a:solidFill>
                <a:effectLst/>
                <a:uLnTx/>
                <a:uFillTx/>
                <a:latin typeface="Hassan LT Light" panose="01000400000000000000" pitchFamily="2" charset="-78"/>
                <a:ea typeface="+mn-ea"/>
                <a:cs typeface="Hassan LT Light" panose="01000400000000000000" pitchFamily="2" charset="-78"/>
              </a:rPr>
              <a:t> </a:t>
            </a:r>
            <a:r>
              <a:rPr kumimoji="0" lang="ar-SA" sz="2200" b="0" i="1" u="none" strike="noStrike" kern="1200" cap="none" spc="0" normalizeH="0" baseline="0" noProof="0" dirty="0">
                <a:ln>
                  <a:noFill/>
                </a:ln>
                <a:solidFill>
                  <a:prstClr val="white"/>
                </a:solidFill>
                <a:effectLst/>
                <a:uLnTx/>
                <a:uFillTx/>
                <a:latin typeface="Hassan LT Light" panose="01000400000000000000" pitchFamily="2" charset="-78"/>
                <a:ea typeface="+mn-ea"/>
                <a:cs typeface="Hassan LT Light" panose="01000400000000000000" pitchFamily="2" charset="-78"/>
              </a:rPr>
              <a:t>وتعاملت مع </a:t>
            </a:r>
            <a:r>
              <a:rPr kumimoji="0" lang="ar-EG" sz="2200" b="0" i="1" u="none" strike="noStrike" kern="1200" cap="none" spc="0" normalizeH="0" baseline="0" noProof="0" dirty="0">
                <a:ln>
                  <a:noFill/>
                </a:ln>
                <a:solidFill>
                  <a:prstClr val="white"/>
                </a:solidFill>
                <a:effectLst/>
                <a:uLnTx/>
                <a:uFillTx/>
                <a:latin typeface="Hassan LT Light" panose="01000400000000000000" pitchFamily="2" charset="-78"/>
                <a:ea typeface="+mn-ea"/>
                <a:cs typeface="Hassan LT Light" panose="01000400000000000000" pitchFamily="2" charset="-78"/>
              </a:rPr>
              <a:t>سراج منذ عام 2010. وبصرف النظر عن معرفته العميقة بالقانون ، فإن ما هو مهم حقًا من وجهة نظر الإدارة هو نهجه الاستباقي و</a:t>
            </a:r>
            <a:r>
              <a:rPr kumimoji="0" lang="ar-SA" sz="2200" b="0" i="1" u="none" strike="noStrike" kern="1200" cap="none" spc="0" normalizeH="0" baseline="0" noProof="0" dirty="0">
                <a:ln>
                  <a:noFill/>
                </a:ln>
                <a:solidFill>
                  <a:prstClr val="white"/>
                </a:solidFill>
                <a:effectLst/>
                <a:uLnTx/>
                <a:uFillTx/>
                <a:latin typeface="Hassan LT Light" panose="01000400000000000000" pitchFamily="2" charset="-78"/>
                <a:ea typeface="+mn-ea"/>
                <a:cs typeface="Hassan LT Light" panose="01000400000000000000" pitchFamily="2" charset="-78"/>
              </a:rPr>
              <a:t>ال</a:t>
            </a:r>
            <a:r>
              <a:rPr kumimoji="0" lang="ar-EG" sz="2200" b="0" i="1" u="none" strike="noStrike" kern="1200" cap="none" spc="0" normalizeH="0" baseline="0" noProof="0" dirty="0">
                <a:ln>
                  <a:noFill/>
                </a:ln>
                <a:solidFill>
                  <a:prstClr val="white"/>
                </a:solidFill>
                <a:effectLst/>
                <a:uLnTx/>
                <a:uFillTx/>
                <a:latin typeface="Hassan LT Light" panose="01000400000000000000" pitchFamily="2" charset="-78"/>
                <a:ea typeface="+mn-ea"/>
                <a:cs typeface="Hassan LT Light" panose="01000400000000000000" pitchFamily="2" charset="-78"/>
              </a:rPr>
              <a:t>تركيز على تحقيق النتائج في وقت قصير جدًا.</a:t>
            </a:r>
          </a:p>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200" b="0" i="1" u="none" strike="noStrike" kern="1200" cap="none" spc="0" normalizeH="0" baseline="0" noProof="0" dirty="0">
                <a:ln>
                  <a:noFill/>
                </a:ln>
                <a:solidFill>
                  <a:prstClr val="white"/>
                </a:solidFill>
                <a:effectLst/>
                <a:uLnTx/>
                <a:uFillTx/>
                <a:latin typeface="Hassan LT Light" panose="01000400000000000000" pitchFamily="2" charset="-78"/>
                <a:ea typeface="+mn-ea"/>
                <a:cs typeface="Hassan LT Light" panose="01000400000000000000" pitchFamily="2" charset="-78"/>
              </a:rPr>
              <a:t>بدعم من سراج ، يجب أن أقول</a:t>
            </a:r>
            <a:r>
              <a:rPr kumimoji="0" lang="ar-SA" sz="2200" b="0" i="1" u="none" strike="noStrike" kern="1200" cap="none" spc="0" normalizeH="0" baseline="0" noProof="0" dirty="0">
                <a:ln>
                  <a:noFill/>
                </a:ln>
                <a:solidFill>
                  <a:prstClr val="white"/>
                </a:solidFill>
                <a:effectLst/>
                <a:uLnTx/>
                <a:uFillTx/>
                <a:latin typeface="Hassan LT Light" panose="01000400000000000000" pitchFamily="2" charset="-78"/>
                <a:ea typeface="+mn-ea"/>
                <a:cs typeface="Hassan LT Light" panose="01000400000000000000" pitchFamily="2" charset="-78"/>
              </a:rPr>
              <a:t>،</a:t>
            </a:r>
            <a:r>
              <a:rPr kumimoji="0" lang="ar-EG" sz="2200" b="0" i="1" u="none" strike="noStrike" kern="1200" cap="none" spc="0" normalizeH="0" baseline="0" noProof="0" dirty="0">
                <a:ln>
                  <a:noFill/>
                </a:ln>
                <a:solidFill>
                  <a:prstClr val="white"/>
                </a:solidFill>
                <a:effectLst/>
                <a:uLnTx/>
                <a:uFillTx/>
                <a:latin typeface="Hassan LT Light" panose="01000400000000000000" pitchFamily="2" charset="-78"/>
                <a:ea typeface="+mn-ea"/>
                <a:cs typeface="Hassan LT Light" panose="01000400000000000000" pitchFamily="2" charset="-78"/>
              </a:rPr>
              <a:t> من منظور المدير التنفيذي</a:t>
            </a:r>
            <a:r>
              <a:rPr kumimoji="0" lang="ar-SA" sz="2200" b="0" i="1" u="none" strike="noStrike" kern="1200" cap="none" spc="0" normalizeH="0" baseline="0" noProof="0" dirty="0">
                <a:ln>
                  <a:noFill/>
                </a:ln>
                <a:solidFill>
                  <a:prstClr val="white"/>
                </a:solidFill>
                <a:effectLst/>
                <a:uLnTx/>
                <a:uFillTx/>
                <a:latin typeface="Hassan LT Light" panose="01000400000000000000" pitchFamily="2" charset="-78"/>
                <a:ea typeface="+mn-ea"/>
                <a:cs typeface="Hassan LT Light" panose="01000400000000000000" pitchFamily="2" charset="-78"/>
              </a:rPr>
              <a:t>،</a:t>
            </a:r>
            <a:r>
              <a:rPr kumimoji="0" lang="ar-EG" sz="2200" b="0" i="1" u="none" strike="noStrike" kern="1200" cap="none" spc="0" normalizeH="0" baseline="0" noProof="0" dirty="0">
                <a:ln>
                  <a:noFill/>
                </a:ln>
                <a:solidFill>
                  <a:prstClr val="white"/>
                </a:solidFill>
                <a:effectLst/>
                <a:uLnTx/>
                <a:uFillTx/>
                <a:latin typeface="Hassan LT Light" panose="01000400000000000000" pitchFamily="2" charset="-78"/>
                <a:ea typeface="+mn-ea"/>
                <a:cs typeface="Hassan LT Light" panose="01000400000000000000" pitchFamily="2" charset="-78"/>
              </a:rPr>
              <a:t> أننا لن نواجه أي مفاجآت في اللحظة الأخيرة. يتأكد دائمًا من أنه لدينا حلول بديلة في الوقت المناسب عند الحاجة.</a:t>
            </a:r>
          </a:p>
          <a:p>
            <a:pPr marL="0" marR="0" lvl="0" indent="0" algn="ctr" defTabSz="457200" rtl="1" eaLnBrk="1" fontAlgn="auto" latinLnBrk="0" hangingPunct="1">
              <a:lnSpc>
                <a:spcPct val="100000"/>
              </a:lnSpc>
              <a:spcBef>
                <a:spcPts val="0"/>
              </a:spcBef>
              <a:spcAft>
                <a:spcPts val="0"/>
              </a:spcAft>
              <a:buClrTx/>
              <a:buSzTx/>
              <a:buFontTx/>
              <a:buNone/>
              <a:tabLst/>
              <a:defRPr/>
            </a:pPr>
            <a:endParaRPr kumimoji="0" lang="ar-EG" sz="2200" b="1" i="1" u="none" strike="noStrike" kern="1200" cap="none" spc="0" normalizeH="0" baseline="0" noProof="0" dirty="0">
              <a:ln>
                <a:noFill/>
              </a:ln>
              <a:solidFill>
                <a:prstClr val="white"/>
              </a:solidFill>
              <a:effectLst/>
              <a:uLnTx/>
              <a:uFillTx/>
              <a:latin typeface="Hassan LT Bold" panose="01000400000000000000" pitchFamily="2" charset="-78"/>
              <a:ea typeface="+mn-ea"/>
              <a:cs typeface="Hassan LT Bold" panose="01000400000000000000" pitchFamily="2" charset="-78"/>
            </a:endParaRPr>
          </a:p>
          <a:p>
            <a:pPr marL="0" marR="0" lvl="0" indent="0" algn="ctr" defTabSz="457200" rtl="1" eaLnBrk="1" fontAlgn="auto" latinLnBrk="0" hangingPunct="1">
              <a:lnSpc>
                <a:spcPct val="100000"/>
              </a:lnSpc>
              <a:spcBef>
                <a:spcPts val="0"/>
              </a:spcBef>
              <a:spcAft>
                <a:spcPts val="0"/>
              </a:spcAft>
              <a:buClrTx/>
              <a:buSzTx/>
              <a:buFontTx/>
              <a:buNone/>
              <a:tabLst/>
              <a:defRPr/>
            </a:pPr>
            <a:endParaRPr kumimoji="0" lang="ar-EG" sz="1800" b="1" i="1" u="none" strike="noStrike" kern="1200" cap="none" spc="0" normalizeH="0" baseline="0" noProof="0" dirty="0">
              <a:ln>
                <a:noFill/>
              </a:ln>
              <a:solidFill>
                <a:prstClr val="white"/>
              </a:solidFill>
              <a:effectLst/>
              <a:uLnTx/>
              <a:uFillTx/>
              <a:latin typeface="Hassan LT Bold" panose="01000400000000000000" pitchFamily="2" charset="-78"/>
              <a:ea typeface="+mn-ea"/>
              <a:cs typeface="Hassan LT Bold" panose="01000400000000000000" pitchFamily="2" charset="-78"/>
            </a:endParaRPr>
          </a:p>
          <a:p>
            <a:pPr marL="0" marR="0" lvl="0" indent="0" algn="ctr" defTabSz="457200" rtl="1" eaLnBrk="1" fontAlgn="auto" latinLnBrk="0" hangingPunct="1">
              <a:lnSpc>
                <a:spcPct val="100000"/>
              </a:lnSpc>
              <a:spcBef>
                <a:spcPts val="0"/>
              </a:spcBef>
              <a:spcAft>
                <a:spcPts val="0"/>
              </a:spcAft>
              <a:buClrTx/>
              <a:buSzTx/>
              <a:buFontTx/>
              <a:buNone/>
              <a:tabLst/>
              <a:defRPr/>
            </a:pPr>
            <a:endParaRPr kumimoji="0" lang="ar-EG" sz="1800" b="1" i="1" u="none" strike="noStrike" kern="1200" cap="none" spc="0" normalizeH="0" baseline="0" noProof="0" dirty="0">
              <a:ln>
                <a:noFill/>
              </a:ln>
              <a:solidFill>
                <a:prstClr val="white"/>
              </a:solidFill>
              <a:effectLst/>
              <a:uLnTx/>
              <a:uFillTx/>
              <a:latin typeface="Hassan LT Bold" panose="01000400000000000000" pitchFamily="2" charset="-78"/>
              <a:ea typeface="+mn-ea"/>
              <a:cs typeface="Hassan LT Bold" panose="01000400000000000000" pitchFamily="2" charset="-78"/>
            </a:endParaRPr>
          </a:p>
          <a:p>
            <a:pPr marL="0" marR="0" lvl="0" indent="0" algn="ctr" defTabSz="457200" rtl="1" eaLnBrk="1" fontAlgn="auto" latinLnBrk="0" hangingPunct="1">
              <a:lnSpc>
                <a:spcPct val="100000"/>
              </a:lnSpc>
              <a:spcBef>
                <a:spcPts val="0"/>
              </a:spcBef>
              <a:spcAft>
                <a:spcPts val="0"/>
              </a:spcAft>
              <a:buClrTx/>
              <a:buSzTx/>
              <a:buFontTx/>
              <a:buNone/>
              <a:tabLst/>
              <a:defRPr/>
            </a:pPr>
            <a:endParaRPr kumimoji="0" lang="ar-EG" sz="1800" b="1" i="1" u="none" strike="noStrike" kern="1200" cap="none" spc="0" normalizeH="0" baseline="0" noProof="0" dirty="0">
              <a:ln>
                <a:noFill/>
              </a:ln>
              <a:solidFill>
                <a:prstClr val="white"/>
              </a:solidFill>
              <a:effectLst/>
              <a:uLnTx/>
              <a:uFillTx/>
              <a:latin typeface="Hassan LT Bold" panose="01000400000000000000" pitchFamily="2" charset="-78"/>
              <a:ea typeface="+mn-ea"/>
              <a:cs typeface="Hassan LT Bold" panose="01000400000000000000" pitchFamily="2" charset="-78"/>
            </a:endParaRPr>
          </a:p>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b="1" i="1" u="none" strike="noStrike" kern="1200" cap="none" spc="0" normalizeH="0" baseline="0" noProof="0" dirty="0">
                <a:ln>
                  <a:noFill/>
                </a:ln>
                <a:solidFill>
                  <a:prstClr val="white"/>
                </a:solidFill>
                <a:effectLst/>
                <a:uLnTx/>
                <a:uFillTx/>
                <a:latin typeface="Hassan LT Bold" panose="01000400000000000000" pitchFamily="2" charset="-78"/>
                <a:ea typeface="+mn-ea"/>
                <a:cs typeface="Hassan LT Bold" panose="01000400000000000000" pitchFamily="2" charset="-78"/>
              </a:rPr>
              <a:t>باولو </a:t>
            </a:r>
            <a:r>
              <a:rPr kumimoji="0" lang="ar-EG" b="1" i="1" u="none" strike="noStrike" kern="1200" cap="none" spc="0" normalizeH="0" baseline="0" noProof="0" dirty="0" err="1">
                <a:ln>
                  <a:noFill/>
                </a:ln>
                <a:solidFill>
                  <a:prstClr val="white"/>
                </a:solidFill>
                <a:effectLst/>
                <a:uLnTx/>
                <a:uFillTx/>
                <a:latin typeface="Hassan LT Bold" panose="01000400000000000000" pitchFamily="2" charset="-78"/>
                <a:ea typeface="+mn-ea"/>
                <a:cs typeface="Hassan LT Bold" panose="01000400000000000000" pitchFamily="2" charset="-78"/>
              </a:rPr>
              <a:t>ماتشادو</a:t>
            </a:r>
            <a:r>
              <a:rPr kumimoji="0" lang="ar-EG" b="1" i="1" u="none" strike="noStrike" kern="1200" cap="none" spc="0" normalizeH="0" baseline="0" noProof="0" dirty="0">
                <a:ln>
                  <a:noFill/>
                </a:ln>
                <a:solidFill>
                  <a:prstClr val="white"/>
                </a:solidFill>
                <a:effectLst/>
                <a:uLnTx/>
                <a:uFillTx/>
                <a:latin typeface="Hassan LT Bold" panose="01000400000000000000" pitchFamily="2" charset="-78"/>
                <a:ea typeface="+mn-ea"/>
                <a:cs typeface="Hassan LT Bold" panose="01000400000000000000" pitchFamily="2" charset="-78"/>
              </a:rPr>
              <a:t> ، الرئيس التنفيذي لشركة </a:t>
            </a:r>
            <a:r>
              <a:rPr kumimoji="0" lang="en-GB" b="1" i="1" u="none" strike="noStrike" kern="1200" cap="none" spc="0" normalizeH="0" baseline="0" noProof="0" dirty="0">
                <a:ln>
                  <a:noFill/>
                </a:ln>
                <a:solidFill>
                  <a:prstClr val="white"/>
                </a:solidFill>
                <a:effectLst/>
                <a:uLnTx/>
                <a:uFillTx/>
                <a:latin typeface="Hassan LT Bold" panose="01000400000000000000" pitchFamily="2" charset="-78"/>
                <a:ea typeface="+mn-ea"/>
                <a:cs typeface="Hassan LT Bold" panose="01000400000000000000" pitchFamily="2" charset="-78"/>
              </a:rPr>
              <a:t>Mercer Saudi Arabia</a:t>
            </a:r>
            <a:endParaRPr kumimoji="0" lang="x-none" b="1" i="1" u="none" strike="noStrike" kern="1200" cap="none" spc="0" normalizeH="0" baseline="0" noProof="0" dirty="0">
              <a:ln>
                <a:noFill/>
              </a:ln>
              <a:solidFill>
                <a:prstClr val="white"/>
              </a:solidFill>
              <a:effectLst/>
              <a:uLnTx/>
              <a:uFillTx/>
              <a:latin typeface="Hassan LT Bold" panose="01000400000000000000" pitchFamily="2" charset="-78"/>
              <a:ea typeface="Calibri" panose="020F0502020204030204" pitchFamily="34" charset="0"/>
              <a:cs typeface="Hassan LT Bold" panose="01000400000000000000" pitchFamily="2" charset="-78"/>
            </a:endParaRPr>
          </a:p>
        </p:txBody>
      </p:sp>
    </p:spTree>
    <p:extLst>
      <p:ext uri="{BB962C8B-B14F-4D97-AF65-F5344CB8AC3E}">
        <p14:creationId xmlns:p14="http://schemas.microsoft.com/office/powerpoint/2010/main" val="24038324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sky, outdoor, ride, city&#10;&#10;Description automatically generated">
            <a:extLst>
              <a:ext uri="{FF2B5EF4-FFF2-40B4-BE49-F238E27FC236}">
                <a16:creationId xmlns:a16="http://schemas.microsoft.com/office/drawing/2014/main" id="{F92DE864-92D9-44DB-86BE-EE96394E67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0" y="2602"/>
            <a:ext cx="12198218" cy="6855398"/>
          </a:xfrm>
          <a:prstGeom prst="rect">
            <a:avLst/>
          </a:prstGeom>
        </p:spPr>
      </p:pic>
      <p:sp>
        <p:nvSpPr>
          <p:cNvPr id="5" name="Rectangle 4">
            <a:extLst>
              <a:ext uri="{FF2B5EF4-FFF2-40B4-BE49-F238E27FC236}">
                <a16:creationId xmlns:a16="http://schemas.microsoft.com/office/drawing/2014/main" id="{4B88C214-1A7B-4E08-9872-AFC63DAF6F00}"/>
              </a:ext>
            </a:extLst>
          </p:cNvPr>
          <p:cNvSpPr/>
          <p:nvPr/>
        </p:nvSpPr>
        <p:spPr>
          <a:xfrm>
            <a:off x="2201069" y="3062318"/>
            <a:ext cx="7791450" cy="1463041"/>
          </a:xfrm>
          <a:prstGeom prst="rect">
            <a:avLst/>
          </a:prstGeom>
          <a:noFill/>
          <a:ln w="857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chemeClr val="bg1"/>
              </a:solidFill>
            </a:endParaRPr>
          </a:p>
        </p:txBody>
      </p:sp>
      <p:sp>
        <p:nvSpPr>
          <p:cNvPr id="6" name="Rectangle 5">
            <a:extLst>
              <a:ext uri="{FF2B5EF4-FFF2-40B4-BE49-F238E27FC236}">
                <a16:creationId xmlns:a16="http://schemas.microsoft.com/office/drawing/2014/main" id="{EECBE3C0-16EE-42FD-93F7-B5595C4B7D3F}"/>
              </a:ext>
            </a:extLst>
          </p:cNvPr>
          <p:cNvSpPr/>
          <p:nvPr/>
        </p:nvSpPr>
        <p:spPr>
          <a:xfrm>
            <a:off x="2467429" y="1936986"/>
            <a:ext cx="7155543" cy="2356094"/>
          </a:xfrm>
          <a:prstGeom prst="rect">
            <a:avLst/>
          </a:prstGeom>
        </p:spPr>
        <p:txBody>
          <a:bodyPr wrap="square">
            <a:spAutoFit/>
          </a:bodyPr>
          <a:lstStyle/>
          <a:p>
            <a:pPr lvl="0" algn="ctr" rtl="1">
              <a:lnSpc>
                <a:spcPct val="107000"/>
              </a:lnSpc>
              <a:spcAft>
                <a:spcPts val="800"/>
              </a:spcAft>
            </a:pPr>
            <a:r>
              <a:rPr lang="ar-EG" sz="2400" b="1" dirty="0">
                <a:solidFill>
                  <a:schemeClr val="bg1"/>
                </a:solidFill>
                <a:latin typeface="Hassan LT Bold" panose="01000400000000000000" pitchFamily="2" charset="-78"/>
                <a:ea typeface="Calibri" panose="020F0502020204030204" pitchFamily="34" charset="0"/>
                <a:cs typeface="Hassan LT Bold" panose="01000400000000000000" pitchFamily="2" charset="-78"/>
              </a:rPr>
              <a:t>عمليات الدمج والاستحواذ للشركات / أسواق رأس المال</a:t>
            </a:r>
          </a:p>
          <a:p>
            <a:pPr lvl="0" algn="ctr" rtl="1">
              <a:lnSpc>
                <a:spcPct val="107000"/>
              </a:lnSpc>
              <a:spcAft>
                <a:spcPts val="800"/>
              </a:spcAft>
            </a:pPr>
            <a:endParaRPr lang="ar-EG" sz="2400" b="1" dirty="0">
              <a:solidFill>
                <a:schemeClr val="bg1"/>
              </a:solidFill>
              <a:latin typeface="Hassan LT Bold" panose="01000400000000000000" pitchFamily="2" charset="-78"/>
              <a:ea typeface="Calibri" panose="020F0502020204030204" pitchFamily="34" charset="0"/>
              <a:cs typeface="Hassan LT Bold" panose="01000400000000000000" pitchFamily="2" charset="-78"/>
            </a:endParaRPr>
          </a:p>
          <a:p>
            <a:pPr lvl="0" algn="ctr" rtl="1">
              <a:lnSpc>
                <a:spcPct val="107000"/>
              </a:lnSpc>
              <a:spcAft>
                <a:spcPts val="800"/>
              </a:spcAft>
            </a:pPr>
            <a:endParaRPr lang="ar-EG" sz="2400" b="1" dirty="0">
              <a:solidFill>
                <a:schemeClr val="bg1"/>
              </a:solidFill>
              <a:latin typeface="Hassan LT Bold" panose="01000400000000000000" pitchFamily="2" charset="-78"/>
              <a:ea typeface="Calibri" panose="020F0502020204030204" pitchFamily="34" charset="0"/>
              <a:cs typeface="Hassan LT Bold" panose="01000400000000000000" pitchFamily="2" charset="-78"/>
            </a:endParaRPr>
          </a:p>
          <a:p>
            <a:pPr lvl="0" algn="ctr" rtl="1">
              <a:lnSpc>
                <a:spcPct val="107000"/>
              </a:lnSpc>
              <a:spcAft>
                <a:spcPts val="800"/>
              </a:spcAft>
            </a:pPr>
            <a:r>
              <a:rPr lang="ar-EG" sz="2400" b="1" dirty="0">
                <a:solidFill>
                  <a:schemeClr val="bg1"/>
                </a:solidFill>
                <a:latin typeface="Hassan LT Bold" panose="01000400000000000000" pitchFamily="2" charset="-78"/>
                <a:ea typeface="Calibri" panose="020F0502020204030204" pitchFamily="34" charset="0"/>
                <a:cs typeface="Hassan LT Bold" panose="01000400000000000000" pitchFamily="2" charset="-78"/>
              </a:rPr>
              <a:t>دراسة حالة: </a:t>
            </a:r>
            <a:r>
              <a:rPr lang="en-US" sz="2400" b="1" dirty="0">
                <a:solidFill>
                  <a:schemeClr val="bg1"/>
                </a:solidFill>
                <a:latin typeface="Hassan LT Bold" panose="01000400000000000000" pitchFamily="2" charset="-78"/>
                <a:ea typeface="Calibri" panose="020F0502020204030204" pitchFamily="34" charset="0"/>
                <a:cs typeface="Hassan LT Bold" panose="01000400000000000000" pitchFamily="2" charset="-78"/>
              </a:rPr>
              <a:t>SALIC </a:t>
            </a:r>
            <a:r>
              <a:rPr lang="ar-EG" sz="2400" b="1" dirty="0">
                <a:solidFill>
                  <a:schemeClr val="bg1"/>
                </a:solidFill>
                <a:latin typeface="Hassan LT Bold" panose="01000400000000000000" pitchFamily="2" charset="-78"/>
                <a:ea typeface="Calibri" panose="020F0502020204030204" pitchFamily="34" charset="0"/>
                <a:cs typeface="Hassan LT Bold" panose="01000400000000000000" pitchFamily="2" charset="-78"/>
              </a:rPr>
              <a:t> - الشركة السعودية للاستثمار الزراعي و</a:t>
            </a:r>
            <a:r>
              <a:rPr lang="ar-SA" sz="2400" b="1" dirty="0">
                <a:solidFill>
                  <a:schemeClr val="bg1"/>
                </a:solidFill>
                <a:latin typeface="Hassan LT Bold" panose="01000400000000000000" pitchFamily="2" charset="-78"/>
                <a:ea typeface="Calibri" panose="020F0502020204030204" pitchFamily="34" charset="0"/>
                <a:cs typeface="Hassan LT Bold" panose="01000400000000000000" pitchFamily="2" charset="-78"/>
              </a:rPr>
              <a:t> الانتاج </a:t>
            </a:r>
            <a:r>
              <a:rPr lang="ar-EG" sz="2400" b="1" dirty="0">
                <a:solidFill>
                  <a:schemeClr val="bg1"/>
                </a:solidFill>
                <a:latin typeface="Hassan LT Bold" panose="01000400000000000000" pitchFamily="2" charset="-78"/>
                <a:ea typeface="Calibri" panose="020F0502020204030204" pitchFamily="34" charset="0"/>
                <a:cs typeface="Hassan LT Bold" panose="01000400000000000000" pitchFamily="2" charset="-78"/>
              </a:rPr>
              <a:t>الحيواني تستحوذ على</a:t>
            </a:r>
            <a:r>
              <a:rPr lang="ar-SA" sz="2400" b="1" dirty="0">
                <a:solidFill>
                  <a:schemeClr val="bg1"/>
                </a:solidFill>
                <a:latin typeface="Hassan LT Bold" panose="01000400000000000000" pitchFamily="2" charset="-78"/>
                <a:ea typeface="Calibri" panose="020F0502020204030204" pitchFamily="34" charset="0"/>
                <a:cs typeface="Hassan LT Bold" panose="01000400000000000000" pitchFamily="2" charset="-78"/>
              </a:rPr>
              <a:t> شركة</a:t>
            </a:r>
            <a:r>
              <a:rPr lang="ar-EG" sz="2400" b="1" dirty="0">
                <a:solidFill>
                  <a:schemeClr val="bg1"/>
                </a:solidFill>
                <a:latin typeface="Hassan LT Bold" panose="01000400000000000000" pitchFamily="2" charset="-78"/>
                <a:ea typeface="Calibri" panose="020F0502020204030204" pitchFamily="34" charset="0"/>
                <a:cs typeface="Hassan LT Bold" panose="01000400000000000000" pitchFamily="2" charset="-78"/>
              </a:rPr>
              <a:t> دعوات</a:t>
            </a:r>
            <a:endParaRPr lang="x-none" sz="2000" b="1" dirty="0">
              <a:solidFill>
                <a:schemeClr val="bg1"/>
              </a:solidFill>
              <a:effectLst/>
            </a:endParaRPr>
          </a:p>
        </p:txBody>
      </p:sp>
      <p:grpSp>
        <p:nvGrpSpPr>
          <p:cNvPr id="7" name="PpFooter">
            <a:extLst>
              <a:ext uri="{FF2B5EF4-FFF2-40B4-BE49-F238E27FC236}">
                <a16:creationId xmlns:a16="http://schemas.microsoft.com/office/drawing/2014/main" id="{CA3E4F76-DEB9-464B-8C5A-0425A5A1F727}"/>
              </a:ext>
            </a:extLst>
          </p:cNvPr>
          <p:cNvGrpSpPr/>
          <p:nvPr/>
        </p:nvGrpSpPr>
        <p:grpSpPr>
          <a:xfrm>
            <a:off x="246061" y="6218585"/>
            <a:ext cx="396878" cy="396180"/>
            <a:chOff x="246061" y="6218585"/>
            <a:chExt cx="396878" cy="396180"/>
          </a:xfrm>
        </p:grpSpPr>
        <p:grpSp>
          <p:nvGrpSpPr>
            <p:cNvPr id="8" name="Group 7">
              <a:extLst>
                <a:ext uri="{FF2B5EF4-FFF2-40B4-BE49-F238E27FC236}">
                  <a16:creationId xmlns:a16="http://schemas.microsoft.com/office/drawing/2014/main" id="{CB399D80-D1C6-4C85-9BAA-05A12D4AFBD0}"/>
                </a:ext>
              </a:extLst>
            </p:cNvPr>
            <p:cNvGrpSpPr/>
            <p:nvPr/>
          </p:nvGrpSpPr>
          <p:grpSpPr>
            <a:xfrm>
              <a:off x="246061" y="6218585"/>
              <a:ext cx="396878" cy="396180"/>
              <a:chOff x="10102958" y="2918320"/>
              <a:chExt cx="831744" cy="830285"/>
            </a:xfrm>
          </p:grpSpPr>
          <p:sp>
            <p:nvSpPr>
              <p:cNvPr id="10" name="Freeform: Shape 9">
                <a:extLst>
                  <a:ext uri="{FF2B5EF4-FFF2-40B4-BE49-F238E27FC236}">
                    <a16:creationId xmlns:a16="http://schemas.microsoft.com/office/drawing/2014/main" id="{AB9D10D0-6663-491D-8B2A-7087E3A21309}"/>
                  </a:ext>
                </a:extLst>
              </p:cNvPr>
              <p:cNvSpPr>
                <a:spLocks/>
              </p:cNvSpPr>
              <p:nvPr/>
            </p:nvSpPr>
            <p:spPr bwMode="auto">
              <a:xfrm>
                <a:off x="10102958" y="2918320"/>
                <a:ext cx="831744" cy="830285"/>
              </a:xfrm>
              <a:custGeom>
                <a:avLst/>
                <a:gdLst>
                  <a:gd name="connsiteX0" fmla="*/ 2375361 w 4828679"/>
                  <a:gd name="connsiteY0" fmla="*/ 0 h 4820214"/>
                  <a:gd name="connsiteX1" fmla="*/ 4052779 w 4828679"/>
                  <a:gd name="connsiteY1" fmla="*/ 697235 h 4820214"/>
                  <a:gd name="connsiteX2" fmla="*/ 4358131 w 4828679"/>
                  <a:gd name="connsiteY2" fmla="*/ 3677784 h 4820214"/>
                  <a:gd name="connsiteX3" fmla="*/ 4324415 w 4828679"/>
                  <a:gd name="connsiteY3" fmla="*/ 3718733 h 4820214"/>
                  <a:gd name="connsiteX4" fmla="*/ 4496784 w 4828679"/>
                  <a:gd name="connsiteY4" fmla="*/ 3891336 h 4820214"/>
                  <a:gd name="connsiteX5" fmla="*/ 4746647 w 4828679"/>
                  <a:gd name="connsiteY5" fmla="*/ 4141546 h 4820214"/>
                  <a:gd name="connsiteX6" fmla="*/ 4746647 w 4828679"/>
                  <a:gd name="connsiteY6" fmla="*/ 4524887 h 4820214"/>
                  <a:gd name="connsiteX7" fmla="*/ 4535708 w 4828679"/>
                  <a:gd name="connsiteY7" fmla="*/ 4743937 h 4820214"/>
                  <a:gd name="connsiteX8" fmla="*/ 4145079 w 4828679"/>
                  <a:gd name="connsiteY8" fmla="*/ 4743937 h 4820214"/>
                  <a:gd name="connsiteX9" fmla="*/ 3807262 w 4828679"/>
                  <a:gd name="connsiteY9" fmla="*/ 4405657 h 4820214"/>
                  <a:gd name="connsiteX10" fmla="*/ 3722089 w 4828679"/>
                  <a:gd name="connsiteY10" fmla="*/ 4320366 h 4820214"/>
                  <a:gd name="connsiteX11" fmla="*/ 3681537 w 4828679"/>
                  <a:gd name="connsiteY11" fmla="*/ 4353687 h 4820214"/>
                  <a:gd name="connsiteX12" fmla="*/ 697945 w 4828679"/>
                  <a:gd name="connsiteY12" fmla="*/ 4048648 h 4820214"/>
                  <a:gd name="connsiteX13" fmla="*/ 697945 w 4828679"/>
                  <a:gd name="connsiteY13" fmla="*/ 697235 h 4820214"/>
                  <a:gd name="connsiteX14" fmla="*/ 2375361 w 4828679"/>
                  <a:gd name="connsiteY14" fmla="*/ 0 h 48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679" h="4820214">
                    <a:moveTo>
                      <a:pt x="2375361" y="0"/>
                    </a:moveTo>
                    <a:cubicBezTo>
                      <a:pt x="2983375" y="0"/>
                      <a:pt x="3591390" y="232411"/>
                      <a:pt x="4052779" y="697235"/>
                    </a:cubicBezTo>
                    <a:cubicBezTo>
                      <a:pt x="4867050" y="1503840"/>
                      <a:pt x="4968833" y="2759032"/>
                      <a:pt x="4358131" y="3677784"/>
                    </a:cubicBezTo>
                    <a:lnTo>
                      <a:pt x="4324415" y="3718733"/>
                    </a:lnTo>
                    <a:lnTo>
                      <a:pt x="4496784" y="3891336"/>
                    </a:lnTo>
                    <a:cubicBezTo>
                      <a:pt x="4746647" y="4141546"/>
                      <a:pt x="4746647" y="4141546"/>
                      <a:pt x="4746647" y="4141546"/>
                    </a:cubicBezTo>
                    <a:cubicBezTo>
                      <a:pt x="4856023" y="4251073"/>
                      <a:pt x="4856023" y="4423185"/>
                      <a:pt x="4746647" y="4524887"/>
                    </a:cubicBezTo>
                    <a:cubicBezTo>
                      <a:pt x="4535708" y="4743937"/>
                      <a:pt x="4535708" y="4743937"/>
                      <a:pt x="4535708" y="4743937"/>
                    </a:cubicBezTo>
                    <a:cubicBezTo>
                      <a:pt x="4426331" y="4845640"/>
                      <a:pt x="4254456" y="4845640"/>
                      <a:pt x="4145079" y="4743937"/>
                    </a:cubicBezTo>
                    <a:cubicBezTo>
                      <a:pt x="4017148" y="4615833"/>
                      <a:pt x="3905208" y="4503739"/>
                      <a:pt x="3807262" y="4405657"/>
                    </a:cubicBezTo>
                    <a:lnTo>
                      <a:pt x="3722089" y="4320366"/>
                    </a:lnTo>
                    <a:lnTo>
                      <a:pt x="3681537" y="4353687"/>
                    </a:lnTo>
                    <a:cubicBezTo>
                      <a:pt x="2761848" y="4963767"/>
                      <a:pt x="1505374" y="4862088"/>
                      <a:pt x="697945" y="4048648"/>
                    </a:cubicBezTo>
                    <a:cubicBezTo>
                      <a:pt x="-232648" y="3126813"/>
                      <a:pt x="-232648" y="1619069"/>
                      <a:pt x="697945" y="697235"/>
                    </a:cubicBezTo>
                    <a:cubicBezTo>
                      <a:pt x="1159334" y="232411"/>
                      <a:pt x="1767349" y="0"/>
                      <a:pt x="2375361" y="0"/>
                    </a:cubicBezTo>
                    <a:close/>
                  </a:path>
                </a:pathLst>
              </a:custGeom>
              <a:solidFill>
                <a:schemeClr val="bg1"/>
              </a:solidFill>
              <a:ln>
                <a:noFill/>
              </a:ln>
              <a:effectLst>
                <a:outerShdw blurRad="381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10">
                <a:extLst>
                  <a:ext uri="{FF2B5EF4-FFF2-40B4-BE49-F238E27FC236}">
                    <a16:creationId xmlns:a16="http://schemas.microsoft.com/office/drawing/2014/main" id="{2E7CF4F1-4421-4415-B22F-F885762B93A6}"/>
                  </a:ext>
                </a:extLst>
              </p:cNvPr>
              <p:cNvSpPr>
                <a:spLocks/>
              </p:cNvSpPr>
              <p:nvPr/>
            </p:nvSpPr>
            <p:spPr bwMode="auto">
              <a:xfrm>
                <a:off x="10159474" y="2973985"/>
                <a:ext cx="705284" cy="706152"/>
              </a:xfrm>
              <a:prstGeom prst="ellipse">
                <a:avLst/>
              </a:prstGeom>
              <a:solidFill>
                <a:schemeClr val="bg1">
                  <a:lumMod val="65000"/>
                  <a:alpha val="80000"/>
                </a:schemeClr>
              </a:solidFill>
              <a:ln>
                <a:noFill/>
              </a:ln>
              <a:effectLst>
                <a:innerShdw blurRad="76200">
                  <a:prstClr val="black">
                    <a:alpha val="30000"/>
                  </a:prstClr>
                </a:innerShdw>
              </a:effectLst>
            </p:spPr>
            <p:txBody>
              <a:bodyPr vert="horz" wrap="square" lIns="91440" tIns="45720" rIns="91440" bIns="45720" numCol="1" anchor="t" anchorCtr="0" compatLnSpc="1">
                <a:prstTxWarp prst="textNoShape">
                  <a:avLst/>
                </a:prstTxWarp>
              </a:bodyPr>
              <a:lstStyle/>
              <a:p>
                <a:endParaRPr lang="en-US" dirty="0"/>
              </a:p>
            </p:txBody>
          </p:sp>
        </p:grpSp>
        <p:sp>
          <p:nvSpPr>
            <p:cNvPr id="9" name="SlideNo">
              <a:extLst>
                <a:ext uri="{FF2B5EF4-FFF2-40B4-BE49-F238E27FC236}">
                  <a16:creationId xmlns:a16="http://schemas.microsoft.com/office/drawing/2014/main" id="{A537AA43-70A2-4514-A53C-D751CDBE5EB5}"/>
                </a:ext>
              </a:extLst>
            </p:cNvPr>
            <p:cNvSpPr txBox="1">
              <a:spLocks/>
            </p:cNvSpPr>
            <p:nvPr/>
          </p:nvSpPr>
          <p:spPr>
            <a:xfrm>
              <a:off x="366779" y="6275591"/>
              <a:ext cx="144271" cy="227691"/>
            </a:xfrm>
            <a:prstGeom prst="rect">
              <a:avLst/>
            </a:prstGeom>
            <a:noFill/>
          </p:spPr>
          <p:txBody>
            <a:bodyPr wrap="none" lIns="0" tIns="0" rIns="0" bIns="0" rtlCol="0" anchor="ctr">
              <a:spAutoFit/>
            </a:bodyPr>
            <a:lstStyle>
              <a:defPPr>
                <a:defRPr lang="en-US"/>
              </a:defPPr>
              <a:lvl1pPr marL="0" algn="ctr" defTabSz="457200" rtl="0" eaLnBrk="1" latinLnBrk="0" hangingPunct="1">
                <a:defRPr lang="en-ID" sz="1400" kern="1200" smtClean="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fld id="{F2030FAF-A4A4-40ED-9EAC-96740896EED7}" type="slidenum">
                <a:rPr lang="en-ID" sz="1100" smtClean="0">
                  <a:solidFill>
                    <a:schemeClr val="bg1"/>
                  </a:solidFill>
                </a:rPr>
                <a:pPr>
                  <a:lnSpc>
                    <a:spcPct val="150000"/>
                  </a:lnSpc>
                </a:pPr>
                <a:t>36</a:t>
              </a:fld>
              <a:endParaRPr lang="en-ID" sz="1100" dirty="0">
                <a:solidFill>
                  <a:schemeClr val="bg1"/>
                </a:solidFill>
              </a:endParaRPr>
            </a:p>
          </p:txBody>
        </p:sp>
      </p:grpSp>
    </p:spTree>
    <p:extLst>
      <p:ext uri="{BB962C8B-B14F-4D97-AF65-F5344CB8AC3E}">
        <p14:creationId xmlns:p14="http://schemas.microsoft.com/office/powerpoint/2010/main" val="9177128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descr="A picture containing table, sitting, bunch, many&#10;&#10;Description automatically generated">
            <a:extLst>
              <a:ext uri="{FF2B5EF4-FFF2-40B4-BE49-F238E27FC236}">
                <a16:creationId xmlns:a16="http://schemas.microsoft.com/office/drawing/2014/main" id="{071B5AEF-5F12-4C59-9349-0915B076E219}"/>
              </a:ext>
            </a:extLst>
          </p:cNvPr>
          <p:cNvPicPr/>
          <p:nvPr/>
        </p:nvPicPr>
        <p:blipFill rotWithShape="1">
          <a:blip r:embed="rId2">
            <a:extLst>
              <a:ext uri="{28A0092B-C50C-407E-A947-70E740481C1C}">
                <a14:useLocalDpi xmlns:a14="http://schemas.microsoft.com/office/drawing/2010/main" val="0"/>
              </a:ext>
            </a:extLst>
          </a:blip>
          <a:srcRect l="5089" r="2519"/>
          <a:stretch/>
        </p:blipFill>
        <p:spPr>
          <a:xfrm>
            <a:off x="6108588" y="791155"/>
            <a:ext cx="5425229" cy="2625352"/>
          </a:xfrm>
          <a:prstGeom prst="rect">
            <a:avLst/>
          </a:prstGeom>
        </p:spPr>
      </p:pic>
      <p:grpSp>
        <p:nvGrpSpPr>
          <p:cNvPr id="2" name="PpFooter">
            <a:extLst>
              <a:ext uri="{FF2B5EF4-FFF2-40B4-BE49-F238E27FC236}">
                <a16:creationId xmlns:a16="http://schemas.microsoft.com/office/drawing/2014/main" id="{CB209EE6-B794-44CE-90E1-8460C665DA27}"/>
              </a:ext>
            </a:extLst>
          </p:cNvPr>
          <p:cNvGrpSpPr/>
          <p:nvPr/>
        </p:nvGrpSpPr>
        <p:grpSpPr>
          <a:xfrm>
            <a:off x="246061" y="6218585"/>
            <a:ext cx="396878" cy="396180"/>
            <a:chOff x="246061" y="6218585"/>
            <a:chExt cx="396878" cy="396180"/>
          </a:xfrm>
        </p:grpSpPr>
        <p:grpSp>
          <p:nvGrpSpPr>
            <p:cNvPr id="3" name="Group 2">
              <a:extLst>
                <a:ext uri="{FF2B5EF4-FFF2-40B4-BE49-F238E27FC236}">
                  <a16:creationId xmlns:a16="http://schemas.microsoft.com/office/drawing/2014/main" id="{87465D8D-A5B5-4947-B0BE-B059D3F26A22}"/>
                </a:ext>
              </a:extLst>
            </p:cNvPr>
            <p:cNvGrpSpPr/>
            <p:nvPr/>
          </p:nvGrpSpPr>
          <p:grpSpPr>
            <a:xfrm>
              <a:off x="246061" y="6218585"/>
              <a:ext cx="396878" cy="396180"/>
              <a:chOff x="10102958" y="2918320"/>
              <a:chExt cx="831744" cy="830285"/>
            </a:xfrm>
          </p:grpSpPr>
          <p:sp>
            <p:nvSpPr>
              <p:cNvPr id="6" name="Freeform: Shape 5">
                <a:extLst>
                  <a:ext uri="{FF2B5EF4-FFF2-40B4-BE49-F238E27FC236}">
                    <a16:creationId xmlns:a16="http://schemas.microsoft.com/office/drawing/2014/main" id="{1FD06D38-93DB-46EB-882B-E8A47C56F4B5}"/>
                  </a:ext>
                </a:extLst>
              </p:cNvPr>
              <p:cNvSpPr>
                <a:spLocks/>
              </p:cNvSpPr>
              <p:nvPr/>
            </p:nvSpPr>
            <p:spPr bwMode="auto">
              <a:xfrm>
                <a:off x="10102958" y="2918320"/>
                <a:ext cx="831744" cy="830285"/>
              </a:xfrm>
              <a:custGeom>
                <a:avLst/>
                <a:gdLst>
                  <a:gd name="connsiteX0" fmla="*/ 2375361 w 4828679"/>
                  <a:gd name="connsiteY0" fmla="*/ 0 h 4820214"/>
                  <a:gd name="connsiteX1" fmla="*/ 4052779 w 4828679"/>
                  <a:gd name="connsiteY1" fmla="*/ 697235 h 4820214"/>
                  <a:gd name="connsiteX2" fmla="*/ 4358131 w 4828679"/>
                  <a:gd name="connsiteY2" fmla="*/ 3677784 h 4820214"/>
                  <a:gd name="connsiteX3" fmla="*/ 4324415 w 4828679"/>
                  <a:gd name="connsiteY3" fmla="*/ 3718733 h 4820214"/>
                  <a:gd name="connsiteX4" fmla="*/ 4496784 w 4828679"/>
                  <a:gd name="connsiteY4" fmla="*/ 3891336 h 4820214"/>
                  <a:gd name="connsiteX5" fmla="*/ 4746647 w 4828679"/>
                  <a:gd name="connsiteY5" fmla="*/ 4141546 h 4820214"/>
                  <a:gd name="connsiteX6" fmla="*/ 4746647 w 4828679"/>
                  <a:gd name="connsiteY6" fmla="*/ 4524887 h 4820214"/>
                  <a:gd name="connsiteX7" fmla="*/ 4535708 w 4828679"/>
                  <a:gd name="connsiteY7" fmla="*/ 4743937 h 4820214"/>
                  <a:gd name="connsiteX8" fmla="*/ 4145079 w 4828679"/>
                  <a:gd name="connsiteY8" fmla="*/ 4743937 h 4820214"/>
                  <a:gd name="connsiteX9" fmla="*/ 3807262 w 4828679"/>
                  <a:gd name="connsiteY9" fmla="*/ 4405657 h 4820214"/>
                  <a:gd name="connsiteX10" fmla="*/ 3722089 w 4828679"/>
                  <a:gd name="connsiteY10" fmla="*/ 4320366 h 4820214"/>
                  <a:gd name="connsiteX11" fmla="*/ 3681537 w 4828679"/>
                  <a:gd name="connsiteY11" fmla="*/ 4353687 h 4820214"/>
                  <a:gd name="connsiteX12" fmla="*/ 697945 w 4828679"/>
                  <a:gd name="connsiteY12" fmla="*/ 4048648 h 4820214"/>
                  <a:gd name="connsiteX13" fmla="*/ 697945 w 4828679"/>
                  <a:gd name="connsiteY13" fmla="*/ 697235 h 4820214"/>
                  <a:gd name="connsiteX14" fmla="*/ 2375361 w 4828679"/>
                  <a:gd name="connsiteY14" fmla="*/ 0 h 48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679" h="4820214">
                    <a:moveTo>
                      <a:pt x="2375361" y="0"/>
                    </a:moveTo>
                    <a:cubicBezTo>
                      <a:pt x="2983375" y="0"/>
                      <a:pt x="3591390" y="232411"/>
                      <a:pt x="4052779" y="697235"/>
                    </a:cubicBezTo>
                    <a:cubicBezTo>
                      <a:pt x="4867050" y="1503840"/>
                      <a:pt x="4968833" y="2759032"/>
                      <a:pt x="4358131" y="3677784"/>
                    </a:cubicBezTo>
                    <a:lnTo>
                      <a:pt x="4324415" y="3718733"/>
                    </a:lnTo>
                    <a:lnTo>
                      <a:pt x="4496784" y="3891336"/>
                    </a:lnTo>
                    <a:cubicBezTo>
                      <a:pt x="4746647" y="4141546"/>
                      <a:pt x="4746647" y="4141546"/>
                      <a:pt x="4746647" y="4141546"/>
                    </a:cubicBezTo>
                    <a:cubicBezTo>
                      <a:pt x="4856023" y="4251073"/>
                      <a:pt x="4856023" y="4423185"/>
                      <a:pt x="4746647" y="4524887"/>
                    </a:cubicBezTo>
                    <a:cubicBezTo>
                      <a:pt x="4535708" y="4743937"/>
                      <a:pt x="4535708" y="4743937"/>
                      <a:pt x="4535708" y="4743937"/>
                    </a:cubicBezTo>
                    <a:cubicBezTo>
                      <a:pt x="4426331" y="4845640"/>
                      <a:pt x="4254456" y="4845640"/>
                      <a:pt x="4145079" y="4743937"/>
                    </a:cubicBezTo>
                    <a:cubicBezTo>
                      <a:pt x="4017148" y="4615833"/>
                      <a:pt x="3905208" y="4503739"/>
                      <a:pt x="3807262" y="4405657"/>
                    </a:cubicBezTo>
                    <a:lnTo>
                      <a:pt x="3722089" y="4320366"/>
                    </a:lnTo>
                    <a:lnTo>
                      <a:pt x="3681537" y="4353687"/>
                    </a:lnTo>
                    <a:cubicBezTo>
                      <a:pt x="2761848" y="4963767"/>
                      <a:pt x="1505374" y="4862088"/>
                      <a:pt x="697945" y="4048648"/>
                    </a:cubicBezTo>
                    <a:cubicBezTo>
                      <a:pt x="-232648" y="3126813"/>
                      <a:pt x="-232648" y="1619069"/>
                      <a:pt x="697945" y="697235"/>
                    </a:cubicBezTo>
                    <a:cubicBezTo>
                      <a:pt x="1159334" y="232411"/>
                      <a:pt x="1767349" y="0"/>
                      <a:pt x="2375361" y="0"/>
                    </a:cubicBezTo>
                    <a:close/>
                  </a:path>
                </a:pathLst>
              </a:custGeom>
              <a:solidFill>
                <a:schemeClr val="bg1"/>
              </a:solidFill>
              <a:ln>
                <a:noFill/>
              </a:ln>
              <a:effectLst>
                <a:outerShdw blurRad="381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dirty="0"/>
              </a:p>
            </p:txBody>
          </p:sp>
          <p:sp>
            <p:nvSpPr>
              <p:cNvPr id="7" name="Freeform 10">
                <a:extLst>
                  <a:ext uri="{FF2B5EF4-FFF2-40B4-BE49-F238E27FC236}">
                    <a16:creationId xmlns:a16="http://schemas.microsoft.com/office/drawing/2014/main" id="{D5FEEAC4-7C2D-46B9-B7B0-8C9351CE24C1}"/>
                  </a:ext>
                </a:extLst>
              </p:cNvPr>
              <p:cNvSpPr>
                <a:spLocks/>
              </p:cNvSpPr>
              <p:nvPr/>
            </p:nvSpPr>
            <p:spPr bwMode="auto">
              <a:xfrm>
                <a:off x="10159474" y="2973985"/>
                <a:ext cx="705284" cy="706152"/>
              </a:xfrm>
              <a:prstGeom prst="ellipse">
                <a:avLst/>
              </a:prstGeom>
              <a:solidFill>
                <a:schemeClr val="bg1">
                  <a:lumMod val="50000"/>
                  <a:alpha val="80000"/>
                </a:schemeClr>
              </a:solidFill>
              <a:ln>
                <a:noFill/>
              </a:ln>
              <a:effectLst>
                <a:innerShdw blurRad="76200">
                  <a:prstClr val="black">
                    <a:alpha val="30000"/>
                  </a:prstClr>
                </a:innerShdw>
              </a:effectLst>
            </p:spPr>
            <p:txBody>
              <a:bodyPr vert="horz" wrap="square" lIns="91440" tIns="45720" rIns="91440" bIns="45720" numCol="1" anchor="t" anchorCtr="0" compatLnSpc="1">
                <a:prstTxWarp prst="textNoShape">
                  <a:avLst/>
                </a:prstTxWarp>
              </a:bodyPr>
              <a:lstStyle/>
              <a:p>
                <a:endParaRPr lang="en-US" dirty="0"/>
              </a:p>
            </p:txBody>
          </p:sp>
        </p:grpSp>
        <p:sp>
          <p:nvSpPr>
            <p:cNvPr id="4" name="SlideNo">
              <a:extLst>
                <a:ext uri="{FF2B5EF4-FFF2-40B4-BE49-F238E27FC236}">
                  <a16:creationId xmlns:a16="http://schemas.microsoft.com/office/drawing/2014/main" id="{18406DFB-C206-4F35-B0F4-E361091FBBD5}"/>
                </a:ext>
              </a:extLst>
            </p:cNvPr>
            <p:cNvSpPr txBox="1">
              <a:spLocks/>
            </p:cNvSpPr>
            <p:nvPr/>
          </p:nvSpPr>
          <p:spPr>
            <a:xfrm>
              <a:off x="382007" y="6281233"/>
              <a:ext cx="113814" cy="216406"/>
            </a:xfrm>
            <a:prstGeom prst="rect">
              <a:avLst/>
            </a:prstGeom>
            <a:noFill/>
          </p:spPr>
          <p:txBody>
            <a:bodyPr wrap="none" lIns="0" tIns="0" rIns="0" bIns="0" rtlCol="0" anchor="ctr">
              <a:spAutoFit/>
            </a:bodyPr>
            <a:lstStyle>
              <a:defPPr>
                <a:defRPr lang="en-US"/>
              </a:defPPr>
              <a:lvl1pPr marL="0" algn="ctr" defTabSz="457200" rtl="0" eaLnBrk="1" latinLnBrk="0" hangingPunct="1">
                <a:defRPr lang="en-ID" sz="1400" kern="1200" smtClean="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fld id="{F2030FAF-A4A4-40ED-9EAC-96740896EED7}" type="slidenum">
                <a:rPr lang="en-ID" sz="1100" smtClean="0">
                  <a:solidFill>
                    <a:schemeClr val="bg1"/>
                  </a:solidFill>
                </a:rPr>
                <a:pPr>
                  <a:lnSpc>
                    <a:spcPct val="150000"/>
                  </a:lnSpc>
                </a:pPr>
                <a:t>37</a:t>
              </a:fld>
              <a:endParaRPr lang="en-ID" sz="1100" dirty="0">
                <a:solidFill>
                  <a:schemeClr val="bg1"/>
                </a:solidFill>
              </a:endParaRPr>
            </a:p>
          </p:txBody>
        </p:sp>
      </p:grpSp>
      <p:sp>
        <p:nvSpPr>
          <p:cNvPr id="9" name="Rectangle 8">
            <a:extLst>
              <a:ext uri="{FF2B5EF4-FFF2-40B4-BE49-F238E27FC236}">
                <a16:creationId xmlns:a16="http://schemas.microsoft.com/office/drawing/2014/main" id="{05BF45C0-26B7-4592-A42C-75C7559A0573}"/>
              </a:ext>
            </a:extLst>
          </p:cNvPr>
          <p:cNvSpPr/>
          <p:nvPr/>
        </p:nvSpPr>
        <p:spPr>
          <a:xfrm>
            <a:off x="6514876" y="4268670"/>
            <a:ext cx="5425230" cy="2441759"/>
          </a:xfrm>
          <a:prstGeom prst="rect">
            <a:avLst/>
          </a:prstGeom>
        </p:spPr>
        <p:txBody>
          <a:bodyPr wrap="square">
            <a:spAutoFit/>
          </a:bodyPr>
          <a:lstStyle/>
          <a:p>
            <a:pPr algn="just" rtl="1">
              <a:lnSpc>
                <a:spcPct val="107000"/>
              </a:lnSpc>
              <a:spcAft>
                <a:spcPts val="800"/>
              </a:spcAft>
            </a:pP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بعد</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أن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عم</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ل سراج الاسلام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في العديد من معاملات الاندماج والاستحواذ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ممثلاً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المشتري / البائع</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قام</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ب</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تقديم المشورة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للشركة السعودية للاستثمار الزراعي والانتاج الحيواني</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سالك</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وهي شركة مملوكة بالكامل لصندوق الاستثمار</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ات</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العام</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ة</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a:t>
            </a:r>
            <a:r>
              <a:rPr lang="en-US"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PIF</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وهو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صندوق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سيادي</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للمملكة العربية السعودية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وذلك فيما يتعلق ب</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حيازتها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على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نسبة 29.91٪ في شركة</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دعوات للأغذية المحدودة</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a:t>
            </a:r>
            <a:r>
              <a:rPr lang="en-US" dirty="0" err="1">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Daawat</a:t>
            </a:r>
            <a:r>
              <a:rPr lang="en-US"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Foods Ltd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من</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صندوق الأعماال الزراعية الهندي</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a:t>
            </a:r>
            <a:r>
              <a:rPr lang="en-US"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India </a:t>
            </a:r>
            <a:r>
              <a:rPr lang="en-US" dirty="0" err="1">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Agri</a:t>
            </a:r>
            <a:r>
              <a:rPr lang="en-US"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Business Fund ،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كجزء من برنامج الأمن الغذائي الاستراتيجي في المملكة</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a:t>
            </a:r>
            <a:endParaRPr lang="x-none" dirty="0">
              <a:solidFill>
                <a:schemeClr val="bg1">
                  <a:lumMod val="50000"/>
                </a:schemeClr>
              </a:solidFill>
              <a:latin typeface="Hassan LT Light" panose="01000400000000000000" pitchFamily="2" charset="-78"/>
              <a:cs typeface="Hassan LT Light" panose="01000400000000000000" pitchFamily="2" charset="-78"/>
            </a:endParaRPr>
          </a:p>
        </p:txBody>
      </p:sp>
      <p:pic>
        <p:nvPicPr>
          <p:cNvPr id="34" name="Mockup">
            <a:extLst>
              <a:ext uri="{FF2B5EF4-FFF2-40B4-BE49-F238E27FC236}">
                <a16:creationId xmlns:a16="http://schemas.microsoft.com/office/drawing/2014/main" id="{9EB9C181-47BC-44D7-B304-09C7BB952E67}"/>
              </a:ext>
            </a:extLst>
          </p:cNvPr>
          <p:cNvPicPr>
            <a:picLocks noChangeAspect="1"/>
          </p:cNvPicPr>
          <p:nvPr/>
        </p:nvPicPr>
        <p:blipFill>
          <a:blip r:embed="rId3">
            <a:grayscl/>
            <a:extLst>
              <a:ext uri="{28A0092B-C50C-407E-A947-70E740481C1C}">
                <a14:useLocalDpi xmlns:a14="http://schemas.microsoft.com/office/drawing/2010/main" val="0"/>
              </a:ext>
            </a:extLst>
          </a:blip>
          <a:srcRect/>
          <a:stretch/>
        </p:blipFill>
        <p:spPr>
          <a:xfrm>
            <a:off x="5335030" y="571500"/>
            <a:ext cx="6858558" cy="3158790"/>
          </a:xfrm>
          <a:prstGeom prst="rect">
            <a:avLst/>
          </a:prstGeom>
        </p:spPr>
      </p:pic>
      <p:sp>
        <p:nvSpPr>
          <p:cNvPr id="11" name="PpHolder1">
            <a:extLst>
              <a:ext uri="{FF2B5EF4-FFF2-40B4-BE49-F238E27FC236}">
                <a16:creationId xmlns:a16="http://schemas.microsoft.com/office/drawing/2014/main" id="{84363C90-EB8F-48A3-A8A4-BE959542C28C}"/>
              </a:ext>
            </a:extLst>
          </p:cNvPr>
          <p:cNvSpPr/>
          <p:nvPr/>
        </p:nvSpPr>
        <p:spPr>
          <a:xfrm>
            <a:off x="0" y="0"/>
            <a:ext cx="6391304" cy="6858000"/>
          </a:xfrm>
          <a:custGeom>
            <a:avLst/>
            <a:gdLst>
              <a:gd name="connsiteX0" fmla="*/ 2644270 w 5124451"/>
              <a:gd name="connsiteY0" fmla="*/ 224 h 6437314"/>
              <a:gd name="connsiteX1" fmla="*/ 4646151 w 5124451"/>
              <a:gd name="connsiteY1" fmla="*/ 3837421 h 6437314"/>
              <a:gd name="connsiteX2" fmla="*/ 5124451 w 5124451"/>
              <a:gd name="connsiteY2" fmla="*/ 4094716 h 6437314"/>
              <a:gd name="connsiteX3" fmla="*/ 5124451 w 5124451"/>
              <a:gd name="connsiteY3" fmla="*/ 6437314 h 6437314"/>
              <a:gd name="connsiteX4" fmla="*/ 0 w 5124451"/>
              <a:gd name="connsiteY4" fmla="*/ 6437314 h 6437314"/>
              <a:gd name="connsiteX5" fmla="*/ 22892 w 5124451"/>
              <a:gd name="connsiteY5" fmla="*/ 6318543 h 6437314"/>
              <a:gd name="connsiteX6" fmla="*/ 57119 w 5124451"/>
              <a:gd name="connsiteY6" fmla="*/ 6186277 h 6437314"/>
              <a:gd name="connsiteX7" fmla="*/ 1544411 w 5124451"/>
              <a:gd name="connsiteY7" fmla="*/ 4261068 h 6437314"/>
              <a:gd name="connsiteX8" fmla="*/ 644184 w 5124451"/>
              <a:gd name="connsiteY8" fmla="*/ 2114563 h 6437314"/>
              <a:gd name="connsiteX9" fmla="*/ 1889209 w 5124451"/>
              <a:gd name="connsiteY9" fmla="*/ 74727 h 6437314"/>
              <a:gd name="connsiteX10" fmla="*/ 2644270 w 5124451"/>
              <a:gd name="connsiteY10" fmla="*/ 224 h 643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24451" h="6437314">
                <a:moveTo>
                  <a:pt x="2644270" y="224"/>
                </a:moveTo>
                <a:cubicBezTo>
                  <a:pt x="4736737" y="27312"/>
                  <a:pt x="3712615" y="2512158"/>
                  <a:pt x="4646151" y="3837421"/>
                </a:cubicBezTo>
                <a:cubicBezTo>
                  <a:pt x="4728586" y="3939857"/>
                  <a:pt x="5092024" y="4066107"/>
                  <a:pt x="5124451" y="4094716"/>
                </a:cubicBezTo>
                <a:lnTo>
                  <a:pt x="5124451" y="6437314"/>
                </a:lnTo>
                <a:lnTo>
                  <a:pt x="0" y="6437314"/>
                </a:lnTo>
                <a:lnTo>
                  <a:pt x="22892" y="6318543"/>
                </a:lnTo>
                <a:cubicBezTo>
                  <a:pt x="32782" y="6274699"/>
                  <a:pt x="44174" y="6230601"/>
                  <a:pt x="57119" y="6186277"/>
                </a:cubicBezTo>
                <a:cubicBezTo>
                  <a:pt x="323032" y="5284083"/>
                  <a:pt x="1344845" y="5375711"/>
                  <a:pt x="1544411" y="4261068"/>
                </a:cubicBezTo>
                <a:cubicBezTo>
                  <a:pt x="1655855" y="3644439"/>
                  <a:pt x="744073" y="3267128"/>
                  <a:pt x="644184" y="2114563"/>
                </a:cubicBezTo>
                <a:cubicBezTo>
                  <a:pt x="552415" y="1246434"/>
                  <a:pt x="983103" y="308081"/>
                  <a:pt x="1889209" y="74727"/>
                </a:cubicBezTo>
                <a:cubicBezTo>
                  <a:pt x="2177993" y="20921"/>
                  <a:pt x="2427808" y="-2578"/>
                  <a:pt x="2644270" y="224"/>
                </a:cubicBezTo>
                <a:close/>
              </a:path>
            </a:pathLst>
          </a:custGeom>
          <a:blipFill>
            <a:blip r:embed="rId4"/>
            <a:srcRect/>
            <a:stretch>
              <a:fillRect l="-24086"/>
            </a:stretch>
          </a:blipFill>
          <a:ln w="0" cap="flat" cmpd="sng" algn="ctr">
            <a:noFill/>
            <a:prstDash val="solid"/>
            <a:miter lim="800000"/>
          </a:ln>
          <a:effectLst/>
          <a:extLst>
            <a:ext uri="{91240B29-F687-4F45-9708-019B960494DF}">
              <a14:hiddenLine xmlns:a14="http://schemas.microsoft.com/office/drawing/2010/main" w="0"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bg1"/>
              </a:solidFill>
            </a:endParaRPr>
          </a:p>
        </p:txBody>
      </p:sp>
    </p:spTree>
    <p:extLst>
      <p:ext uri="{BB962C8B-B14F-4D97-AF65-F5344CB8AC3E}">
        <p14:creationId xmlns:p14="http://schemas.microsoft.com/office/powerpoint/2010/main" val="17193160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sky, track, train, outdoor&#10;&#10;Description automatically generated">
            <a:extLst>
              <a:ext uri="{FF2B5EF4-FFF2-40B4-BE49-F238E27FC236}">
                <a16:creationId xmlns:a16="http://schemas.microsoft.com/office/drawing/2014/main" id="{B2309727-C51A-4476-9234-0603C44F25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3588" cy="6858000"/>
          </a:xfrm>
          <a:prstGeom prst="rect">
            <a:avLst/>
          </a:prstGeom>
        </p:spPr>
      </p:pic>
      <p:sp>
        <p:nvSpPr>
          <p:cNvPr id="6" name="Rectangle 5">
            <a:extLst>
              <a:ext uri="{FF2B5EF4-FFF2-40B4-BE49-F238E27FC236}">
                <a16:creationId xmlns:a16="http://schemas.microsoft.com/office/drawing/2014/main" id="{2108B3B5-53C6-4078-9847-4F7AF5F10B09}"/>
              </a:ext>
            </a:extLst>
          </p:cNvPr>
          <p:cNvSpPr/>
          <p:nvPr/>
        </p:nvSpPr>
        <p:spPr>
          <a:xfrm>
            <a:off x="2201069" y="3047804"/>
            <a:ext cx="7791450" cy="1463041"/>
          </a:xfrm>
          <a:prstGeom prst="rect">
            <a:avLst/>
          </a:prstGeom>
          <a:noFill/>
          <a:ln w="857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chemeClr val="bg1"/>
              </a:solidFill>
            </a:endParaRPr>
          </a:p>
        </p:txBody>
      </p:sp>
      <p:sp>
        <p:nvSpPr>
          <p:cNvPr id="4" name="Rectangle 3">
            <a:extLst>
              <a:ext uri="{FF2B5EF4-FFF2-40B4-BE49-F238E27FC236}">
                <a16:creationId xmlns:a16="http://schemas.microsoft.com/office/drawing/2014/main" id="{4730CABB-A8D7-4C83-93AA-CD8EF3C13ABC}"/>
              </a:ext>
            </a:extLst>
          </p:cNvPr>
          <p:cNvSpPr/>
          <p:nvPr/>
        </p:nvSpPr>
        <p:spPr>
          <a:xfrm>
            <a:off x="2594711" y="3220838"/>
            <a:ext cx="7004165" cy="1116972"/>
          </a:xfrm>
          <a:prstGeom prst="rect">
            <a:avLst/>
          </a:prstGeom>
        </p:spPr>
        <p:txBody>
          <a:bodyPr wrap="square">
            <a:spAutoFit/>
          </a:bodyPr>
          <a:lstStyle/>
          <a:p>
            <a:pPr lvl="0" algn="ctr">
              <a:lnSpc>
                <a:spcPct val="107000"/>
              </a:lnSpc>
              <a:spcAft>
                <a:spcPts val="800"/>
              </a:spcAft>
            </a:pPr>
            <a:r>
              <a:rPr lang="ar-EG" sz="2800" b="1" dirty="0">
                <a:solidFill>
                  <a:schemeClr val="bg1"/>
                </a:solidFill>
                <a:latin typeface="Hassan LT Bold" panose="01000400000000000000" pitchFamily="2" charset="-78"/>
                <a:ea typeface="Calibri" panose="020F0502020204030204" pitchFamily="34" charset="0"/>
                <a:cs typeface="Hassan LT Bold" panose="01000400000000000000" pitchFamily="2" charset="-78"/>
              </a:rPr>
              <a:t>قائمة الصفقات</a:t>
            </a:r>
          </a:p>
          <a:p>
            <a:pPr lvl="0" algn="ctr">
              <a:lnSpc>
                <a:spcPct val="107000"/>
              </a:lnSpc>
              <a:spcAft>
                <a:spcPts val="800"/>
              </a:spcAft>
            </a:pPr>
            <a:r>
              <a:rPr lang="ar-EG" sz="2800" b="1" dirty="0">
                <a:solidFill>
                  <a:schemeClr val="bg1"/>
                </a:solidFill>
                <a:latin typeface="Hassan LT Bold" panose="01000400000000000000" pitchFamily="2" charset="-78"/>
                <a:ea typeface="Calibri" panose="020F0502020204030204" pitchFamily="34" charset="0"/>
                <a:cs typeface="Hassan LT Bold" panose="01000400000000000000" pitchFamily="2" charset="-78"/>
              </a:rPr>
              <a:t>عمليات الدمج والاستحواذ للشركات / أسواق رأس المال</a:t>
            </a:r>
            <a:endParaRPr lang="x-none" sz="2800" dirty="0">
              <a:solidFill>
                <a:schemeClr val="bg1"/>
              </a:solidFill>
              <a:latin typeface="Hassan LT Bold" panose="01000400000000000000" pitchFamily="2" charset="-78"/>
              <a:cs typeface="Hassan LT Bold" panose="01000400000000000000" pitchFamily="2" charset="-78"/>
            </a:endParaRPr>
          </a:p>
        </p:txBody>
      </p:sp>
      <p:grpSp>
        <p:nvGrpSpPr>
          <p:cNvPr id="7" name="PpFooter">
            <a:extLst>
              <a:ext uri="{FF2B5EF4-FFF2-40B4-BE49-F238E27FC236}">
                <a16:creationId xmlns:a16="http://schemas.microsoft.com/office/drawing/2014/main" id="{FEF104FE-53F5-4DBA-82F5-ED3BE5CA5208}"/>
              </a:ext>
            </a:extLst>
          </p:cNvPr>
          <p:cNvGrpSpPr/>
          <p:nvPr/>
        </p:nvGrpSpPr>
        <p:grpSpPr>
          <a:xfrm>
            <a:off x="246061" y="6218585"/>
            <a:ext cx="396878" cy="396180"/>
            <a:chOff x="246061" y="6218585"/>
            <a:chExt cx="396878" cy="396180"/>
          </a:xfrm>
        </p:grpSpPr>
        <p:grpSp>
          <p:nvGrpSpPr>
            <p:cNvPr id="8" name="Group 7">
              <a:extLst>
                <a:ext uri="{FF2B5EF4-FFF2-40B4-BE49-F238E27FC236}">
                  <a16:creationId xmlns:a16="http://schemas.microsoft.com/office/drawing/2014/main" id="{46EC3D4D-A69E-4214-867A-B73BBCA173DD}"/>
                </a:ext>
              </a:extLst>
            </p:cNvPr>
            <p:cNvGrpSpPr/>
            <p:nvPr/>
          </p:nvGrpSpPr>
          <p:grpSpPr>
            <a:xfrm>
              <a:off x="246061" y="6218585"/>
              <a:ext cx="396878" cy="396180"/>
              <a:chOff x="10102958" y="2918320"/>
              <a:chExt cx="831744" cy="830285"/>
            </a:xfrm>
          </p:grpSpPr>
          <p:sp>
            <p:nvSpPr>
              <p:cNvPr id="12" name="Freeform: Shape 11">
                <a:extLst>
                  <a:ext uri="{FF2B5EF4-FFF2-40B4-BE49-F238E27FC236}">
                    <a16:creationId xmlns:a16="http://schemas.microsoft.com/office/drawing/2014/main" id="{352CB768-1F0C-41CA-8A8B-8A2C62467266}"/>
                  </a:ext>
                </a:extLst>
              </p:cNvPr>
              <p:cNvSpPr>
                <a:spLocks/>
              </p:cNvSpPr>
              <p:nvPr/>
            </p:nvSpPr>
            <p:spPr bwMode="auto">
              <a:xfrm>
                <a:off x="10102958" y="2918320"/>
                <a:ext cx="831744" cy="830285"/>
              </a:xfrm>
              <a:custGeom>
                <a:avLst/>
                <a:gdLst>
                  <a:gd name="connsiteX0" fmla="*/ 2375361 w 4828679"/>
                  <a:gd name="connsiteY0" fmla="*/ 0 h 4820214"/>
                  <a:gd name="connsiteX1" fmla="*/ 4052779 w 4828679"/>
                  <a:gd name="connsiteY1" fmla="*/ 697235 h 4820214"/>
                  <a:gd name="connsiteX2" fmla="*/ 4358131 w 4828679"/>
                  <a:gd name="connsiteY2" fmla="*/ 3677784 h 4820214"/>
                  <a:gd name="connsiteX3" fmla="*/ 4324415 w 4828679"/>
                  <a:gd name="connsiteY3" fmla="*/ 3718733 h 4820214"/>
                  <a:gd name="connsiteX4" fmla="*/ 4496784 w 4828679"/>
                  <a:gd name="connsiteY4" fmla="*/ 3891336 h 4820214"/>
                  <a:gd name="connsiteX5" fmla="*/ 4746647 w 4828679"/>
                  <a:gd name="connsiteY5" fmla="*/ 4141546 h 4820214"/>
                  <a:gd name="connsiteX6" fmla="*/ 4746647 w 4828679"/>
                  <a:gd name="connsiteY6" fmla="*/ 4524887 h 4820214"/>
                  <a:gd name="connsiteX7" fmla="*/ 4535708 w 4828679"/>
                  <a:gd name="connsiteY7" fmla="*/ 4743937 h 4820214"/>
                  <a:gd name="connsiteX8" fmla="*/ 4145079 w 4828679"/>
                  <a:gd name="connsiteY8" fmla="*/ 4743937 h 4820214"/>
                  <a:gd name="connsiteX9" fmla="*/ 3807262 w 4828679"/>
                  <a:gd name="connsiteY9" fmla="*/ 4405657 h 4820214"/>
                  <a:gd name="connsiteX10" fmla="*/ 3722089 w 4828679"/>
                  <a:gd name="connsiteY10" fmla="*/ 4320366 h 4820214"/>
                  <a:gd name="connsiteX11" fmla="*/ 3681537 w 4828679"/>
                  <a:gd name="connsiteY11" fmla="*/ 4353687 h 4820214"/>
                  <a:gd name="connsiteX12" fmla="*/ 697945 w 4828679"/>
                  <a:gd name="connsiteY12" fmla="*/ 4048648 h 4820214"/>
                  <a:gd name="connsiteX13" fmla="*/ 697945 w 4828679"/>
                  <a:gd name="connsiteY13" fmla="*/ 697235 h 4820214"/>
                  <a:gd name="connsiteX14" fmla="*/ 2375361 w 4828679"/>
                  <a:gd name="connsiteY14" fmla="*/ 0 h 48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679" h="4820214">
                    <a:moveTo>
                      <a:pt x="2375361" y="0"/>
                    </a:moveTo>
                    <a:cubicBezTo>
                      <a:pt x="2983375" y="0"/>
                      <a:pt x="3591390" y="232411"/>
                      <a:pt x="4052779" y="697235"/>
                    </a:cubicBezTo>
                    <a:cubicBezTo>
                      <a:pt x="4867050" y="1503840"/>
                      <a:pt x="4968833" y="2759032"/>
                      <a:pt x="4358131" y="3677784"/>
                    </a:cubicBezTo>
                    <a:lnTo>
                      <a:pt x="4324415" y="3718733"/>
                    </a:lnTo>
                    <a:lnTo>
                      <a:pt x="4496784" y="3891336"/>
                    </a:lnTo>
                    <a:cubicBezTo>
                      <a:pt x="4746647" y="4141546"/>
                      <a:pt x="4746647" y="4141546"/>
                      <a:pt x="4746647" y="4141546"/>
                    </a:cubicBezTo>
                    <a:cubicBezTo>
                      <a:pt x="4856023" y="4251073"/>
                      <a:pt x="4856023" y="4423185"/>
                      <a:pt x="4746647" y="4524887"/>
                    </a:cubicBezTo>
                    <a:cubicBezTo>
                      <a:pt x="4535708" y="4743937"/>
                      <a:pt x="4535708" y="4743937"/>
                      <a:pt x="4535708" y="4743937"/>
                    </a:cubicBezTo>
                    <a:cubicBezTo>
                      <a:pt x="4426331" y="4845640"/>
                      <a:pt x="4254456" y="4845640"/>
                      <a:pt x="4145079" y="4743937"/>
                    </a:cubicBezTo>
                    <a:cubicBezTo>
                      <a:pt x="4017148" y="4615833"/>
                      <a:pt x="3905208" y="4503739"/>
                      <a:pt x="3807262" y="4405657"/>
                    </a:cubicBezTo>
                    <a:lnTo>
                      <a:pt x="3722089" y="4320366"/>
                    </a:lnTo>
                    <a:lnTo>
                      <a:pt x="3681537" y="4353687"/>
                    </a:lnTo>
                    <a:cubicBezTo>
                      <a:pt x="2761848" y="4963767"/>
                      <a:pt x="1505374" y="4862088"/>
                      <a:pt x="697945" y="4048648"/>
                    </a:cubicBezTo>
                    <a:cubicBezTo>
                      <a:pt x="-232648" y="3126813"/>
                      <a:pt x="-232648" y="1619069"/>
                      <a:pt x="697945" y="697235"/>
                    </a:cubicBezTo>
                    <a:cubicBezTo>
                      <a:pt x="1159334" y="232411"/>
                      <a:pt x="1767349" y="0"/>
                      <a:pt x="2375361" y="0"/>
                    </a:cubicBezTo>
                    <a:close/>
                  </a:path>
                </a:pathLst>
              </a:custGeom>
              <a:solidFill>
                <a:schemeClr val="bg1"/>
              </a:solidFill>
              <a:ln>
                <a:noFill/>
              </a:ln>
              <a:effectLst>
                <a:outerShdw blurRad="381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dirty="0"/>
              </a:p>
            </p:txBody>
          </p:sp>
          <p:sp>
            <p:nvSpPr>
              <p:cNvPr id="13" name="Freeform 10">
                <a:extLst>
                  <a:ext uri="{FF2B5EF4-FFF2-40B4-BE49-F238E27FC236}">
                    <a16:creationId xmlns:a16="http://schemas.microsoft.com/office/drawing/2014/main" id="{EEA1835D-1EDA-415B-A83E-F7F20B56F4DE}"/>
                  </a:ext>
                </a:extLst>
              </p:cNvPr>
              <p:cNvSpPr>
                <a:spLocks/>
              </p:cNvSpPr>
              <p:nvPr/>
            </p:nvSpPr>
            <p:spPr bwMode="auto">
              <a:xfrm>
                <a:off x="10159474" y="2973985"/>
                <a:ext cx="705284" cy="706152"/>
              </a:xfrm>
              <a:prstGeom prst="ellipse">
                <a:avLst/>
              </a:prstGeom>
              <a:solidFill>
                <a:schemeClr val="bg1">
                  <a:lumMod val="65000"/>
                  <a:alpha val="80000"/>
                </a:schemeClr>
              </a:solidFill>
              <a:ln>
                <a:noFill/>
              </a:ln>
              <a:effectLst>
                <a:innerShdw blurRad="76200">
                  <a:prstClr val="black">
                    <a:alpha val="30000"/>
                  </a:prstClr>
                </a:innerShdw>
              </a:effectLst>
            </p:spPr>
            <p:txBody>
              <a:bodyPr vert="horz" wrap="square" lIns="91440" tIns="45720" rIns="91440" bIns="45720" numCol="1" anchor="t" anchorCtr="0" compatLnSpc="1">
                <a:prstTxWarp prst="textNoShape">
                  <a:avLst/>
                </a:prstTxWarp>
              </a:bodyPr>
              <a:lstStyle/>
              <a:p>
                <a:endParaRPr lang="en-US" dirty="0"/>
              </a:p>
            </p:txBody>
          </p:sp>
        </p:grpSp>
        <p:sp>
          <p:nvSpPr>
            <p:cNvPr id="11" name="SlideNo">
              <a:extLst>
                <a:ext uri="{FF2B5EF4-FFF2-40B4-BE49-F238E27FC236}">
                  <a16:creationId xmlns:a16="http://schemas.microsoft.com/office/drawing/2014/main" id="{42E59A76-EFCA-499D-B99A-E7613DE002EB}"/>
                </a:ext>
              </a:extLst>
            </p:cNvPr>
            <p:cNvSpPr txBox="1">
              <a:spLocks/>
            </p:cNvSpPr>
            <p:nvPr/>
          </p:nvSpPr>
          <p:spPr>
            <a:xfrm>
              <a:off x="366779" y="6275591"/>
              <a:ext cx="144271" cy="227691"/>
            </a:xfrm>
            <a:prstGeom prst="rect">
              <a:avLst/>
            </a:prstGeom>
            <a:noFill/>
          </p:spPr>
          <p:txBody>
            <a:bodyPr wrap="none" lIns="0" tIns="0" rIns="0" bIns="0" rtlCol="0" anchor="ctr">
              <a:spAutoFit/>
            </a:bodyPr>
            <a:lstStyle>
              <a:defPPr>
                <a:defRPr lang="en-US"/>
              </a:defPPr>
              <a:lvl1pPr marL="0" algn="ctr" defTabSz="457200" rtl="0" eaLnBrk="1" latinLnBrk="0" hangingPunct="1">
                <a:defRPr lang="en-ID" sz="1400" kern="1200" smtClean="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fld id="{F2030FAF-A4A4-40ED-9EAC-96740896EED7}" type="slidenum">
                <a:rPr lang="en-ID" sz="1100" smtClean="0">
                  <a:solidFill>
                    <a:schemeClr val="bg1"/>
                  </a:solidFill>
                </a:rPr>
                <a:pPr>
                  <a:lnSpc>
                    <a:spcPct val="150000"/>
                  </a:lnSpc>
                </a:pPr>
                <a:t>38</a:t>
              </a:fld>
              <a:endParaRPr lang="en-ID" sz="1100" dirty="0">
                <a:solidFill>
                  <a:schemeClr val="bg1"/>
                </a:solidFill>
              </a:endParaRPr>
            </a:p>
          </p:txBody>
        </p:sp>
      </p:grpSp>
    </p:spTree>
    <p:extLst>
      <p:ext uri="{BB962C8B-B14F-4D97-AF65-F5344CB8AC3E}">
        <p14:creationId xmlns:p14="http://schemas.microsoft.com/office/powerpoint/2010/main" val="40224386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pFooter">
            <a:extLst>
              <a:ext uri="{FF2B5EF4-FFF2-40B4-BE49-F238E27FC236}">
                <a16:creationId xmlns:a16="http://schemas.microsoft.com/office/drawing/2014/main" id="{CB209EE6-B794-44CE-90E1-8460C665DA27}"/>
              </a:ext>
            </a:extLst>
          </p:cNvPr>
          <p:cNvGrpSpPr/>
          <p:nvPr/>
        </p:nvGrpSpPr>
        <p:grpSpPr>
          <a:xfrm>
            <a:off x="246061" y="6218585"/>
            <a:ext cx="396878" cy="396180"/>
            <a:chOff x="246061" y="6218585"/>
            <a:chExt cx="396878" cy="396180"/>
          </a:xfrm>
        </p:grpSpPr>
        <p:grpSp>
          <p:nvGrpSpPr>
            <p:cNvPr id="3" name="Group 2">
              <a:extLst>
                <a:ext uri="{FF2B5EF4-FFF2-40B4-BE49-F238E27FC236}">
                  <a16:creationId xmlns:a16="http://schemas.microsoft.com/office/drawing/2014/main" id="{87465D8D-A5B5-4947-B0BE-B059D3F26A22}"/>
                </a:ext>
              </a:extLst>
            </p:cNvPr>
            <p:cNvGrpSpPr/>
            <p:nvPr/>
          </p:nvGrpSpPr>
          <p:grpSpPr>
            <a:xfrm>
              <a:off x="246061" y="6218585"/>
              <a:ext cx="396878" cy="396180"/>
              <a:chOff x="10102958" y="2918320"/>
              <a:chExt cx="831744" cy="830285"/>
            </a:xfrm>
          </p:grpSpPr>
          <p:sp>
            <p:nvSpPr>
              <p:cNvPr id="6" name="Freeform: Shape 5">
                <a:extLst>
                  <a:ext uri="{FF2B5EF4-FFF2-40B4-BE49-F238E27FC236}">
                    <a16:creationId xmlns:a16="http://schemas.microsoft.com/office/drawing/2014/main" id="{1FD06D38-93DB-46EB-882B-E8A47C56F4B5}"/>
                  </a:ext>
                </a:extLst>
              </p:cNvPr>
              <p:cNvSpPr>
                <a:spLocks/>
              </p:cNvSpPr>
              <p:nvPr/>
            </p:nvSpPr>
            <p:spPr bwMode="auto">
              <a:xfrm>
                <a:off x="10102958" y="2918320"/>
                <a:ext cx="831744" cy="830285"/>
              </a:xfrm>
              <a:custGeom>
                <a:avLst/>
                <a:gdLst>
                  <a:gd name="connsiteX0" fmla="*/ 2375361 w 4828679"/>
                  <a:gd name="connsiteY0" fmla="*/ 0 h 4820214"/>
                  <a:gd name="connsiteX1" fmla="*/ 4052779 w 4828679"/>
                  <a:gd name="connsiteY1" fmla="*/ 697235 h 4820214"/>
                  <a:gd name="connsiteX2" fmla="*/ 4358131 w 4828679"/>
                  <a:gd name="connsiteY2" fmla="*/ 3677784 h 4820214"/>
                  <a:gd name="connsiteX3" fmla="*/ 4324415 w 4828679"/>
                  <a:gd name="connsiteY3" fmla="*/ 3718733 h 4820214"/>
                  <a:gd name="connsiteX4" fmla="*/ 4496784 w 4828679"/>
                  <a:gd name="connsiteY4" fmla="*/ 3891336 h 4820214"/>
                  <a:gd name="connsiteX5" fmla="*/ 4746647 w 4828679"/>
                  <a:gd name="connsiteY5" fmla="*/ 4141546 h 4820214"/>
                  <a:gd name="connsiteX6" fmla="*/ 4746647 w 4828679"/>
                  <a:gd name="connsiteY6" fmla="*/ 4524887 h 4820214"/>
                  <a:gd name="connsiteX7" fmla="*/ 4535708 w 4828679"/>
                  <a:gd name="connsiteY7" fmla="*/ 4743937 h 4820214"/>
                  <a:gd name="connsiteX8" fmla="*/ 4145079 w 4828679"/>
                  <a:gd name="connsiteY8" fmla="*/ 4743937 h 4820214"/>
                  <a:gd name="connsiteX9" fmla="*/ 3807262 w 4828679"/>
                  <a:gd name="connsiteY9" fmla="*/ 4405657 h 4820214"/>
                  <a:gd name="connsiteX10" fmla="*/ 3722089 w 4828679"/>
                  <a:gd name="connsiteY10" fmla="*/ 4320366 h 4820214"/>
                  <a:gd name="connsiteX11" fmla="*/ 3681537 w 4828679"/>
                  <a:gd name="connsiteY11" fmla="*/ 4353687 h 4820214"/>
                  <a:gd name="connsiteX12" fmla="*/ 697945 w 4828679"/>
                  <a:gd name="connsiteY12" fmla="*/ 4048648 h 4820214"/>
                  <a:gd name="connsiteX13" fmla="*/ 697945 w 4828679"/>
                  <a:gd name="connsiteY13" fmla="*/ 697235 h 4820214"/>
                  <a:gd name="connsiteX14" fmla="*/ 2375361 w 4828679"/>
                  <a:gd name="connsiteY14" fmla="*/ 0 h 48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679" h="4820214">
                    <a:moveTo>
                      <a:pt x="2375361" y="0"/>
                    </a:moveTo>
                    <a:cubicBezTo>
                      <a:pt x="2983375" y="0"/>
                      <a:pt x="3591390" y="232411"/>
                      <a:pt x="4052779" y="697235"/>
                    </a:cubicBezTo>
                    <a:cubicBezTo>
                      <a:pt x="4867050" y="1503840"/>
                      <a:pt x="4968833" y="2759032"/>
                      <a:pt x="4358131" y="3677784"/>
                    </a:cubicBezTo>
                    <a:lnTo>
                      <a:pt x="4324415" y="3718733"/>
                    </a:lnTo>
                    <a:lnTo>
                      <a:pt x="4496784" y="3891336"/>
                    </a:lnTo>
                    <a:cubicBezTo>
                      <a:pt x="4746647" y="4141546"/>
                      <a:pt x="4746647" y="4141546"/>
                      <a:pt x="4746647" y="4141546"/>
                    </a:cubicBezTo>
                    <a:cubicBezTo>
                      <a:pt x="4856023" y="4251073"/>
                      <a:pt x="4856023" y="4423185"/>
                      <a:pt x="4746647" y="4524887"/>
                    </a:cubicBezTo>
                    <a:cubicBezTo>
                      <a:pt x="4535708" y="4743937"/>
                      <a:pt x="4535708" y="4743937"/>
                      <a:pt x="4535708" y="4743937"/>
                    </a:cubicBezTo>
                    <a:cubicBezTo>
                      <a:pt x="4426331" y="4845640"/>
                      <a:pt x="4254456" y="4845640"/>
                      <a:pt x="4145079" y="4743937"/>
                    </a:cubicBezTo>
                    <a:cubicBezTo>
                      <a:pt x="4017148" y="4615833"/>
                      <a:pt x="3905208" y="4503739"/>
                      <a:pt x="3807262" y="4405657"/>
                    </a:cubicBezTo>
                    <a:lnTo>
                      <a:pt x="3722089" y="4320366"/>
                    </a:lnTo>
                    <a:lnTo>
                      <a:pt x="3681537" y="4353687"/>
                    </a:lnTo>
                    <a:cubicBezTo>
                      <a:pt x="2761848" y="4963767"/>
                      <a:pt x="1505374" y="4862088"/>
                      <a:pt x="697945" y="4048648"/>
                    </a:cubicBezTo>
                    <a:cubicBezTo>
                      <a:pt x="-232648" y="3126813"/>
                      <a:pt x="-232648" y="1619069"/>
                      <a:pt x="697945" y="697235"/>
                    </a:cubicBezTo>
                    <a:cubicBezTo>
                      <a:pt x="1159334" y="232411"/>
                      <a:pt x="1767349" y="0"/>
                      <a:pt x="2375361" y="0"/>
                    </a:cubicBezTo>
                    <a:close/>
                  </a:path>
                </a:pathLst>
              </a:custGeom>
              <a:solidFill>
                <a:schemeClr val="bg1"/>
              </a:solidFill>
              <a:ln>
                <a:noFill/>
              </a:ln>
              <a:effectLst>
                <a:outerShdw blurRad="381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dirty="0"/>
              </a:p>
            </p:txBody>
          </p:sp>
          <p:sp>
            <p:nvSpPr>
              <p:cNvPr id="7" name="Freeform 10">
                <a:extLst>
                  <a:ext uri="{FF2B5EF4-FFF2-40B4-BE49-F238E27FC236}">
                    <a16:creationId xmlns:a16="http://schemas.microsoft.com/office/drawing/2014/main" id="{D5FEEAC4-7C2D-46B9-B7B0-8C9351CE24C1}"/>
                  </a:ext>
                </a:extLst>
              </p:cNvPr>
              <p:cNvSpPr>
                <a:spLocks/>
              </p:cNvSpPr>
              <p:nvPr/>
            </p:nvSpPr>
            <p:spPr bwMode="auto">
              <a:xfrm>
                <a:off x="10159474" y="2973985"/>
                <a:ext cx="705284" cy="706152"/>
              </a:xfrm>
              <a:prstGeom prst="ellipse">
                <a:avLst/>
              </a:prstGeom>
              <a:solidFill>
                <a:schemeClr val="bg1">
                  <a:lumMod val="50000"/>
                  <a:alpha val="80000"/>
                </a:schemeClr>
              </a:solidFill>
              <a:ln>
                <a:noFill/>
              </a:ln>
              <a:effectLst>
                <a:innerShdw blurRad="76200">
                  <a:prstClr val="black">
                    <a:alpha val="30000"/>
                  </a:prstClr>
                </a:innerShdw>
              </a:effectLst>
            </p:spPr>
            <p:txBody>
              <a:bodyPr vert="horz" wrap="square" lIns="91440" tIns="45720" rIns="91440" bIns="45720" numCol="1" anchor="t" anchorCtr="0" compatLnSpc="1">
                <a:prstTxWarp prst="textNoShape">
                  <a:avLst/>
                </a:prstTxWarp>
              </a:bodyPr>
              <a:lstStyle/>
              <a:p>
                <a:endParaRPr lang="en-US" dirty="0"/>
              </a:p>
            </p:txBody>
          </p:sp>
        </p:grpSp>
        <p:sp>
          <p:nvSpPr>
            <p:cNvPr id="4" name="SlideNo">
              <a:extLst>
                <a:ext uri="{FF2B5EF4-FFF2-40B4-BE49-F238E27FC236}">
                  <a16:creationId xmlns:a16="http://schemas.microsoft.com/office/drawing/2014/main" id="{18406DFB-C206-4F35-B0F4-E361091FBBD5}"/>
                </a:ext>
              </a:extLst>
            </p:cNvPr>
            <p:cNvSpPr txBox="1">
              <a:spLocks/>
            </p:cNvSpPr>
            <p:nvPr/>
          </p:nvSpPr>
          <p:spPr>
            <a:xfrm>
              <a:off x="382007" y="6275591"/>
              <a:ext cx="184050" cy="227691"/>
            </a:xfrm>
            <a:prstGeom prst="rect">
              <a:avLst/>
            </a:prstGeom>
            <a:noFill/>
          </p:spPr>
          <p:txBody>
            <a:bodyPr wrap="square" lIns="0" tIns="0" rIns="0" bIns="0" rtlCol="0" anchor="ctr">
              <a:spAutoFit/>
            </a:bodyPr>
            <a:lstStyle>
              <a:defPPr>
                <a:defRPr lang="en-US"/>
              </a:defPPr>
              <a:lvl1pPr marL="0" algn="ctr" defTabSz="457200" rtl="0" eaLnBrk="1" latinLnBrk="0" hangingPunct="1">
                <a:defRPr lang="en-ID" sz="1400" kern="1200" smtClean="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fld id="{F2030FAF-A4A4-40ED-9EAC-96740896EED7}" type="slidenum">
                <a:rPr lang="en-ID" sz="1100" smtClean="0">
                  <a:solidFill>
                    <a:schemeClr val="bg1"/>
                  </a:solidFill>
                </a:rPr>
                <a:pPr>
                  <a:lnSpc>
                    <a:spcPct val="150000"/>
                  </a:lnSpc>
                </a:pPr>
                <a:t>39</a:t>
              </a:fld>
              <a:endParaRPr lang="en-ID" sz="1100" dirty="0">
                <a:solidFill>
                  <a:schemeClr val="bg1"/>
                </a:solidFill>
              </a:endParaRPr>
            </a:p>
          </p:txBody>
        </p:sp>
      </p:grpSp>
      <p:sp>
        <p:nvSpPr>
          <p:cNvPr id="5" name="Rectangle 4">
            <a:extLst>
              <a:ext uri="{FF2B5EF4-FFF2-40B4-BE49-F238E27FC236}">
                <a16:creationId xmlns:a16="http://schemas.microsoft.com/office/drawing/2014/main" id="{979B6F8B-6060-4CA8-B399-5E57BFFF37E0}"/>
              </a:ext>
            </a:extLst>
          </p:cNvPr>
          <p:cNvSpPr/>
          <p:nvPr/>
        </p:nvSpPr>
        <p:spPr>
          <a:xfrm>
            <a:off x="376033" y="1285105"/>
            <a:ext cx="6096000" cy="5022722"/>
          </a:xfrm>
          <a:prstGeom prst="rect">
            <a:avLst/>
          </a:prstGeom>
        </p:spPr>
        <p:txBody>
          <a:bodyPr>
            <a:spAutoFit/>
          </a:bodyPr>
          <a:lstStyle/>
          <a:p>
            <a:pPr algn="ctr" rtl="1">
              <a:lnSpc>
                <a:spcPct val="107000"/>
              </a:lnSpc>
              <a:spcAft>
                <a:spcPts val="800"/>
              </a:spcAft>
            </a:pPr>
            <a:endParaRPr lang="x-none"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endParaRPr>
          </a:p>
          <a:p>
            <a:pPr marL="342900" marR="71755" lvl="0" indent="-342900" algn="just" rtl="1">
              <a:lnSpc>
                <a:spcPct val="115000"/>
              </a:lnSpc>
              <a:spcAft>
                <a:spcPts val="0"/>
              </a:spcAft>
              <a:buClr>
                <a:schemeClr val="bg1">
                  <a:lumMod val="50000"/>
                </a:schemeClr>
              </a:buClr>
              <a:buFont typeface="Georgia" panose="02040502050405020303" pitchFamily="18" charset="0"/>
              <a:buChar char="●"/>
            </a:pP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تقديم المشورة لصفقة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بيع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شركة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تجارة مواد غذائية ومشروبات إلى شركة قابضة سعودية كبرى.</a:t>
            </a:r>
          </a:p>
          <a:p>
            <a:pPr marL="342900" marR="71755" lvl="0" indent="-342900" algn="just" rtl="1">
              <a:lnSpc>
                <a:spcPct val="115000"/>
              </a:lnSpc>
              <a:spcAft>
                <a:spcPts val="0"/>
              </a:spcAft>
              <a:buClr>
                <a:schemeClr val="bg1">
                  <a:lumMod val="50000"/>
                </a:schemeClr>
              </a:buClr>
              <a:buFont typeface="Georgia" panose="02040502050405020303" pitchFamily="18" charset="0"/>
              <a:buChar char="●"/>
            </a:pP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تقديم المشورة لصفقة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ببيع شركة سعودية لبنك بحريني.</a:t>
            </a:r>
          </a:p>
          <a:p>
            <a:pPr marL="342900" marR="71755" lvl="0" indent="-342900" algn="just" rtl="1">
              <a:lnSpc>
                <a:spcPct val="115000"/>
              </a:lnSpc>
              <a:spcAft>
                <a:spcPts val="0"/>
              </a:spcAft>
              <a:buClr>
                <a:schemeClr val="bg1">
                  <a:lumMod val="50000"/>
                </a:schemeClr>
              </a:buClr>
              <a:buFont typeface="Georgia" panose="02040502050405020303" pitchFamily="18" charset="0"/>
              <a:buChar char="●"/>
            </a:pP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ق</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يادة صفقة بيع</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شركة مقاولات سعودية إلى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مجموعة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استثمارية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قطرية </a:t>
            </a:r>
            <a:endPar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endParaRPr>
          </a:p>
          <a:p>
            <a:pPr marL="342900" marR="71755" lvl="0" indent="-342900" algn="just" rtl="1">
              <a:lnSpc>
                <a:spcPct val="115000"/>
              </a:lnSpc>
              <a:spcAft>
                <a:spcPts val="0"/>
              </a:spcAft>
              <a:buClr>
                <a:schemeClr val="bg1">
                  <a:lumMod val="50000"/>
                </a:schemeClr>
              </a:buClr>
              <a:buFont typeface="Georgia" panose="02040502050405020303" pitchFamily="18" charset="0"/>
              <a:buChar char="●"/>
            </a:pP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قيادة</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الفحص النافي للجهالة</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بشأن اكتساب وإعادة تمويل </a:t>
            </a:r>
            <a:r>
              <a:rPr lang="en-US"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ISS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من قبل جولد مان ساكس في المملكة المتحدة؛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و</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مراجعة وتقديم جميع الوثائق المالية لمجلس الإدارة.</a:t>
            </a:r>
          </a:p>
          <a:p>
            <a:pPr marL="342900" marR="71755" lvl="0" indent="-342900" algn="just" rtl="1">
              <a:lnSpc>
                <a:spcPct val="115000"/>
              </a:lnSpc>
              <a:spcAft>
                <a:spcPts val="0"/>
              </a:spcAft>
              <a:buClr>
                <a:schemeClr val="bg1">
                  <a:lumMod val="50000"/>
                </a:schemeClr>
              </a:buClr>
              <a:buFont typeface="Georgia" panose="02040502050405020303" pitchFamily="18" charset="0"/>
              <a:buChar char="●"/>
            </a:pP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تقديم المشورة وصياغة اتفاقية تعديل خدمات الصرف الصحي بالمنطقة الوسطى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ب</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المملكة العربية السعودية.</a:t>
            </a:r>
          </a:p>
          <a:p>
            <a:pPr marL="342900" marR="71755" lvl="0" indent="-342900" algn="just" rtl="1">
              <a:lnSpc>
                <a:spcPct val="115000"/>
              </a:lnSpc>
              <a:spcAft>
                <a:spcPts val="0"/>
              </a:spcAft>
              <a:buClr>
                <a:schemeClr val="bg1">
                  <a:lumMod val="50000"/>
                </a:schemeClr>
              </a:buClr>
              <a:buFont typeface="Georgia" panose="02040502050405020303" pitchFamily="18" charset="0"/>
              <a:buChar char="●"/>
            </a:pP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تقديم المشورة بخصوص بيع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شركات مقابل قيمة 40 مليون يورو و 29 مليون يورو مع استكمال العديد من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عمليات ال</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مبيعات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والفحص النافي للجهالة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لعمليات الاستحواذ المتعددة.</a:t>
            </a:r>
          </a:p>
          <a:p>
            <a:pPr marL="342900" marR="71755" lvl="0" indent="-342900" algn="just" rtl="1">
              <a:lnSpc>
                <a:spcPct val="115000"/>
              </a:lnSpc>
              <a:spcAft>
                <a:spcPts val="0"/>
              </a:spcAft>
              <a:buClr>
                <a:schemeClr val="bg1">
                  <a:lumMod val="50000"/>
                </a:schemeClr>
              </a:buClr>
              <a:buFont typeface="Georgia" panose="02040502050405020303" pitchFamily="18" charset="0"/>
              <a:buChar char="●"/>
            </a:pP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إعداد وإطلاق أكثر من 20 شركة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في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قطاعات الصناعة المتنوعة.</a:t>
            </a:r>
          </a:p>
          <a:p>
            <a:pPr marR="71755" lvl="0" algn="just" rtl="1">
              <a:lnSpc>
                <a:spcPct val="115000"/>
              </a:lnSpc>
              <a:spcAft>
                <a:spcPts val="0"/>
              </a:spcAft>
              <a:buClr>
                <a:schemeClr val="bg1">
                  <a:lumMod val="50000"/>
                </a:schemeClr>
              </a:buClr>
            </a:pPr>
            <a:endParaRPr lang="x-none" dirty="0">
              <a:latin typeface="Hassan LT Light" panose="01000400000000000000" pitchFamily="2" charset="-78"/>
              <a:ea typeface="Calibri" panose="020F0502020204030204" pitchFamily="34" charset="0"/>
              <a:cs typeface="Hassan LT Light" panose="01000400000000000000" pitchFamily="2" charset="-78"/>
            </a:endParaRPr>
          </a:p>
        </p:txBody>
      </p:sp>
      <p:sp>
        <p:nvSpPr>
          <p:cNvPr id="9" name="PpHolder1">
            <a:extLst>
              <a:ext uri="{FF2B5EF4-FFF2-40B4-BE49-F238E27FC236}">
                <a16:creationId xmlns:a16="http://schemas.microsoft.com/office/drawing/2014/main" id="{7AE3B00C-01F7-4B1C-AD2D-16C95D000207}"/>
              </a:ext>
            </a:extLst>
          </p:cNvPr>
          <p:cNvSpPr/>
          <p:nvPr/>
        </p:nvSpPr>
        <p:spPr>
          <a:xfrm>
            <a:off x="6400800" y="0"/>
            <a:ext cx="5792790" cy="6858000"/>
          </a:xfrm>
          <a:custGeom>
            <a:avLst/>
            <a:gdLst>
              <a:gd name="connsiteX0" fmla="*/ 4221925 w 5906163"/>
              <a:gd name="connsiteY0" fmla="*/ 0 h 5897089"/>
              <a:gd name="connsiteX1" fmla="*/ 5906163 w 5906163"/>
              <a:gd name="connsiteY1" fmla="*/ 0 h 5897089"/>
              <a:gd name="connsiteX2" fmla="*/ 5906163 w 5906163"/>
              <a:gd name="connsiteY2" fmla="*/ 3117619 h 5897089"/>
              <a:gd name="connsiteX3" fmla="*/ 5879737 w 5906163"/>
              <a:gd name="connsiteY3" fmla="*/ 3144831 h 5897089"/>
              <a:gd name="connsiteX4" fmla="*/ 5445960 w 5906163"/>
              <a:gd name="connsiteY4" fmla="*/ 3733672 h 5897089"/>
              <a:gd name="connsiteX5" fmla="*/ 5171911 w 5906163"/>
              <a:gd name="connsiteY5" fmla="*/ 5358783 h 5897089"/>
              <a:gd name="connsiteX6" fmla="*/ 3557457 w 5906163"/>
              <a:gd name="connsiteY6" fmla="*/ 5859922 h 5897089"/>
              <a:gd name="connsiteX7" fmla="*/ 2372605 w 5906163"/>
              <a:gd name="connsiteY7" fmla="*/ 4552130 h 5897089"/>
              <a:gd name="connsiteX8" fmla="*/ 2823007 w 5906163"/>
              <a:gd name="connsiteY8" fmla="*/ 2727365 h 5897089"/>
              <a:gd name="connsiteX9" fmla="*/ 2721349 w 5906163"/>
              <a:gd name="connsiteY9" fmla="*/ 1909471 h 5897089"/>
              <a:gd name="connsiteX10" fmla="*/ 1772241 w 5906163"/>
              <a:gd name="connsiteY10" fmla="*/ 1600220 h 5897089"/>
              <a:gd name="connsiteX11" fmla="*/ 755822 w 5906163"/>
              <a:gd name="connsiteY11" fmla="*/ 1885563 h 5897089"/>
              <a:gd name="connsiteX12" fmla="*/ 272709 w 5906163"/>
              <a:gd name="connsiteY12" fmla="*/ 1848748 h 5897089"/>
              <a:gd name="connsiteX13" fmla="*/ 265162 w 5906163"/>
              <a:gd name="connsiteY13" fmla="*/ 541574 h 5897089"/>
              <a:gd name="connsiteX14" fmla="*/ 329669 w 5906163"/>
              <a:gd name="connsiteY14" fmla="*/ 219911 h 5897089"/>
              <a:gd name="connsiteX15" fmla="*/ 351258 w 5906163"/>
              <a:gd name="connsiteY15" fmla="*/ 1 h 5897089"/>
              <a:gd name="connsiteX16" fmla="*/ 4221925 w 5906163"/>
              <a:gd name="connsiteY16" fmla="*/ 1 h 589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06163" h="5897089">
                <a:moveTo>
                  <a:pt x="4221925" y="0"/>
                </a:moveTo>
                <a:lnTo>
                  <a:pt x="5906163" y="0"/>
                </a:lnTo>
                <a:lnTo>
                  <a:pt x="5906163" y="3117619"/>
                </a:lnTo>
                <a:lnTo>
                  <a:pt x="5879737" y="3144831"/>
                </a:lnTo>
                <a:cubicBezTo>
                  <a:pt x="5703153" y="3334143"/>
                  <a:pt x="5546271" y="3529960"/>
                  <a:pt x="5445960" y="3733672"/>
                </a:cubicBezTo>
                <a:cubicBezTo>
                  <a:pt x="5203965" y="4231165"/>
                  <a:pt x="5472147" y="4946351"/>
                  <a:pt x="5171911" y="5358783"/>
                </a:cubicBezTo>
                <a:cubicBezTo>
                  <a:pt x="4871675" y="5771215"/>
                  <a:pt x="4624341" y="5989254"/>
                  <a:pt x="3557457" y="5859922"/>
                </a:cubicBezTo>
                <a:cubicBezTo>
                  <a:pt x="2976695" y="5789520"/>
                  <a:pt x="2374321" y="5084887"/>
                  <a:pt x="2372605" y="4552130"/>
                </a:cubicBezTo>
                <a:cubicBezTo>
                  <a:pt x="2370232" y="3815270"/>
                  <a:pt x="2764882" y="3167808"/>
                  <a:pt x="2823007" y="2727365"/>
                </a:cubicBezTo>
                <a:cubicBezTo>
                  <a:pt x="2881131" y="2286921"/>
                  <a:pt x="2872245" y="2144378"/>
                  <a:pt x="2721349" y="1909471"/>
                </a:cubicBezTo>
                <a:cubicBezTo>
                  <a:pt x="2527377" y="1615450"/>
                  <a:pt x="2117570" y="1541756"/>
                  <a:pt x="1772241" y="1600220"/>
                </a:cubicBezTo>
                <a:cubicBezTo>
                  <a:pt x="1423292" y="1661007"/>
                  <a:pt x="1102447" y="1821165"/>
                  <a:pt x="755822" y="1885563"/>
                </a:cubicBezTo>
                <a:cubicBezTo>
                  <a:pt x="593220" y="1918540"/>
                  <a:pt x="417982" y="1923902"/>
                  <a:pt x="272709" y="1848748"/>
                </a:cubicBezTo>
                <a:cubicBezTo>
                  <a:pt x="-293364" y="1366995"/>
                  <a:pt x="184529" y="869048"/>
                  <a:pt x="265162" y="541574"/>
                </a:cubicBezTo>
                <a:cubicBezTo>
                  <a:pt x="292297" y="434802"/>
                  <a:pt x="313707" y="327561"/>
                  <a:pt x="329669" y="219911"/>
                </a:cubicBezTo>
                <a:lnTo>
                  <a:pt x="351258" y="1"/>
                </a:lnTo>
                <a:lnTo>
                  <a:pt x="4221925" y="1"/>
                </a:lnTo>
                <a:close/>
              </a:path>
            </a:pathLst>
          </a:custGeom>
          <a:blipFill>
            <a:blip r:embed="rId2"/>
            <a:stretch>
              <a:fillRect/>
            </a:stretch>
          </a:blipFill>
          <a:ln w="0" cap="flat" cmpd="sng" algn="ctr">
            <a:noFill/>
            <a:prstDash val="solid"/>
            <a:miter lim="800000"/>
          </a:ln>
          <a:effectLst/>
          <a:extLst>
            <a:ext uri="{91240B29-F687-4F45-9708-019B960494DF}">
              <a14:hiddenLine xmlns:a14="http://schemas.microsoft.com/office/drawing/2010/main" w="0"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bg1"/>
              </a:solidFill>
            </a:endParaRPr>
          </a:p>
        </p:txBody>
      </p:sp>
    </p:spTree>
    <p:extLst>
      <p:ext uri="{BB962C8B-B14F-4D97-AF65-F5344CB8AC3E}">
        <p14:creationId xmlns:p14="http://schemas.microsoft.com/office/powerpoint/2010/main" val="2191409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hapes">
            <a:extLst>
              <a:ext uri="{FF2B5EF4-FFF2-40B4-BE49-F238E27FC236}">
                <a16:creationId xmlns:a16="http://schemas.microsoft.com/office/drawing/2014/main" id="{7249A962-F21B-4715-A576-A51362A49EF6}"/>
              </a:ext>
            </a:extLst>
          </p:cNvPr>
          <p:cNvSpPr/>
          <p:nvPr/>
        </p:nvSpPr>
        <p:spPr>
          <a:xfrm>
            <a:off x="-792" y="26562"/>
            <a:ext cx="12193588" cy="5101573"/>
          </a:xfrm>
          <a:prstGeom prst="rect">
            <a:avLst/>
          </a:prstGeom>
          <a:blipFill>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Garamond" panose="02020404030301010803"/>
              <a:ea typeface="+mn-ea"/>
              <a:cs typeface="+mn-cs"/>
            </a:endParaRPr>
          </a:p>
        </p:txBody>
      </p:sp>
      <p:pic>
        <p:nvPicPr>
          <p:cNvPr id="24" name="Picture 23">
            <a:extLst>
              <a:ext uri="{FF2B5EF4-FFF2-40B4-BE49-F238E27FC236}">
                <a16:creationId xmlns:a16="http://schemas.microsoft.com/office/drawing/2014/main" id="{A2546DB3-46B7-499F-ADA2-9F9368A46EF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868260" y="5573073"/>
            <a:ext cx="2686145" cy="1084974"/>
          </a:xfrm>
          <a:prstGeom prst="rect">
            <a:avLst/>
          </a:prstGeom>
          <a:noFill/>
          <a:ln>
            <a:noFill/>
          </a:ln>
        </p:spPr>
      </p:pic>
      <p:sp>
        <p:nvSpPr>
          <p:cNvPr id="25" name="Shapes">
            <a:extLst>
              <a:ext uri="{FF2B5EF4-FFF2-40B4-BE49-F238E27FC236}">
                <a16:creationId xmlns:a16="http://schemas.microsoft.com/office/drawing/2014/main" id="{A112F898-7A36-4A45-864F-A626AB1815C3}"/>
              </a:ext>
            </a:extLst>
          </p:cNvPr>
          <p:cNvSpPr/>
          <p:nvPr/>
        </p:nvSpPr>
        <p:spPr>
          <a:xfrm>
            <a:off x="0" y="0"/>
            <a:ext cx="12193588" cy="5101574"/>
          </a:xfrm>
          <a:prstGeom prst="rect">
            <a:avLst/>
          </a:prstGeom>
          <a:solidFill>
            <a:schemeClr val="tx1">
              <a:lumMod val="85000"/>
              <a:lumOff val="1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Sulphur Point"/>
              <a:ea typeface="+mn-ea"/>
              <a:cs typeface="+mn-cs"/>
            </a:endParaRPr>
          </a:p>
        </p:txBody>
      </p:sp>
      <p:grpSp>
        <p:nvGrpSpPr>
          <p:cNvPr id="5" name="PpFooter">
            <a:extLst>
              <a:ext uri="{FF2B5EF4-FFF2-40B4-BE49-F238E27FC236}">
                <a16:creationId xmlns:a16="http://schemas.microsoft.com/office/drawing/2014/main" id="{C26CB96A-123B-4356-B465-3DCF98F0F1CA}"/>
              </a:ext>
            </a:extLst>
          </p:cNvPr>
          <p:cNvGrpSpPr/>
          <p:nvPr/>
        </p:nvGrpSpPr>
        <p:grpSpPr>
          <a:xfrm>
            <a:off x="246061" y="6218585"/>
            <a:ext cx="396878" cy="396180"/>
            <a:chOff x="246061" y="6218585"/>
            <a:chExt cx="396878" cy="396180"/>
          </a:xfrm>
        </p:grpSpPr>
        <p:grpSp>
          <p:nvGrpSpPr>
            <p:cNvPr id="6" name="Group 5">
              <a:extLst>
                <a:ext uri="{FF2B5EF4-FFF2-40B4-BE49-F238E27FC236}">
                  <a16:creationId xmlns:a16="http://schemas.microsoft.com/office/drawing/2014/main" id="{2AED8AFA-6F13-4AA3-B777-A207D1C4F072}"/>
                </a:ext>
              </a:extLst>
            </p:cNvPr>
            <p:cNvGrpSpPr/>
            <p:nvPr/>
          </p:nvGrpSpPr>
          <p:grpSpPr>
            <a:xfrm>
              <a:off x="246061" y="6218585"/>
              <a:ext cx="396878" cy="396180"/>
              <a:chOff x="10102958" y="2918320"/>
              <a:chExt cx="831744" cy="830285"/>
            </a:xfrm>
          </p:grpSpPr>
          <p:sp>
            <p:nvSpPr>
              <p:cNvPr id="9" name="Freeform: Shape 8">
                <a:extLst>
                  <a:ext uri="{FF2B5EF4-FFF2-40B4-BE49-F238E27FC236}">
                    <a16:creationId xmlns:a16="http://schemas.microsoft.com/office/drawing/2014/main" id="{6AC6052A-71B0-46D4-A6EF-C227DCF6F271}"/>
                  </a:ext>
                </a:extLst>
              </p:cNvPr>
              <p:cNvSpPr>
                <a:spLocks/>
              </p:cNvSpPr>
              <p:nvPr/>
            </p:nvSpPr>
            <p:spPr bwMode="auto">
              <a:xfrm>
                <a:off x="10102958" y="2918320"/>
                <a:ext cx="831744" cy="830285"/>
              </a:xfrm>
              <a:custGeom>
                <a:avLst/>
                <a:gdLst>
                  <a:gd name="connsiteX0" fmla="*/ 2375361 w 4828679"/>
                  <a:gd name="connsiteY0" fmla="*/ 0 h 4820214"/>
                  <a:gd name="connsiteX1" fmla="*/ 4052779 w 4828679"/>
                  <a:gd name="connsiteY1" fmla="*/ 697235 h 4820214"/>
                  <a:gd name="connsiteX2" fmla="*/ 4358131 w 4828679"/>
                  <a:gd name="connsiteY2" fmla="*/ 3677784 h 4820214"/>
                  <a:gd name="connsiteX3" fmla="*/ 4324415 w 4828679"/>
                  <a:gd name="connsiteY3" fmla="*/ 3718733 h 4820214"/>
                  <a:gd name="connsiteX4" fmla="*/ 4496784 w 4828679"/>
                  <a:gd name="connsiteY4" fmla="*/ 3891336 h 4820214"/>
                  <a:gd name="connsiteX5" fmla="*/ 4746647 w 4828679"/>
                  <a:gd name="connsiteY5" fmla="*/ 4141546 h 4820214"/>
                  <a:gd name="connsiteX6" fmla="*/ 4746647 w 4828679"/>
                  <a:gd name="connsiteY6" fmla="*/ 4524887 h 4820214"/>
                  <a:gd name="connsiteX7" fmla="*/ 4535708 w 4828679"/>
                  <a:gd name="connsiteY7" fmla="*/ 4743937 h 4820214"/>
                  <a:gd name="connsiteX8" fmla="*/ 4145079 w 4828679"/>
                  <a:gd name="connsiteY8" fmla="*/ 4743937 h 4820214"/>
                  <a:gd name="connsiteX9" fmla="*/ 3807262 w 4828679"/>
                  <a:gd name="connsiteY9" fmla="*/ 4405657 h 4820214"/>
                  <a:gd name="connsiteX10" fmla="*/ 3722089 w 4828679"/>
                  <a:gd name="connsiteY10" fmla="*/ 4320366 h 4820214"/>
                  <a:gd name="connsiteX11" fmla="*/ 3681537 w 4828679"/>
                  <a:gd name="connsiteY11" fmla="*/ 4353687 h 4820214"/>
                  <a:gd name="connsiteX12" fmla="*/ 697945 w 4828679"/>
                  <a:gd name="connsiteY12" fmla="*/ 4048648 h 4820214"/>
                  <a:gd name="connsiteX13" fmla="*/ 697945 w 4828679"/>
                  <a:gd name="connsiteY13" fmla="*/ 697235 h 4820214"/>
                  <a:gd name="connsiteX14" fmla="*/ 2375361 w 4828679"/>
                  <a:gd name="connsiteY14" fmla="*/ 0 h 48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679" h="4820214">
                    <a:moveTo>
                      <a:pt x="2375361" y="0"/>
                    </a:moveTo>
                    <a:cubicBezTo>
                      <a:pt x="2983375" y="0"/>
                      <a:pt x="3591390" y="232411"/>
                      <a:pt x="4052779" y="697235"/>
                    </a:cubicBezTo>
                    <a:cubicBezTo>
                      <a:pt x="4867050" y="1503840"/>
                      <a:pt x="4968833" y="2759032"/>
                      <a:pt x="4358131" y="3677784"/>
                    </a:cubicBezTo>
                    <a:lnTo>
                      <a:pt x="4324415" y="3718733"/>
                    </a:lnTo>
                    <a:lnTo>
                      <a:pt x="4496784" y="3891336"/>
                    </a:lnTo>
                    <a:cubicBezTo>
                      <a:pt x="4746647" y="4141546"/>
                      <a:pt x="4746647" y="4141546"/>
                      <a:pt x="4746647" y="4141546"/>
                    </a:cubicBezTo>
                    <a:cubicBezTo>
                      <a:pt x="4856023" y="4251073"/>
                      <a:pt x="4856023" y="4423185"/>
                      <a:pt x="4746647" y="4524887"/>
                    </a:cubicBezTo>
                    <a:cubicBezTo>
                      <a:pt x="4535708" y="4743937"/>
                      <a:pt x="4535708" y="4743937"/>
                      <a:pt x="4535708" y="4743937"/>
                    </a:cubicBezTo>
                    <a:cubicBezTo>
                      <a:pt x="4426331" y="4845640"/>
                      <a:pt x="4254456" y="4845640"/>
                      <a:pt x="4145079" y="4743937"/>
                    </a:cubicBezTo>
                    <a:cubicBezTo>
                      <a:pt x="4017148" y="4615833"/>
                      <a:pt x="3905208" y="4503739"/>
                      <a:pt x="3807262" y="4405657"/>
                    </a:cubicBezTo>
                    <a:lnTo>
                      <a:pt x="3722089" y="4320366"/>
                    </a:lnTo>
                    <a:lnTo>
                      <a:pt x="3681537" y="4353687"/>
                    </a:lnTo>
                    <a:cubicBezTo>
                      <a:pt x="2761848" y="4963767"/>
                      <a:pt x="1505374" y="4862088"/>
                      <a:pt x="697945" y="4048648"/>
                    </a:cubicBezTo>
                    <a:cubicBezTo>
                      <a:pt x="-232648" y="3126813"/>
                      <a:pt x="-232648" y="1619069"/>
                      <a:pt x="697945" y="697235"/>
                    </a:cubicBezTo>
                    <a:cubicBezTo>
                      <a:pt x="1159334" y="232411"/>
                      <a:pt x="1767349" y="0"/>
                      <a:pt x="2375361" y="0"/>
                    </a:cubicBezTo>
                    <a:close/>
                  </a:path>
                </a:pathLst>
              </a:custGeom>
              <a:solidFill>
                <a:schemeClr val="bg1"/>
              </a:solidFill>
              <a:ln>
                <a:noFill/>
              </a:ln>
              <a:effectLst>
                <a:outerShdw blurRad="381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ulphur Point"/>
                  <a:ea typeface="+mn-ea"/>
                  <a:cs typeface="+mn-cs"/>
                </a:endParaRPr>
              </a:p>
            </p:txBody>
          </p:sp>
          <p:sp>
            <p:nvSpPr>
              <p:cNvPr id="10" name="Freeform 10">
                <a:extLst>
                  <a:ext uri="{FF2B5EF4-FFF2-40B4-BE49-F238E27FC236}">
                    <a16:creationId xmlns:a16="http://schemas.microsoft.com/office/drawing/2014/main" id="{423FB8DE-D20A-4892-825A-42383D6E0879}"/>
                  </a:ext>
                </a:extLst>
              </p:cNvPr>
              <p:cNvSpPr>
                <a:spLocks/>
              </p:cNvSpPr>
              <p:nvPr/>
            </p:nvSpPr>
            <p:spPr bwMode="auto">
              <a:xfrm>
                <a:off x="10159474" y="2973985"/>
                <a:ext cx="705284" cy="706152"/>
              </a:xfrm>
              <a:prstGeom prst="ellipse">
                <a:avLst/>
              </a:prstGeom>
              <a:solidFill>
                <a:schemeClr val="bg1">
                  <a:lumMod val="65000"/>
                  <a:alpha val="80000"/>
                </a:schemeClr>
              </a:solidFill>
              <a:ln>
                <a:noFill/>
              </a:ln>
              <a:effectLst>
                <a:innerShdw blurRad="76200">
                  <a:prstClr val="black">
                    <a:alpha val="30000"/>
                  </a:prstClr>
                </a:inn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ulphur Point"/>
                  <a:ea typeface="+mn-ea"/>
                  <a:cs typeface="+mn-cs"/>
                </a:endParaRPr>
              </a:p>
            </p:txBody>
          </p:sp>
        </p:grpSp>
        <p:sp>
          <p:nvSpPr>
            <p:cNvPr id="7" name="SlideNo">
              <a:extLst>
                <a:ext uri="{FF2B5EF4-FFF2-40B4-BE49-F238E27FC236}">
                  <a16:creationId xmlns:a16="http://schemas.microsoft.com/office/drawing/2014/main" id="{B85C3266-0673-4200-B9EF-986A901C7958}"/>
                </a:ext>
              </a:extLst>
            </p:cNvPr>
            <p:cNvSpPr txBox="1">
              <a:spLocks/>
            </p:cNvSpPr>
            <p:nvPr/>
          </p:nvSpPr>
          <p:spPr>
            <a:xfrm>
              <a:off x="402847" y="6275591"/>
              <a:ext cx="72135" cy="227691"/>
            </a:xfrm>
            <a:prstGeom prst="rect">
              <a:avLst/>
            </a:prstGeom>
            <a:noFill/>
          </p:spPr>
          <p:txBody>
            <a:bodyPr wrap="none" lIns="0" tIns="0" rIns="0" bIns="0" rtlCol="0" anchor="ctr">
              <a:spAutoFit/>
            </a:bodyPr>
            <a:lstStyle>
              <a:defPPr>
                <a:defRPr lang="en-US"/>
              </a:defPPr>
              <a:lvl1pPr marL="0" algn="ctr" defTabSz="457200" rtl="0" eaLnBrk="1" latinLnBrk="0" hangingPunct="1">
                <a:defRPr lang="en-ID" sz="1400" kern="1200" smtClean="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50000"/>
                </a:lnSpc>
                <a:spcBef>
                  <a:spcPts val="0"/>
                </a:spcBef>
                <a:spcAft>
                  <a:spcPts val="0"/>
                </a:spcAft>
                <a:buClrTx/>
                <a:buSzTx/>
                <a:buFontTx/>
                <a:buNone/>
                <a:tabLst/>
                <a:defRPr/>
              </a:pPr>
              <a:fld id="{F2030FAF-A4A4-40ED-9EAC-96740896EED7}" type="slidenum">
                <a:rPr kumimoji="0" lang="en-ID" sz="1100" b="0" i="0" u="none" strike="noStrike" kern="1200" cap="none" spc="0" normalizeH="0" baseline="0" noProof="0" smtClean="0">
                  <a:ln>
                    <a:noFill/>
                  </a:ln>
                  <a:solidFill>
                    <a:prstClr val="white"/>
                  </a:solidFill>
                  <a:effectLst/>
                  <a:uLnTx/>
                  <a:uFillTx/>
                  <a:latin typeface="Sulphur Point"/>
                  <a:ea typeface="+mn-ea"/>
                  <a:cs typeface="+mn-cs"/>
                </a:rPr>
                <a:pPr marL="0" marR="0" lvl="0" indent="0" algn="ctr" defTabSz="457200" rtl="0" eaLnBrk="1" fontAlgn="auto" latinLnBrk="0" hangingPunct="1">
                  <a:lnSpc>
                    <a:spcPct val="150000"/>
                  </a:lnSpc>
                  <a:spcBef>
                    <a:spcPts val="0"/>
                  </a:spcBef>
                  <a:spcAft>
                    <a:spcPts val="0"/>
                  </a:spcAft>
                  <a:buClrTx/>
                  <a:buSzTx/>
                  <a:buFontTx/>
                  <a:buNone/>
                  <a:tabLst/>
                  <a:defRPr/>
                </a:pPr>
                <a:t>4</a:t>
              </a:fld>
              <a:endParaRPr kumimoji="0" lang="en-ID" sz="1100" b="0" i="0" u="none" strike="noStrike" kern="1200" cap="none" spc="0" normalizeH="0" baseline="0" noProof="0" dirty="0">
                <a:ln>
                  <a:noFill/>
                </a:ln>
                <a:solidFill>
                  <a:prstClr val="white"/>
                </a:solidFill>
                <a:effectLst/>
                <a:uLnTx/>
                <a:uFillTx/>
                <a:latin typeface="Sulphur Point"/>
                <a:ea typeface="+mn-ea"/>
                <a:cs typeface="+mn-cs"/>
              </a:endParaRPr>
            </a:p>
          </p:txBody>
        </p:sp>
      </p:grpSp>
      <p:sp>
        <p:nvSpPr>
          <p:cNvPr id="15" name="Rectangle 14">
            <a:extLst>
              <a:ext uri="{FF2B5EF4-FFF2-40B4-BE49-F238E27FC236}">
                <a16:creationId xmlns:a16="http://schemas.microsoft.com/office/drawing/2014/main" id="{FB7D0135-DAE7-4290-B7FF-CF8B24402E82}"/>
              </a:ext>
            </a:extLst>
          </p:cNvPr>
          <p:cNvSpPr/>
          <p:nvPr/>
        </p:nvSpPr>
        <p:spPr>
          <a:xfrm>
            <a:off x="2371724" y="1300779"/>
            <a:ext cx="6786563" cy="830997"/>
          </a:xfrm>
          <a:prstGeom prst="rect">
            <a:avLst/>
          </a:prstGeom>
        </p:spPr>
        <p:txBody>
          <a:bodyPr wrap="square">
            <a:spAutoFit/>
          </a:bodyPr>
          <a:lstStyle/>
          <a:p>
            <a:pPr marL="107950" marR="107950" lvl="0" algn="ctr">
              <a:spcBef>
                <a:spcPts val="1000"/>
              </a:spcBef>
              <a:spcAft>
                <a:spcPts val="1200"/>
              </a:spcAft>
            </a:pPr>
            <a:r>
              <a:rPr lang="ar-EG" sz="2400" dirty="0">
                <a:solidFill>
                  <a:prstClr val="white"/>
                </a:solidFill>
                <a:latin typeface="Hassan LT Bold" panose="01000400000000000000" pitchFamily="2" charset="-78"/>
                <a:cs typeface="Hassan LT Bold" panose="01000400000000000000" pitchFamily="2" charset="-78"/>
              </a:rPr>
              <a:t>حاز </a:t>
            </a:r>
            <a:r>
              <a:rPr lang="ar-SA" sz="2400" dirty="0">
                <a:solidFill>
                  <a:prstClr val="white"/>
                </a:solidFill>
                <a:latin typeface="Hassan LT Bold" panose="01000400000000000000" pitchFamily="2" charset="-78"/>
                <a:cs typeface="Hassan LT Bold" panose="01000400000000000000" pitchFamily="2" charset="-78"/>
              </a:rPr>
              <a:t>سراج الاسلام  </a:t>
            </a:r>
            <a:r>
              <a:rPr lang="ar-EG" sz="2400" dirty="0">
                <a:solidFill>
                  <a:prstClr val="white"/>
                </a:solidFill>
                <a:latin typeface="Hassan LT Bold" panose="01000400000000000000" pitchFamily="2" charset="-78"/>
                <a:cs typeface="Hassan LT Bold" panose="01000400000000000000" pitchFamily="2" charset="-78"/>
              </a:rPr>
              <a:t>على جائزة أفضل محام في المملكة العربية السعودية</a:t>
            </a:r>
            <a:endParaRPr lang="x-none" sz="2400" dirty="0">
              <a:solidFill>
                <a:prstClr val="white"/>
              </a:solidFill>
              <a:latin typeface="Hassan LT Bold" panose="01000400000000000000" pitchFamily="2" charset="-78"/>
              <a:cs typeface="Hassan LT Bold" panose="01000400000000000000" pitchFamily="2" charset="-78"/>
            </a:endParaRPr>
          </a:p>
        </p:txBody>
      </p:sp>
      <p:sp>
        <p:nvSpPr>
          <p:cNvPr id="17" name="Quote Sign">
            <a:extLst>
              <a:ext uri="{FF2B5EF4-FFF2-40B4-BE49-F238E27FC236}">
                <a16:creationId xmlns:a16="http://schemas.microsoft.com/office/drawing/2014/main" id="{C83EDE99-F7E0-4FA4-9B5C-805F175B3C8B}"/>
              </a:ext>
            </a:extLst>
          </p:cNvPr>
          <p:cNvSpPr/>
          <p:nvPr/>
        </p:nvSpPr>
        <p:spPr>
          <a:xfrm flipV="1">
            <a:off x="4786618" y="1698118"/>
            <a:ext cx="400052" cy="338506"/>
          </a:xfrm>
          <a:custGeom>
            <a:avLst/>
            <a:gdLst/>
            <a:ahLst/>
            <a:cxnLst>
              <a:cxn ang="0">
                <a:pos x="wd2" y="hd2"/>
              </a:cxn>
              <a:cxn ang="5400000">
                <a:pos x="wd2" y="hd2"/>
              </a:cxn>
              <a:cxn ang="10800000">
                <a:pos x="wd2" y="hd2"/>
              </a:cxn>
              <a:cxn ang="16200000">
                <a:pos x="wd2" y="hd2"/>
              </a:cxn>
            </a:cxnLst>
            <a:rect l="0" t="0" r="r" b="b"/>
            <a:pathLst>
              <a:path w="21600" h="21600" extrusionOk="0">
                <a:moveTo>
                  <a:pt x="9906" y="12830"/>
                </a:moveTo>
                <a:cubicBezTo>
                  <a:pt x="9906" y="18677"/>
                  <a:pt x="9906" y="18677"/>
                  <a:pt x="9906" y="18677"/>
                </a:cubicBezTo>
                <a:cubicBezTo>
                  <a:pt x="9906" y="19489"/>
                  <a:pt x="9631" y="20301"/>
                  <a:pt x="9218" y="20788"/>
                </a:cubicBezTo>
                <a:cubicBezTo>
                  <a:pt x="8668" y="21438"/>
                  <a:pt x="8117" y="21600"/>
                  <a:pt x="7429" y="21600"/>
                </a:cubicBezTo>
                <a:cubicBezTo>
                  <a:pt x="2476" y="21600"/>
                  <a:pt x="2476" y="21600"/>
                  <a:pt x="2476" y="21600"/>
                </a:cubicBezTo>
                <a:cubicBezTo>
                  <a:pt x="1789" y="21600"/>
                  <a:pt x="1101" y="21438"/>
                  <a:pt x="688" y="20788"/>
                </a:cubicBezTo>
                <a:cubicBezTo>
                  <a:pt x="138" y="20301"/>
                  <a:pt x="0" y="19489"/>
                  <a:pt x="0" y="18677"/>
                </a:cubicBezTo>
                <a:cubicBezTo>
                  <a:pt x="0" y="7958"/>
                  <a:pt x="0" y="7958"/>
                  <a:pt x="0" y="7958"/>
                </a:cubicBezTo>
                <a:cubicBezTo>
                  <a:pt x="0" y="6821"/>
                  <a:pt x="138" y="5847"/>
                  <a:pt x="413" y="4872"/>
                </a:cubicBezTo>
                <a:cubicBezTo>
                  <a:pt x="825" y="3898"/>
                  <a:pt x="1238" y="3086"/>
                  <a:pt x="1926" y="2274"/>
                </a:cubicBezTo>
                <a:cubicBezTo>
                  <a:pt x="2476" y="1624"/>
                  <a:pt x="3164" y="1137"/>
                  <a:pt x="3990" y="650"/>
                </a:cubicBezTo>
                <a:cubicBezTo>
                  <a:pt x="4815" y="325"/>
                  <a:pt x="5641" y="0"/>
                  <a:pt x="6604" y="0"/>
                </a:cubicBezTo>
                <a:cubicBezTo>
                  <a:pt x="7429" y="0"/>
                  <a:pt x="7429" y="0"/>
                  <a:pt x="7429" y="0"/>
                </a:cubicBezTo>
                <a:cubicBezTo>
                  <a:pt x="7704" y="0"/>
                  <a:pt x="7842" y="162"/>
                  <a:pt x="7980" y="325"/>
                </a:cubicBezTo>
                <a:cubicBezTo>
                  <a:pt x="8255" y="487"/>
                  <a:pt x="8255" y="812"/>
                  <a:pt x="8255" y="974"/>
                </a:cubicBezTo>
                <a:cubicBezTo>
                  <a:pt x="8255" y="2923"/>
                  <a:pt x="8255" y="2923"/>
                  <a:pt x="8255" y="2923"/>
                </a:cubicBezTo>
                <a:cubicBezTo>
                  <a:pt x="8255" y="3248"/>
                  <a:pt x="8255" y="3573"/>
                  <a:pt x="7980" y="3735"/>
                </a:cubicBezTo>
                <a:cubicBezTo>
                  <a:pt x="7842" y="3898"/>
                  <a:pt x="7704" y="4060"/>
                  <a:pt x="7429" y="4060"/>
                </a:cubicBezTo>
                <a:cubicBezTo>
                  <a:pt x="6604" y="4060"/>
                  <a:pt x="6604" y="4060"/>
                  <a:pt x="6604" y="4060"/>
                </a:cubicBezTo>
                <a:cubicBezTo>
                  <a:pt x="5641" y="4060"/>
                  <a:pt x="4953" y="4385"/>
                  <a:pt x="4265" y="5197"/>
                </a:cubicBezTo>
                <a:cubicBezTo>
                  <a:pt x="3577" y="5847"/>
                  <a:pt x="3302" y="6821"/>
                  <a:pt x="3302" y="7958"/>
                </a:cubicBezTo>
                <a:cubicBezTo>
                  <a:pt x="3302" y="8445"/>
                  <a:pt x="3302" y="8445"/>
                  <a:pt x="3302" y="8445"/>
                </a:cubicBezTo>
                <a:cubicBezTo>
                  <a:pt x="3302" y="8770"/>
                  <a:pt x="3439" y="9095"/>
                  <a:pt x="3577" y="9420"/>
                </a:cubicBezTo>
                <a:cubicBezTo>
                  <a:pt x="3852" y="9744"/>
                  <a:pt x="4127" y="9907"/>
                  <a:pt x="4540" y="9907"/>
                </a:cubicBezTo>
                <a:cubicBezTo>
                  <a:pt x="7429" y="9907"/>
                  <a:pt x="7429" y="9907"/>
                  <a:pt x="7429" y="9907"/>
                </a:cubicBezTo>
                <a:cubicBezTo>
                  <a:pt x="8117" y="9907"/>
                  <a:pt x="8668" y="10232"/>
                  <a:pt x="9218" y="10719"/>
                </a:cubicBezTo>
                <a:cubicBezTo>
                  <a:pt x="9631" y="11368"/>
                  <a:pt x="9906" y="12018"/>
                  <a:pt x="9906" y="12830"/>
                </a:cubicBezTo>
                <a:close/>
                <a:moveTo>
                  <a:pt x="21600" y="12830"/>
                </a:moveTo>
                <a:cubicBezTo>
                  <a:pt x="21600" y="18677"/>
                  <a:pt x="21600" y="18677"/>
                  <a:pt x="21600" y="18677"/>
                </a:cubicBezTo>
                <a:cubicBezTo>
                  <a:pt x="21600" y="19489"/>
                  <a:pt x="21325" y="20301"/>
                  <a:pt x="20912" y="20788"/>
                </a:cubicBezTo>
                <a:cubicBezTo>
                  <a:pt x="20362" y="21438"/>
                  <a:pt x="19811" y="21600"/>
                  <a:pt x="19124" y="21600"/>
                </a:cubicBezTo>
                <a:cubicBezTo>
                  <a:pt x="14033" y="21600"/>
                  <a:pt x="14033" y="21600"/>
                  <a:pt x="14033" y="21600"/>
                </a:cubicBezTo>
                <a:cubicBezTo>
                  <a:pt x="13345" y="21600"/>
                  <a:pt x="12795" y="21438"/>
                  <a:pt x="12382" y="20788"/>
                </a:cubicBezTo>
                <a:cubicBezTo>
                  <a:pt x="11832" y="20301"/>
                  <a:pt x="11557" y="19489"/>
                  <a:pt x="11557" y="18677"/>
                </a:cubicBezTo>
                <a:cubicBezTo>
                  <a:pt x="11557" y="7958"/>
                  <a:pt x="11557" y="7958"/>
                  <a:pt x="11557" y="7958"/>
                </a:cubicBezTo>
                <a:cubicBezTo>
                  <a:pt x="11557" y="6821"/>
                  <a:pt x="11832" y="5847"/>
                  <a:pt x="12107" y="4872"/>
                </a:cubicBezTo>
                <a:cubicBezTo>
                  <a:pt x="12520" y="3898"/>
                  <a:pt x="12932" y="3086"/>
                  <a:pt x="13620" y="2274"/>
                </a:cubicBezTo>
                <a:cubicBezTo>
                  <a:pt x="14171" y="1624"/>
                  <a:pt x="14859" y="1137"/>
                  <a:pt x="15684" y="650"/>
                </a:cubicBezTo>
                <a:cubicBezTo>
                  <a:pt x="16510" y="325"/>
                  <a:pt x="17335" y="0"/>
                  <a:pt x="18298" y="0"/>
                </a:cubicBezTo>
                <a:cubicBezTo>
                  <a:pt x="19124" y="0"/>
                  <a:pt x="19124" y="0"/>
                  <a:pt x="19124" y="0"/>
                </a:cubicBezTo>
                <a:cubicBezTo>
                  <a:pt x="19261" y="0"/>
                  <a:pt x="19536" y="162"/>
                  <a:pt x="19674" y="325"/>
                </a:cubicBezTo>
                <a:cubicBezTo>
                  <a:pt x="19811" y="487"/>
                  <a:pt x="19949" y="812"/>
                  <a:pt x="19949" y="974"/>
                </a:cubicBezTo>
                <a:cubicBezTo>
                  <a:pt x="19949" y="2923"/>
                  <a:pt x="19949" y="2923"/>
                  <a:pt x="19949" y="2923"/>
                </a:cubicBezTo>
                <a:cubicBezTo>
                  <a:pt x="19949" y="3248"/>
                  <a:pt x="19811" y="3573"/>
                  <a:pt x="19674" y="3735"/>
                </a:cubicBezTo>
                <a:cubicBezTo>
                  <a:pt x="19536" y="3898"/>
                  <a:pt x="19261" y="4060"/>
                  <a:pt x="19124" y="4060"/>
                </a:cubicBezTo>
                <a:cubicBezTo>
                  <a:pt x="18298" y="4060"/>
                  <a:pt x="18298" y="4060"/>
                  <a:pt x="18298" y="4060"/>
                </a:cubicBezTo>
                <a:cubicBezTo>
                  <a:pt x="17335" y="4060"/>
                  <a:pt x="16510" y="4385"/>
                  <a:pt x="15959" y="5197"/>
                </a:cubicBezTo>
                <a:cubicBezTo>
                  <a:pt x="15271" y="5847"/>
                  <a:pt x="14996" y="6821"/>
                  <a:pt x="14996" y="7958"/>
                </a:cubicBezTo>
                <a:cubicBezTo>
                  <a:pt x="14996" y="8445"/>
                  <a:pt x="14996" y="8445"/>
                  <a:pt x="14996" y="8445"/>
                </a:cubicBezTo>
                <a:cubicBezTo>
                  <a:pt x="14996" y="8770"/>
                  <a:pt x="14996" y="9095"/>
                  <a:pt x="15271" y="9420"/>
                </a:cubicBezTo>
                <a:cubicBezTo>
                  <a:pt x="15546" y="9744"/>
                  <a:pt x="15822" y="9907"/>
                  <a:pt x="16234" y="9907"/>
                </a:cubicBezTo>
                <a:cubicBezTo>
                  <a:pt x="19124" y="9907"/>
                  <a:pt x="19124" y="9907"/>
                  <a:pt x="19124" y="9907"/>
                </a:cubicBezTo>
                <a:cubicBezTo>
                  <a:pt x="19811" y="9907"/>
                  <a:pt x="20362" y="10232"/>
                  <a:pt x="20912" y="10719"/>
                </a:cubicBezTo>
                <a:cubicBezTo>
                  <a:pt x="21325" y="11368"/>
                  <a:pt x="21600" y="12018"/>
                  <a:pt x="21600" y="12830"/>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Sulphur Point"/>
              <a:ea typeface="+mn-ea"/>
              <a:cs typeface="+mn-cs"/>
            </a:endParaRPr>
          </a:p>
        </p:txBody>
      </p:sp>
      <p:sp>
        <p:nvSpPr>
          <p:cNvPr id="18" name="Text Box 2">
            <a:extLst>
              <a:ext uri="{FF2B5EF4-FFF2-40B4-BE49-F238E27FC236}">
                <a16:creationId xmlns:a16="http://schemas.microsoft.com/office/drawing/2014/main" id="{60D38A32-4454-4597-A0E7-231C1B229775}"/>
              </a:ext>
            </a:extLst>
          </p:cNvPr>
          <p:cNvSpPr txBox="1">
            <a:spLocks noChangeArrowheads="1"/>
          </p:cNvSpPr>
          <p:nvPr/>
        </p:nvSpPr>
        <p:spPr bwMode="auto">
          <a:xfrm>
            <a:off x="2063720" y="2477792"/>
            <a:ext cx="7051706" cy="804552"/>
          </a:xfrm>
          <a:prstGeom prst="rect">
            <a:avLst/>
          </a:prstGeom>
          <a:noFill/>
          <a:ln w="9525">
            <a:noFill/>
            <a:miter lim="800000"/>
            <a:headEnd/>
            <a:tailEnd/>
          </a:ln>
        </p:spPr>
        <p:txBody>
          <a:bodyPr rot="0" vert="horz" wrap="square" lIns="91440" tIns="45720" rIns="91440" bIns="45720" anchor="t" anchorCtr="0">
            <a:noAutofit/>
          </a:bodyPr>
          <a:lstStyle/>
          <a:p>
            <a:pPr lvl="0" algn="ctr" rtl="1"/>
            <a:r>
              <a:rPr lang="ar-SA" sz="2400" dirty="0">
                <a:solidFill>
                  <a:prstClr val="white"/>
                </a:solidFill>
                <a:latin typeface="Hassan LT Bold" panose="01000400000000000000" pitchFamily="2" charset="-78"/>
                <a:cs typeface="Hassan LT Bold" panose="01000400000000000000" pitchFamily="2" charset="-78"/>
              </a:rPr>
              <a:t>سراج الإسلام يديرشركة ون تو ون للمحاماة </a:t>
            </a:r>
            <a:r>
              <a:rPr lang="en-US" sz="2400" dirty="0">
                <a:solidFill>
                  <a:prstClr val="white"/>
                </a:solidFill>
                <a:latin typeface="Hassan LT Bold" panose="01000400000000000000" pitchFamily="2" charset="-78"/>
                <a:cs typeface="Hassan LT Bold" panose="01000400000000000000" pitchFamily="2" charset="-78"/>
              </a:rPr>
              <a:t>، </a:t>
            </a:r>
            <a:r>
              <a:rPr lang="ar-SA" sz="2400" dirty="0">
                <a:solidFill>
                  <a:prstClr val="white"/>
                </a:solidFill>
                <a:latin typeface="Hassan LT Bold" panose="01000400000000000000" pitchFamily="2" charset="-78"/>
                <a:cs typeface="Hassan LT Bold" panose="01000400000000000000" pitchFamily="2" charset="-78"/>
              </a:rPr>
              <a:t>الشركة التي حصلت على جائزة أفضل مكتب محاماة بوتيكي في المملكة العربية السعودية</a:t>
            </a:r>
          </a:p>
          <a:p>
            <a:pPr marL="0" marR="0" lvl="0" indent="0" algn="ctr" defTabSz="457200" rtl="1" eaLnBrk="1" fontAlgn="auto" latinLnBrk="0" hangingPunct="1">
              <a:lnSpc>
                <a:spcPct val="100000"/>
              </a:lnSpc>
              <a:spcBef>
                <a:spcPts val="0"/>
              </a:spcBef>
              <a:spcAft>
                <a:spcPts val="0"/>
              </a:spcAft>
              <a:buClrTx/>
              <a:buSzTx/>
              <a:buFontTx/>
              <a:buNone/>
              <a:tabLst/>
              <a:defRPr/>
            </a:pPr>
            <a:endParaRPr kumimoji="0" lang="ar-SA" sz="3200" b="0" i="0" u="none" strike="noStrike" kern="1200" cap="none" spc="0" normalizeH="0" baseline="0" noProof="0" dirty="0">
              <a:ln>
                <a:noFill/>
              </a:ln>
              <a:solidFill>
                <a:prstClr val="white"/>
              </a:solidFill>
              <a:effectLst/>
              <a:uLnTx/>
              <a:uFillTx/>
              <a:latin typeface="Hassan LT Bold" panose="01000400000000000000" pitchFamily="2" charset="-78"/>
              <a:ea typeface="+mn-ea"/>
              <a:cs typeface="Hassan LT Bold" panose="01000400000000000000" pitchFamily="2" charset="-78"/>
            </a:endParaRPr>
          </a:p>
        </p:txBody>
      </p:sp>
      <p:sp>
        <p:nvSpPr>
          <p:cNvPr id="19" name="Quote Sign">
            <a:extLst>
              <a:ext uri="{FF2B5EF4-FFF2-40B4-BE49-F238E27FC236}">
                <a16:creationId xmlns:a16="http://schemas.microsoft.com/office/drawing/2014/main" id="{F3DCDC4E-54E3-4ACF-B7EA-12EBB77666D5}"/>
              </a:ext>
            </a:extLst>
          </p:cNvPr>
          <p:cNvSpPr/>
          <p:nvPr/>
        </p:nvSpPr>
        <p:spPr>
          <a:xfrm rot="10800000" flipV="1">
            <a:off x="8904180" y="2552985"/>
            <a:ext cx="395230" cy="338506"/>
          </a:xfrm>
          <a:custGeom>
            <a:avLst/>
            <a:gdLst/>
            <a:ahLst/>
            <a:cxnLst>
              <a:cxn ang="0">
                <a:pos x="wd2" y="hd2"/>
              </a:cxn>
              <a:cxn ang="5400000">
                <a:pos x="wd2" y="hd2"/>
              </a:cxn>
              <a:cxn ang="10800000">
                <a:pos x="wd2" y="hd2"/>
              </a:cxn>
              <a:cxn ang="16200000">
                <a:pos x="wd2" y="hd2"/>
              </a:cxn>
            </a:cxnLst>
            <a:rect l="0" t="0" r="r" b="b"/>
            <a:pathLst>
              <a:path w="21600" h="21600" extrusionOk="0">
                <a:moveTo>
                  <a:pt x="9906" y="12830"/>
                </a:moveTo>
                <a:cubicBezTo>
                  <a:pt x="9906" y="18677"/>
                  <a:pt x="9906" y="18677"/>
                  <a:pt x="9906" y="18677"/>
                </a:cubicBezTo>
                <a:cubicBezTo>
                  <a:pt x="9906" y="19489"/>
                  <a:pt x="9631" y="20301"/>
                  <a:pt x="9218" y="20788"/>
                </a:cubicBezTo>
                <a:cubicBezTo>
                  <a:pt x="8668" y="21438"/>
                  <a:pt x="8117" y="21600"/>
                  <a:pt x="7429" y="21600"/>
                </a:cubicBezTo>
                <a:cubicBezTo>
                  <a:pt x="2476" y="21600"/>
                  <a:pt x="2476" y="21600"/>
                  <a:pt x="2476" y="21600"/>
                </a:cubicBezTo>
                <a:cubicBezTo>
                  <a:pt x="1789" y="21600"/>
                  <a:pt x="1101" y="21438"/>
                  <a:pt x="688" y="20788"/>
                </a:cubicBezTo>
                <a:cubicBezTo>
                  <a:pt x="138" y="20301"/>
                  <a:pt x="0" y="19489"/>
                  <a:pt x="0" y="18677"/>
                </a:cubicBezTo>
                <a:cubicBezTo>
                  <a:pt x="0" y="7958"/>
                  <a:pt x="0" y="7958"/>
                  <a:pt x="0" y="7958"/>
                </a:cubicBezTo>
                <a:cubicBezTo>
                  <a:pt x="0" y="6821"/>
                  <a:pt x="138" y="5847"/>
                  <a:pt x="413" y="4872"/>
                </a:cubicBezTo>
                <a:cubicBezTo>
                  <a:pt x="825" y="3898"/>
                  <a:pt x="1238" y="3086"/>
                  <a:pt x="1926" y="2274"/>
                </a:cubicBezTo>
                <a:cubicBezTo>
                  <a:pt x="2476" y="1624"/>
                  <a:pt x="3164" y="1137"/>
                  <a:pt x="3990" y="650"/>
                </a:cubicBezTo>
                <a:cubicBezTo>
                  <a:pt x="4815" y="325"/>
                  <a:pt x="5641" y="0"/>
                  <a:pt x="6604" y="0"/>
                </a:cubicBezTo>
                <a:cubicBezTo>
                  <a:pt x="7429" y="0"/>
                  <a:pt x="7429" y="0"/>
                  <a:pt x="7429" y="0"/>
                </a:cubicBezTo>
                <a:cubicBezTo>
                  <a:pt x="7704" y="0"/>
                  <a:pt x="7842" y="162"/>
                  <a:pt x="7980" y="325"/>
                </a:cubicBezTo>
                <a:cubicBezTo>
                  <a:pt x="8255" y="487"/>
                  <a:pt x="8255" y="812"/>
                  <a:pt x="8255" y="974"/>
                </a:cubicBezTo>
                <a:cubicBezTo>
                  <a:pt x="8255" y="2923"/>
                  <a:pt x="8255" y="2923"/>
                  <a:pt x="8255" y="2923"/>
                </a:cubicBezTo>
                <a:cubicBezTo>
                  <a:pt x="8255" y="3248"/>
                  <a:pt x="8255" y="3573"/>
                  <a:pt x="7980" y="3735"/>
                </a:cubicBezTo>
                <a:cubicBezTo>
                  <a:pt x="7842" y="3898"/>
                  <a:pt x="7704" y="4060"/>
                  <a:pt x="7429" y="4060"/>
                </a:cubicBezTo>
                <a:cubicBezTo>
                  <a:pt x="6604" y="4060"/>
                  <a:pt x="6604" y="4060"/>
                  <a:pt x="6604" y="4060"/>
                </a:cubicBezTo>
                <a:cubicBezTo>
                  <a:pt x="5641" y="4060"/>
                  <a:pt x="4953" y="4385"/>
                  <a:pt x="4265" y="5197"/>
                </a:cubicBezTo>
                <a:cubicBezTo>
                  <a:pt x="3577" y="5847"/>
                  <a:pt x="3302" y="6821"/>
                  <a:pt x="3302" y="7958"/>
                </a:cubicBezTo>
                <a:cubicBezTo>
                  <a:pt x="3302" y="8445"/>
                  <a:pt x="3302" y="8445"/>
                  <a:pt x="3302" y="8445"/>
                </a:cubicBezTo>
                <a:cubicBezTo>
                  <a:pt x="3302" y="8770"/>
                  <a:pt x="3439" y="9095"/>
                  <a:pt x="3577" y="9420"/>
                </a:cubicBezTo>
                <a:cubicBezTo>
                  <a:pt x="3852" y="9744"/>
                  <a:pt x="4127" y="9907"/>
                  <a:pt x="4540" y="9907"/>
                </a:cubicBezTo>
                <a:cubicBezTo>
                  <a:pt x="7429" y="9907"/>
                  <a:pt x="7429" y="9907"/>
                  <a:pt x="7429" y="9907"/>
                </a:cubicBezTo>
                <a:cubicBezTo>
                  <a:pt x="8117" y="9907"/>
                  <a:pt x="8668" y="10232"/>
                  <a:pt x="9218" y="10719"/>
                </a:cubicBezTo>
                <a:cubicBezTo>
                  <a:pt x="9631" y="11368"/>
                  <a:pt x="9906" y="12018"/>
                  <a:pt x="9906" y="12830"/>
                </a:cubicBezTo>
                <a:close/>
                <a:moveTo>
                  <a:pt x="21600" y="12830"/>
                </a:moveTo>
                <a:cubicBezTo>
                  <a:pt x="21600" y="18677"/>
                  <a:pt x="21600" y="18677"/>
                  <a:pt x="21600" y="18677"/>
                </a:cubicBezTo>
                <a:cubicBezTo>
                  <a:pt x="21600" y="19489"/>
                  <a:pt x="21325" y="20301"/>
                  <a:pt x="20912" y="20788"/>
                </a:cubicBezTo>
                <a:cubicBezTo>
                  <a:pt x="20362" y="21438"/>
                  <a:pt x="19811" y="21600"/>
                  <a:pt x="19124" y="21600"/>
                </a:cubicBezTo>
                <a:cubicBezTo>
                  <a:pt x="14033" y="21600"/>
                  <a:pt x="14033" y="21600"/>
                  <a:pt x="14033" y="21600"/>
                </a:cubicBezTo>
                <a:cubicBezTo>
                  <a:pt x="13345" y="21600"/>
                  <a:pt x="12795" y="21438"/>
                  <a:pt x="12382" y="20788"/>
                </a:cubicBezTo>
                <a:cubicBezTo>
                  <a:pt x="11832" y="20301"/>
                  <a:pt x="11557" y="19489"/>
                  <a:pt x="11557" y="18677"/>
                </a:cubicBezTo>
                <a:cubicBezTo>
                  <a:pt x="11557" y="7958"/>
                  <a:pt x="11557" y="7958"/>
                  <a:pt x="11557" y="7958"/>
                </a:cubicBezTo>
                <a:cubicBezTo>
                  <a:pt x="11557" y="6821"/>
                  <a:pt x="11832" y="5847"/>
                  <a:pt x="12107" y="4872"/>
                </a:cubicBezTo>
                <a:cubicBezTo>
                  <a:pt x="12520" y="3898"/>
                  <a:pt x="12932" y="3086"/>
                  <a:pt x="13620" y="2274"/>
                </a:cubicBezTo>
                <a:cubicBezTo>
                  <a:pt x="14171" y="1624"/>
                  <a:pt x="14859" y="1137"/>
                  <a:pt x="15684" y="650"/>
                </a:cubicBezTo>
                <a:cubicBezTo>
                  <a:pt x="16510" y="325"/>
                  <a:pt x="17335" y="0"/>
                  <a:pt x="18298" y="0"/>
                </a:cubicBezTo>
                <a:cubicBezTo>
                  <a:pt x="19124" y="0"/>
                  <a:pt x="19124" y="0"/>
                  <a:pt x="19124" y="0"/>
                </a:cubicBezTo>
                <a:cubicBezTo>
                  <a:pt x="19261" y="0"/>
                  <a:pt x="19536" y="162"/>
                  <a:pt x="19674" y="325"/>
                </a:cubicBezTo>
                <a:cubicBezTo>
                  <a:pt x="19811" y="487"/>
                  <a:pt x="19949" y="812"/>
                  <a:pt x="19949" y="974"/>
                </a:cubicBezTo>
                <a:cubicBezTo>
                  <a:pt x="19949" y="2923"/>
                  <a:pt x="19949" y="2923"/>
                  <a:pt x="19949" y="2923"/>
                </a:cubicBezTo>
                <a:cubicBezTo>
                  <a:pt x="19949" y="3248"/>
                  <a:pt x="19811" y="3573"/>
                  <a:pt x="19674" y="3735"/>
                </a:cubicBezTo>
                <a:cubicBezTo>
                  <a:pt x="19536" y="3898"/>
                  <a:pt x="19261" y="4060"/>
                  <a:pt x="19124" y="4060"/>
                </a:cubicBezTo>
                <a:cubicBezTo>
                  <a:pt x="18298" y="4060"/>
                  <a:pt x="18298" y="4060"/>
                  <a:pt x="18298" y="4060"/>
                </a:cubicBezTo>
                <a:cubicBezTo>
                  <a:pt x="17335" y="4060"/>
                  <a:pt x="16510" y="4385"/>
                  <a:pt x="15959" y="5197"/>
                </a:cubicBezTo>
                <a:cubicBezTo>
                  <a:pt x="15271" y="5847"/>
                  <a:pt x="14996" y="6821"/>
                  <a:pt x="14996" y="7958"/>
                </a:cubicBezTo>
                <a:cubicBezTo>
                  <a:pt x="14996" y="8445"/>
                  <a:pt x="14996" y="8445"/>
                  <a:pt x="14996" y="8445"/>
                </a:cubicBezTo>
                <a:cubicBezTo>
                  <a:pt x="14996" y="8770"/>
                  <a:pt x="14996" y="9095"/>
                  <a:pt x="15271" y="9420"/>
                </a:cubicBezTo>
                <a:cubicBezTo>
                  <a:pt x="15546" y="9744"/>
                  <a:pt x="15822" y="9907"/>
                  <a:pt x="16234" y="9907"/>
                </a:cubicBezTo>
                <a:cubicBezTo>
                  <a:pt x="19124" y="9907"/>
                  <a:pt x="19124" y="9907"/>
                  <a:pt x="19124" y="9907"/>
                </a:cubicBezTo>
                <a:cubicBezTo>
                  <a:pt x="19811" y="9907"/>
                  <a:pt x="20362" y="10232"/>
                  <a:pt x="20912" y="10719"/>
                </a:cubicBezTo>
                <a:cubicBezTo>
                  <a:pt x="21325" y="11368"/>
                  <a:pt x="21600" y="12018"/>
                  <a:pt x="21600" y="12830"/>
                </a:cubicBezTo>
                <a:close/>
              </a:path>
            </a:pathLst>
          </a:custGeom>
          <a:solidFill>
            <a:srgbClr val="D9D9D9"/>
          </a:solidFill>
          <a:ln>
            <a:noFill/>
          </a:ln>
        </p:spPr>
        <p:txBody>
          <a:bodyPr vert="horz" wrap="square" lIns="91440" tIns="45720" rIns="91440" bIns="45720" numCol="1" anchor="t" anchorCtr="0" compatLnSpc="1">
            <a:prstTxWarp prst="textNoShape">
              <a:avLst/>
            </a:prstTxWarp>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lumMod val="65000"/>
                  <a:lumOff val="35000"/>
                </a:prstClr>
              </a:solidFill>
              <a:effectLst/>
              <a:uLnTx/>
              <a:uFillTx/>
              <a:latin typeface="Sulphur Point"/>
              <a:ea typeface="+mn-ea"/>
              <a:cs typeface="+mn-cs"/>
            </a:endParaRPr>
          </a:p>
        </p:txBody>
      </p:sp>
      <p:sp>
        <p:nvSpPr>
          <p:cNvPr id="20" name="Quote Sign">
            <a:extLst>
              <a:ext uri="{FF2B5EF4-FFF2-40B4-BE49-F238E27FC236}">
                <a16:creationId xmlns:a16="http://schemas.microsoft.com/office/drawing/2014/main" id="{2462CC97-0EBD-4E46-B377-EEB9BF820349}"/>
              </a:ext>
            </a:extLst>
          </p:cNvPr>
          <p:cNvSpPr/>
          <p:nvPr/>
        </p:nvSpPr>
        <p:spPr>
          <a:xfrm flipV="1">
            <a:off x="1901026" y="2842921"/>
            <a:ext cx="367159" cy="338506"/>
          </a:xfrm>
          <a:custGeom>
            <a:avLst/>
            <a:gdLst/>
            <a:ahLst/>
            <a:cxnLst>
              <a:cxn ang="0">
                <a:pos x="wd2" y="hd2"/>
              </a:cxn>
              <a:cxn ang="5400000">
                <a:pos x="wd2" y="hd2"/>
              </a:cxn>
              <a:cxn ang="10800000">
                <a:pos x="wd2" y="hd2"/>
              </a:cxn>
              <a:cxn ang="16200000">
                <a:pos x="wd2" y="hd2"/>
              </a:cxn>
            </a:cxnLst>
            <a:rect l="0" t="0" r="r" b="b"/>
            <a:pathLst>
              <a:path w="21600" h="21600" extrusionOk="0">
                <a:moveTo>
                  <a:pt x="9906" y="12830"/>
                </a:moveTo>
                <a:cubicBezTo>
                  <a:pt x="9906" y="18677"/>
                  <a:pt x="9906" y="18677"/>
                  <a:pt x="9906" y="18677"/>
                </a:cubicBezTo>
                <a:cubicBezTo>
                  <a:pt x="9906" y="19489"/>
                  <a:pt x="9631" y="20301"/>
                  <a:pt x="9218" y="20788"/>
                </a:cubicBezTo>
                <a:cubicBezTo>
                  <a:pt x="8668" y="21438"/>
                  <a:pt x="8117" y="21600"/>
                  <a:pt x="7429" y="21600"/>
                </a:cubicBezTo>
                <a:cubicBezTo>
                  <a:pt x="2476" y="21600"/>
                  <a:pt x="2476" y="21600"/>
                  <a:pt x="2476" y="21600"/>
                </a:cubicBezTo>
                <a:cubicBezTo>
                  <a:pt x="1789" y="21600"/>
                  <a:pt x="1101" y="21438"/>
                  <a:pt x="688" y="20788"/>
                </a:cubicBezTo>
                <a:cubicBezTo>
                  <a:pt x="138" y="20301"/>
                  <a:pt x="0" y="19489"/>
                  <a:pt x="0" y="18677"/>
                </a:cubicBezTo>
                <a:cubicBezTo>
                  <a:pt x="0" y="7958"/>
                  <a:pt x="0" y="7958"/>
                  <a:pt x="0" y="7958"/>
                </a:cubicBezTo>
                <a:cubicBezTo>
                  <a:pt x="0" y="6821"/>
                  <a:pt x="138" y="5847"/>
                  <a:pt x="413" y="4872"/>
                </a:cubicBezTo>
                <a:cubicBezTo>
                  <a:pt x="825" y="3898"/>
                  <a:pt x="1238" y="3086"/>
                  <a:pt x="1926" y="2274"/>
                </a:cubicBezTo>
                <a:cubicBezTo>
                  <a:pt x="2476" y="1624"/>
                  <a:pt x="3164" y="1137"/>
                  <a:pt x="3990" y="650"/>
                </a:cubicBezTo>
                <a:cubicBezTo>
                  <a:pt x="4815" y="325"/>
                  <a:pt x="5641" y="0"/>
                  <a:pt x="6604" y="0"/>
                </a:cubicBezTo>
                <a:cubicBezTo>
                  <a:pt x="7429" y="0"/>
                  <a:pt x="7429" y="0"/>
                  <a:pt x="7429" y="0"/>
                </a:cubicBezTo>
                <a:cubicBezTo>
                  <a:pt x="7704" y="0"/>
                  <a:pt x="7842" y="162"/>
                  <a:pt x="7980" y="325"/>
                </a:cubicBezTo>
                <a:cubicBezTo>
                  <a:pt x="8255" y="487"/>
                  <a:pt x="8255" y="812"/>
                  <a:pt x="8255" y="974"/>
                </a:cubicBezTo>
                <a:cubicBezTo>
                  <a:pt x="8255" y="2923"/>
                  <a:pt x="8255" y="2923"/>
                  <a:pt x="8255" y="2923"/>
                </a:cubicBezTo>
                <a:cubicBezTo>
                  <a:pt x="8255" y="3248"/>
                  <a:pt x="8255" y="3573"/>
                  <a:pt x="7980" y="3735"/>
                </a:cubicBezTo>
                <a:cubicBezTo>
                  <a:pt x="7842" y="3898"/>
                  <a:pt x="7704" y="4060"/>
                  <a:pt x="7429" y="4060"/>
                </a:cubicBezTo>
                <a:cubicBezTo>
                  <a:pt x="6604" y="4060"/>
                  <a:pt x="6604" y="4060"/>
                  <a:pt x="6604" y="4060"/>
                </a:cubicBezTo>
                <a:cubicBezTo>
                  <a:pt x="5641" y="4060"/>
                  <a:pt x="4953" y="4385"/>
                  <a:pt x="4265" y="5197"/>
                </a:cubicBezTo>
                <a:cubicBezTo>
                  <a:pt x="3577" y="5847"/>
                  <a:pt x="3302" y="6821"/>
                  <a:pt x="3302" y="7958"/>
                </a:cubicBezTo>
                <a:cubicBezTo>
                  <a:pt x="3302" y="8445"/>
                  <a:pt x="3302" y="8445"/>
                  <a:pt x="3302" y="8445"/>
                </a:cubicBezTo>
                <a:cubicBezTo>
                  <a:pt x="3302" y="8770"/>
                  <a:pt x="3439" y="9095"/>
                  <a:pt x="3577" y="9420"/>
                </a:cubicBezTo>
                <a:cubicBezTo>
                  <a:pt x="3852" y="9744"/>
                  <a:pt x="4127" y="9907"/>
                  <a:pt x="4540" y="9907"/>
                </a:cubicBezTo>
                <a:cubicBezTo>
                  <a:pt x="7429" y="9907"/>
                  <a:pt x="7429" y="9907"/>
                  <a:pt x="7429" y="9907"/>
                </a:cubicBezTo>
                <a:cubicBezTo>
                  <a:pt x="8117" y="9907"/>
                  <a:pt x="8668" y="10232"/>
                  <a:pt x="9218" y="10719"/>
                </a:cubicBezTo>
                <a:cubicBezTo>
                  <a:pt x="9631" y="11368"/>
                  <a:pt x="9906" y="12018"/>
                  <a:pt x="9906" y="12830"/>
                </a:cubicBezTo>
                <a:close/>
                <a:moveTo>
                  <a:pt x="21600" y="12830"/>
                </a:moveTo>
                <a:cubicBezTo>
                  <a:pt x="21600" y="18677"/>
                  <a:pt x="21600" y="18677"/>
                  <a:pt x="21600" y="18677"/>
                </a:cubicBezTo>
                <a:cubicBezTo>
                  <a:pt x="21600" y="19489"/>
                  <a:pt x="21325" y="20301"/>
                  <a:pt x="20912" y="20788"/>
                </a:cubicBezTo>
                <a:cubicBezTo>
                  <a:pt x="20362" y="21438"/>
                  <a:pt x="19811" y="21600"/>
                  <a:pt x="19124" y="21600"/>
                </a:cubicBezTo>
                <a:cubicBezTo>
                  <a:pt x="14033" y="21600"/>
                  <a:pt x="14033" y="21600"/>
                  <a:pt x="14033" y="21600"/>
                </a:cubicBezTo>
                <a:cubicBezTo>
                  <a:pt x="13345" y="21600"/>
                  <a:pt x="12795" y="21438"/>
                  <a:pt x="12382" y="20788"/>
                </a:cubicBezTo>
                <a:cubicBezTo>
                  <a:pt x="11832" y="20301"/>
                  <a:pt x="11557" y="19489"/>
                  <a:pt x="11557" y="18677"/>
                </a:cubicBezTo>
                <a:cubicBezTo>
                  <a:pt x="11557" y="7958"/>
                  <a:pt x="11557" y="7958"/>
                  <a:pt x="11557" y="7958"/>
                </a:cubicBezTo>
                <a:cubicBezTo>
                  <a:pt x="11557" y="6821"/>
                  <a:pt x="11832" y="5847"/>
                  <a:pt x="12107" y="4872"/>
                </a:cubicBezTo>
                <a:cubicBezTo>
                  <a:pt x="12520" y="3898"/>
                  <a:pt x="12932" y="3086"/>
                  <a:pt x="13620" y="2274"/>
                </a:cubicBezTo>
                <a:cubicBezTo>
                  <a:pt x="14171" y="1624"/>
                  <a:pt x="14859" y="1137"/>
                  <a:pt x="15684" y="650"/>
                </a:cubicBezTo>
                <a:cubicBezTo>
                  <a:pt x="16510" y="325"/>
                  <a:pt x="17335" y="0"/>
                  <a:pt x="18298" y="0"/>
                </a:cubicBezTo>
                <a:cubicBezTo>
                  <a:pt x="19124" y="0"/>
                  <a:pt x="19124" y="0"/>
                  <a:pt x="19124" y="0"/>
                </a:cubicBezTo>
                <a:cubicBezTo>
                  <a:pt x="19261" y="0"/>
                  <a:pt x="19536" y="162"/>
                  <a:pt x="19674" y="325"/>
                </a:cubicBezTo>
                <a:cubicBezTo>
                  <a:pt x="19811" y="487"/>
                  <a:pt x="19949" y="812"/>
                  <a:pt x="19949" y="974"/>
                </a:cubicBezTo>
                <a:cubicBezTo>
                  <a:pt x="19949" y="2923"/>
                  <a:pt x="19949" y="2923"/>
                  <a:pt x="19949" y="2923"/>
                </a:cubicBezTo>
                <a:cubicBezTo>
                  <a:pt x="19949" y="3248"/>
                  <a:pt x="19811" y="3573"/>
                  <a:pt x="19674" y="3735"/>
                </a:cubicBezTo>
                <a:cubicBezTo>
                  <a:pt x="19536" y="3898"/>
                  <a:pt x="19261" y="4060"/>
                  <a:pt x="19124" y="4060"/>
                </a:cubicBezTo>
                <a:cubicBezTo>
                  <a:pt x="18298" y="4060"/>
                  <a:pt x="18298" y="4060"/>
                  <a:pt x="18298" y="4060"/>
                </a:cubicBezTo>
                <a:cubicBezTo>
                  <a:pt x="17335" y="4060"/>
                  <a:pt x="16510" y="4385"/>
                  <a:pt x="15959" y="5197"/>
                </a:cubicBezTo>
                <a:cubicBezTo>
                  <a:pt x="15271" y="5847"/>
                  <a:pt x="14996" y="6821"/>
                  <a:pt x="14996" y="7958"/>
                </a:cubicBezTo>
                <a:cubicBezTo>
                  <a:pt x="14996" y="8445"/>
                  <a:pt x="14996" y="8445"/>
                  <a:pt x="14996" y="8445"/>
                </a:cubicBezTo>
                <a:cubicBezTo>
                  <a:pt x="14996" y="8770"/>
                  <a:pt x="14996" y="9095"/>
                  <a:pt x="15271" y="9420"/>
                </a:cubicBezTo>
                <a:cubicBezTo>
                  <a:pt x="15546" y="9744"/>
                  <a:pt x="15822" y="9907"/>
                  <a:pt x="16234" y="9907"/>
                </a:cubicBezTo>
                <a:cubicBezTo>
                  <a:pt x="19124" y="9907"/>
                  <a:pt x="19124" y="9907"/>
                  <a:pt x="19124" y="9907"/>
                </a:cubicBezTo>
                <a:cubicBezTo>
                  <a:pt x="19811" y="9907"/>
                  <a:pt x="20362" y="10232"/>
                  <a:pt x="20912" y="10719"/>
                </a:cubicBezTo>
                <a:cubicBezTo>
                  <a:pt x="21325" y="11368"/>
                  <a:pt x="21600" y="12018"/>
                  <a:pt x="21600" y="12830"/>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Sulphur Point"/>
              <a:ea typeface="+mn-ea"/>
              <a:cs typeface="+mn-cs"/>
            </a:endParaRPr>
          </a:p>
        </p:txBody>
      </p:sp>
      <p:sp>
        <p:nvSpPr>
          <p:cNvPr id="21" name="Quote Sign">
            <a:extLst>
              <a:ext uri="{FF2B5EF4-FFF2-40B4-BE49-F238E27FC236}">
                <a16:creationId xmlns:a16="http://schemas.microsoft.com/office/drawing/2014/main" id="{54C4C065-631D-4C96-8961-4CC79F7E74B6}"/>
              </a:ext>
            </a:extLst>
          </p:cNvPr>
          <p:cNvSpPr/>
          <p:nvPr/>
        </p:nvSpPr>
        <p:spPr>
          <a:xfrm rot="10800000" flipV="1">
            <a:off x="8823929" y="1462535"/>
            <a:ext cx="400052" cy="338506"/>
          </a:xfrm>
          <a:custGeom>
            <a:avLst/>
            <a:gdLst/>
            <a:ahLst/>
            <a:cxnLst>
              <a:cxn ang="0">
                <a:pos x="wd2" y="hd2"/>
              </a:cxn>
              <a:cxn ang="5400000">
                <a:pos x="wd2" y="hd2"/>
              </a:cxn>
              <a:cxn ang="10800000">
                <a:pos x="wd2" y="hd2"/>
              </a:cxn>
              <a:cxn ang="16200000">
                <a:pos x="wd2" y="hd2"/>
              </a:cxn>
            </a:cxnLst>
            <a:rect l="0" t="0" r="r" b="b"/>
            <a:pathLst>
              <a:path w="21600" h="21600" extrusionOk="0">
                <a:moveTo>
                  <a:pt x="9906" y="12830"/>
                </a:moveTo>
                <a:cubicBezTo>
                  <a:pt x="9906" y="18677"/>
                  <a:pt x="9906" y="18677"/>
                  <a:pt x="9906" y="18677"/>
                </a:cubicBezTo>
                <a:cubicBezTo>
                  <a:pt x="9906" y="19489"/>
                  <a:pt x="9631" y="20301"/>
                  <a:pt x="9218" y="20788"/>
                </a:cubicBezTo>
                <a:cubicBezTo>
                  <a:pt x="8668" y="21438"/>
                  <a:pt x="8117" y="21600"/>
                  <a:pt x="7429" y="21600"/>
                </a:cubicBezTo>
                <a:cubicBezTo>
                  <a:pt x="2476" y="21600"/>
                  <a:pt x="2476" y="21600"/>
                  <a:pt x="2476" y="21600"/>
                </a:cubicBezTo>
                <a:cubicBezTo>
                  <a:pt x="1789" y="21600"/>
                  <a:pt x="1101" y="21438"/>
                  <a:pt x="688" y="20788"/>
                </a:cubicBezTo>
                <a:cubicBezTo>
                  <a:pt x="138" y="20301"/>
                  <a:pt x="0" y="19489"/>
                  <a:pt x="0" y="18677"/>
                </a:cubicBezTo>
                <a:cubicBezTo>
                  <a:pt x="0" y="7958"/>
                  <a:pt x="0" y="7958"/>
                  <a:pt x="0" y="7958"/>
                </a:cubicBezTo>
                <a:cubicBezTo>
                  <a:pt x="0" y="6821"/>
                  <a:pt x="138" y="5847"/>
                  <a:pt x="413" y="4872"/>
                </a:cubicBezTo>
                <a:cubicBezTo>
                  <a:pt x="825" y="3898"/>
                  <a:pt x="1238" y="3086"/>
                  <a:pt x="1926" y="2274"/>
                </a:cubicBezTo>
                <a:cubicBezTo>
                  <a:pt x="2476" y="1624"/>
                  <a:pt x="3164" y="1137"/>
                  <a:pt x="3990" y="650"/>
                </a:cubicBezTo>
                <a:cubicBezTo>
                  <a:pt x="4815" y="325"/>
                  <a:pt x="5641" y="0"/>
                  <a:pt x="6604" y="0"/>
                </a:cubicBezTo>
                <a:cubicBezTo>
                  <a:pt x="7429" y="0"/>
                  <a:pt x="7429" y="0"/>
                  <a:pt x="7429" y="0"/>
                </a:cubicBezTo>
                <a:cubicBezTo>
                  <a:pt x="7704" y="0"/>
                  <a:pt x="7842" y="162"/>
                  <a:pt x="7980" y="325"/>
                </a:cubicBezTo>
                <a:cubicBezTo>
                  <a:pt x="8255" y="487"/>
                  <a:pt x="8255" y="812"/>
                  <a:pt x="8255" y="974"/>
                </a:cubicBezTo>
                <a:cubicBezTo>
                  <a:pt x="8255" y="2923"/>
                  <a:pt x="8255" y="2923"/>
                  <a:pt x="8255" y="2923"/>
                </a:cubicBezTo>
                <a:cubicBezTo>
                  <a:pt x="8255" y="3248"/>
                  <a:pt x="8255" y="3573"/>
                  <a:pt x="7980" y="3735"/>
                </a:cubicBezTo>
                <a:cubicBezTo>
                  <a:pt x="7842" y="3898"/>
                  <a:pt x="7704" y="4060"/>
                  <a:pt x="7429" y="4060"/>
                </a:cubicBezTo>
                <a:cubicBezTo>
                  <a:pt x="6604" y="4060"/>
                  <a:pt x="6604" y="4060"/>
                  <a:pt x="6604" y="4060"/>
                </a:cubicBezTo>
                <a:cubicBezTo>
                  <a:pt x="5641" y="4060"/>
                  <a:pt x="4953" y="4385"/>
                  <a:pt x="4265" y="5197"/>
                </a:cubicBezTo>
                <a:cubicBezTo>
                  <a:pt x="3577" y="5847"/>
                  <a:pt x="3302" y="6821"/>
                  <a:pt x="3302" y="7958"/>
                </a:cubicBezTo>
                <a:cubicBezTo>
                  <a:pt x="3302" y="8445"/>
                  <a:pt x="3302" y="8445"/>
                  <a:pt x="3302" y="8445"/>
                </a:cubicBezTo>
                <a:cubicBezTo>
                  <a:pt x="3302" y="8770"/>
                  <a:pt x="3439" y="9095"/>
                  <a:pt x="3577" y="9420"/>
                </a:cubicBezTo>
                <a:cubicBezTo>
                  <a:pt x="3852" y="9744"/>
                  <a:pt x="4127" y="9907"/>
                  <a:pt x="4540" y="9907"/>
                </a:cubicBezTo>
                <a:cubicBezTo>
                  <a:pt x="7429" y="9907"/>
                  <a:pt x="7429" y="9907"/>
                  <a:pt x="7429" y="9907"/>
                </a:cubicBezTo>
                <a:cubicBezTo>
                  <a:pt x="8117" y="9907"/>
                  <a:pt x="8668" y="10232"/>
                  <a:pt x="9218" y="10719"/>
                </a:cubicBezTo>
                <a:cubicBezTo>
                  <a:pt x="9631" y="11368"/>
                  <a:pt x="9906" y="12018"/>
                  <a:pt x="9906" y="12830"/>
                </a:cubicBezTo>
                <a:close/>
                <a:moveTo>
                  <a:pt x="21600" y="12830"/>
                </a:moveTo>
                <a:cubicBezTo>
                  <a:pt x="21600" y="18677"/>
                  <a:pt x="21600" y="18677"/>
                  <a:pt x="21600" y="18677"/>
                </a:cubicBezTo>
                <a:cubicBezTo>
                  <a:pt x="21600" y="19489"/>
                  <a:pt x="21325" y="20301"/>
                  <a:pt x="20912" y="20788"/>
                </a:cubicBezTo>
                <a:cubicBezTo>
                  <a:pt x="20362" y="21438"/>
                  <a:pt x="19811" y="21600"/>
                  <a:pt x="19124" y="21600"/>
                </a:cubicBezTo>
                <a:cubicBezTo>
                  <a:pt x="14033" y="21600"/>
                  <a:pt x="14033" y="21600"/>
                  <a:pt x="14033" y="21600"/>
                </a:cubicBezTo>
                <a:cubicBezTo>
                  <a:pt x="13345" y="21600"/>
                  <a:pt x="12795" y="21438"/>
                  <a:pt x="12382" y="20788"/>
                </a:cubicBezTo>
                <a:cubicBezTo>
                  <a:pt x="11832" y="20301"/>
                  <a:pt x="11557" y="19489"/>
                  <a:pt x="11557" y="18677"/>
                </a:cubicBezTo>
                <a:cubicBezTo>
                  <a:pt x="11557" y="7958"/>
                  <a:pt x="11557" y="7958"/>
                  <a:pt x="11557" y="7958"/>
                </a:cubicBezTo>
                <a:cubicBezTo>
                  <a:pt x="11557" y="6821"/>
                  <a:pt x="11832" y="5847"/>
                  <a:pt x="12107" y="4872"/>
                </a:cubicBezTo>
                <a:cubicBezTo>
                  <a:pt x="12520" y="3898"/>
                  <a:pt x="12932" y="3086"/>
                  <a:pt x="13620" y="2274"/>
                </a:cubicBezTo>
                <a:cubicBezTo>
                  <a:pt x="14171" y="1624"/>
                  <a:pt x="14859" y="1137"/>
                  <a:pt x="15684" y="650"/>
                </a:cubicBezTo>
                <a:cubicBezTo>
                  <a:pt x="16510" y="325"/>
                  <a:pt x="17335" y="0"/>
                  <a:pt x="18298" y="0"/>
                </a:cubicBezTo>
                <a:cubicBezTo>
                  <a:pt x="19124" y="0"/>
                  <a:pt x="19124" y="0"/>
                  <a:pt x="19124" y="0"/>
                </a:cubicBezTo>
                <a:cubicBezTo>
                  <a:pt x="19261" y="0"/>
                  <a:pt x="19536" y="162"/>
                  <a:pt x="19674" y="325"/>
                </a:cubicBezTo>
                <a:cubicBezTo>
                  <a:pt x="19811" y="487"/>
                  <a:pt x="19949" y="812"/>
                  <a:pt x="19949" y="974"/>
                </a:cubicBezTo>
                <a:cubicBezTo>
                  <a:pt x="19949" y="2923"/>
                  <a:pt x="19949" y="2923"/>
                  <a:pt x="19949" y="2923"/>
                </a:cubicBezTo>
                <a:cubicBezTo>
                  <a:pt x="19949" y="3248"/>
                  <a:pt x="19811" y="3573"/>
                  <a:pt x="19674" y="3735"/>
                </a:cubicBezTo>
                <a:cubicBezTo>
                  <a:pt x="19536" y="3898"/>
                  <a:pt x="19261" y="4060"/>
                  <a:pt x="19124" y="4060"/>
                </a:cubicBezTo>
                <a:cubicBezTo>
                  <a:pt x="18298" y="4060"/>
                  <a:pt x="18298" y="4060"/>
                  <a:pt x="18298" y="4060"/>
                </a:cubicBezTo>
                <a:cubicBezTo>
                  <a:pt x="17335" y="4060"/>
                  <a:pt x="16510" y="4385"/>
                  <a:pt x="15959" y="5197"/>
                </a:cubicBezTo>
                <a:cubicBezTo>
                  <a:pt x="15271" y="5847"/>
                  <a:pt x="14996" y="6821"/>
                  <a:pt x="14996" y="7958"/>
                </a:cubicBezTo>
                <a:cubicBezTo>
                  <a:pt x="14996" y="8445"/>
                  <a:pt x="14996" y="8445"/>
                  <a:pt x="14996" y="8445"/>
                </a:cubicBezTo>
                <a:cubicBezTo>
                  <a:pt x="14996" y="8770"/>
                  <a:pt x="14996" y="9095"/>
                  <a:pt x="15271" y="9420"/>
                </a:cubicBezTo>
                <a:cubicBezTo>
                  <a:pt x="15546" y="9744"/>
                  <a:pt x="15822" y="9907"/>
                  <a:pt x="16234" y="9907"/>
                </a:cubicBezTo>
                <a:cubicBezTo>
                  <a:pt x="19124" y="9907"/>
                  <a:pt x="19124" y="9907"/>
                  <a:pt x="19124" y="9907"/>
                </a:cubicBezTo>
                <a:cubicBezTo>
                  <a:pt x="19811" y="9907"/>
                  <a:pt x="20362" y="10232"/>
                  <a:pt x="20912" y="10719"/>
                </a:cubicBezTo>
                <a:cubicBezTo>
                  <a:pt x="21325" y="11368"/>
                  <a:pt x="21600" y="12018"/>
                  <a:pt x="21600" y="12830"/>
                </a:cubicBezTo>
                <a:close/>
              </a:path>
            </a:pathLst>
          </a:custGeom>
          <a:solidFill>
            <a:srgbClr val="D9D9D9"/>
          </a:solidFill>
          <a:ln>
            <a:noFill/>
          </a:ln>
        </p:spPr>
        <p:txBody>
          <a:bodyPr vert="horz" wrap="square" lIns="91440" tIns="45720" rIns="91440" bIns="45720" numCol="1" anchor="t" anchorCtr="0" compatLnSpc="1">
            <a:prstTxWarp prst="textNoShape">
              <a:avLst/>
            </a:prstTxWarp>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lumMod val="65000"/>
                  <a:lumOff val="35000"/>
                </a:prstClr>
              </a:solidFill>
              <a:effectLst/>
              <a:uLnTx/>
              <a:uFillTx/>
              <a:latin typeface="Sulphur Point"/>
              <a:ea typeface="+mn-ea"/>
              <a:cs typeface="+mn-cs"/>
            </a:endParaRPr>
          </a:p>
        </p:txBody>
      </p:sp>
      <p:pic>
        <p:nvPicPr>
          <p:cNvPr id="22" name="Picture 21" descr="A picture containing drawing&#10;&#10;Description automatically generated">
            <a:extLst>
              <a:ext uri="{FF2B5EF4-FFF2-40B4-BE49-F238E27FC236}">
                <a16:creationId xmlns:a16="http://schemas.microsoft.com/office/drawing/2014/main" id="{7F5964F5-F796-4AE0-AC42-B076CEC81EF5}"/>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8075505" y="5439896"/>
            <a:ext cx="1598717" cy="1326090"/>
          </a:xfrm>
          <a:prstGeom prst="rect">
            <a:avLst/>
          </a:prstGeom>
        </p:spPr>
      </p:pic>
      <p:pic>
        <p:nvPicPr>
          <p:cNvPr id="23" name="Picture 22">
            <a:extLst>
              <a:ext uri="{FF2B5EF4-FFF2-40B4-BE49-F238E27FC236}">
                <a16:creationId xmlns:a16="http://schemas.microsoft.com/office/drawing/2014/main" id="{FD3E9FD9-0B60-4083-A2F3-67A48E42F0C3}"/>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5671862" y="5390861"/>
            <a:ext cx="2337445" cy="1297027"/>
          </a:xfrm>
          <a:prstGeom prst="rect">
            <a:avLst/>
          </a:prstGeom>
          <a:noFill/>
        </p:spPr>
      </p:pic>
    </p:spTree>
    <p:extLst>
      <p:ext uri="{BB962C8B-B14F-4D97-AF65-F5344CB8AC3E}">
        <p14:creationId xmlns:p14="http://schemas.microsoft.com/office/powerpoint/2010/main" val="20758741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pFooter">
            <a:extLst>
              <a:ext uri="{FF2B5EF4-FFF2-40B4-BE49-F238E27FC236}">
                <a16:creationId xmlns:a16="http://schemas.microsoft.com/office/drawing/2014/main" id="{CB209EE6-B794-44CE-90E1-8460C665DA27}"/>
              </a:ext>
            </a:extLst>
          </p:cNvPr>
          <p:cNvGrpSpPr/>
          <p:nvPr/>
        </p:nvGrpSpPr>
        <p:grpSpPr>
          <a:xfrm>
            <a:off x="220372" y="6242094"/>
            <a:ext cx="396878" cy="396180"/>
            <a:chOff x="246061" y="6218585"/>
            <a:chExt cx="396878" cy="396180"/>
          </a:xfrm>
        </p:grpSpPr>
        <p:grpSp>
          <p:nvGrpSpPr>
            <p:cNvPr id="3" name="Group 2">
              <a:extLst>
                <a:ext uri="{FF2B5EF4-FFF2-40B4-BE49-F238E27FC236}">
                  <a16:creationId xmlns:a16="http://schemas.microsoft.com/office/drawing/2014/main" id="{87465D8D-A5B5-4947-B0BE-B059D3F26A22}"/>
                </a:ext>
              </a:extLst>
            </p:cNvPr>
            <p:cNvGrpSpPr/>
            <p:nvPr/>
          </p:nvGrpSpPr>
          <p:grpSpPr>
            <a:xfrm>
              <a:off x="246061" y="6218585"/>
              <a:ext cx="396878" cy="396180"/>
              <a:chOff x="10102958" y="2918320"/>
              <a:chExt cx="831744" cy="830285"/>
            </a:xfrm>
          </p:grpSpPr>
          <p:sp>
            <p:nvSpPr>
              <p:cNvPr id="6" name="Freeform: Shape 5">
                <a:extLst>
                  <a:ext uri="{FF2B5EF4-FFF2-40B4-BE49-F238E27FC236}">
                    <a16:creationId xmlns:a16="http://schemas.microsoft.com/office/drawing/2014/main" id="{1FD06D38-93DB-46EB-882B-E8A47C56F4B5}"/>
                  </a:ext>
                </a:extLst>
              </p:cNvPr>
              <p:cNvSpPr>
                <a:spLocks/>
              </p:cNvSpPr>
              <p:nvPr/>
            </p:nvSpPr>
            <p:spPr bwMode="auto">
              <a:xfrm>
                <a:off x="10102958" y="2918320"/>
                <a:ext cx="831744" cy="830285"/>
              </a:xfrm>
              <a:custGeom>
                <a:avLst/>
                <a:gdLst>
                  <a:gd name="connsiteX0" fmla="*/ 2375361 w 4828679"/>
                  <a:gd name="connsiteY0" fmla="*/ 0 h 4820214"/>
                  <a:gd name="connsiteX1" fmla="*/ 4052779 w 4828679"/>
                  <a:gd name="connsiteY1" fmla="*/ 697235 h 4820214"/>
                  <a:gd name="connsiteX2" fmla="*/ 4358131 w 4828679"/>
                  <a:gd name="connsiteY2" fmla="*/ 3677784 h 4820214"/>
                  <a:gd name="connsiteX3" fmla="*/ 4324415 w 4828679"/>
                  <a:gd name="connsiteY3" fmla="*/ 3718733 h 4820214"/>
                  <a:gd name="connsiteX4" fmla="*/ 4496784 w 4828679"/>
                  <a:gd name="connsiteY4" fmla="*/ 3891336 h 4820214"/>
                  <a:gd name="connsiteX5" fmla="*/ 4746647 w 4828679"/>
                  <a:gd name="connsiteY5" fmla="*/ 4141546 h 4820214"/>
                  <a:gd name="connsiteX6" fmla="*/ 4746647 w 4828679"/>
                  <a:gd name="connsiteY6" fmla="*/ 4524887 h 4820214"/>
                  <a:gd name="connsiteX7" fmla="*/ 4535708 w 4828679"/>
                  <a:gd name="connsiteY7" fmla="*/ 4743937 h 4820214"/>
                  <a:gd name="connsiteX8" fmla="*/ 4145079 w 4828679"/>
                  <a:gd name="connsiteY8" fmla="*/ 4743937 h 4820214"/>
                  <a:gd name="connsiteX9" fmla="*/ 3807262 w 4828679"/>
                  <a:gd name="connsiteY9" fmla="*/ 4405657 h 4820214"/>
                  <a:gd name="connsiteX10" fmla="*/ 3722089 w 4828679"/>
                  <a:gd name="connsiteY10" fmla="*/ 4320366 h 4820214"/>
                  <a:gd name="connsiteX11" fmla="*/ 3681537 w 4828679"/>
                  <a:gd name="connsiteY11" fmla="*/ 4353687 h 4820214"/>
                  <a:gd name="connsiteX12" fmla="*/ 697945 w 4828679"/>
                  <a:gd name="connsiteY12" fmla="*/ 4048648 h 4820214"/>
                  <a:gd name="connsiteX13" fmla="*/ 697945 w 4828679"/>
                  <a:gd name="connsiteY13" fmla="*/ 697235 h 4820214"/>
                  <a:gd name="connsiteX14" fmla="*/ 2375361 w 4828679"/>
                  <a:gd name="connsiteY14" fmla="*/ 0 h 48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679" h="4820214">
                    <a:moveTo>
                      <a:pt x="2375361" y="0"/>
                    </a:moveTo>
                    <a:cubicBezTo>
                      <a:pt x="2983375" y="0"/>
                      <a:pt x="3591390" y="232411"/>
                      <a:pt x="4052779" y="697235"/>
                    </a:cubicBezTo>
                    <a:cubicBezTo>
                      <a:pt x="4867050" y="1503840"/>
                      <a:pt x="4968833" y="2759032"/>
                      <a:pt x="4358131" y="3677784"/>
                    </a:cubicBezTo>
                    <a:lnTo>
                      <a:pt x="4324415" y="3718733"/>
                    </a:lnTo>
                    <a:lnTo>
                      <a:pt x="4496784" y="3891336"/>
                    </a:lnTo>
                    <a:cubicBezTo>
                      <a:pt x="4746647" y="4141546"/>
                      <a:pt x="4746647" y="4141546"/>
                      <a:pt x="4746647" y="4141546"/>
                    </a:cubicBezTo>
                    <a:cubicBezTo>
                      <a:pt x="4856023" y="4251073"/>
                      <a:pt x="4856023" y="4423185"/>
                      <a:pt x="4746647" y="4524887"/>
                    </a:cubicBezTo>
                    <a:cubicBezTo>
                      <a:pt x="4535708" y="4743937"/>
                      <a:pt x="4535708" y="4743937"/>
                      <a:pt x="4535708" y="4743937"/>
                    </a:cubicBezTo>
                    <a:cubicBezTo>
                      <a:pt x="4426331" y="4845640"/>
                      <a:pt x="4254456" y="4845640"/>
                      <a:pt x="4145079" y="4743937"/>
                    </a:cubicBezTo>
                    <a:cubicBezTo>
                      <a:pt x="4017148" y="4615833"/>
                      <a:pt x="3905208" y="4503739"/>
                      <a:pt x="3807262" y="4405657"/>
                    </a:cubicBezTo>
                    <a:lnTo>
                      <a:pt x="3722089" y="4320366"/>
                    </a:lnTo>
                    <a:lnTo>
                      <a:pt x="3681537" y="4353687"/>
                    </a:lnTo>
                    <a:cubicBezTo>
                      <a:pt x="2761848" y="4963767"/>
                      <a:pt x="1505374" y="4862088"/>
                      <a:pt x="697945" y="4048648"/>
                    </a:cubicBezTo>
                    <a:cubicBezTo>
                      <a:pt x="-232648" y="3126813"/>
                      <a:pt x="-232648" y="1619069"/>
                      <a:pt x="697945" y="697235"/>
                    </a:cubicBezTo>
                    <a:cubicBezTo>
                      <a:pt x="1159334" y="232411"/>
                      <a:pt x="1767349" y="0"/>
                      <a:pt x="2375361" y="0"/>
                    </a:cubicBezTo>
                    <a:close/>
                  </a:path>
                </a:pathLst>
              </a:custGeom>
              <a:solidFill>
                <a:schemeClr val="bg1"/>
              </a:solidFill>
              <a:ln>
                <a:noFill/>
              </a:ln>
              <a:effectLst>
                <a:outerShdw blurRad="381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dirty="0"/>
              </a:p>
            </p:txBody>
          </p:sp>
          <p:sp>
            <p:nvSpPr>
              <p:cNvPr id="7" name="Freeform 10">
                <a:extLst>
                  <a:ext uri="{FF2B5EF4-FFF2-40B4-BE49-F238E27FC236}">
                    <a16:creationId xmlns:a16="http://schemas.microsoft.com/office/drawing/2014/main" id="{D5FEEAC4-7C2D-46B9-B7B0-8C9351CE24C1}"/>
                  </a:ext>
                </a:extLst>
              </p:cNvPr>
              <p:cNvSpPr>
                <a:spLocks/>
              </p:cNvSpPr>
              <p:nvPr/>
            </p:nvSpPr>
            <p:spPr bwMode="auto">
              <a:xfrm>
                <a:off x="10154481" y="2980385"/>
                <a:ext cx="705284" cy="706153"/>
              </a:xfrm>
              <a:prstGeom prst="ellipse">
                <a:avLst/>
              </a:prstGeom>
              <a:solidFill>
                <a:schemeClr val="bg1">
                  <a:lumMod val="50000"/>
                  <a:alpha val="80000"/>
                </a:schemeClr>
              </a:solidFill>
              <a:ln>
                <a:noFill/>
              </a:ln>
              <a:effectLst>
                <a:innerShdw blurRad="76200">
                  <a:prstClr val="black">
                    <a:alpha val="30000"/>
                  </a:prstClr>
                </a:innerShdw>
              </a:effectLst>
            </p:spPr>
            <p:txBody>
              <a:bodyPr vert="horz" wrap="square" lIns="91440" tIns="45720" rIns="91440" bIns="45720" numCol="1" anchor="t" anchorCtr="0" compatLnSpc="1">
                <a:prstTxWarp prst="textNoShape">
                  <a:avLst/>
                </a:prstTxWarp>
              </a:bodyPr>
              <a:lstStyle/>
              <a:p>
                <a:endParaRPr lang="en-US" dirty="0"/>
              </a:p>
            </p:txBody>
          </p:sp>
        </p:grpSp>
        <p:sp>
          <p:nvSpPr>
            <p:cNvPr id="4" name="SlideNo">
              <a:extLst>
                <a:ext uri="{FF2B5EF4-FFF2-40B4-BE49-F238E27FC236}">
                  <a16:creationId xmlns:a16="http://schemas.microsoft.com/office/drawing/2014/main" id="{18406DFB-C206-4F35-B0F4-E361091FBBD5}"/>
                </a:ext>
              </a:extLst>
            </p:cNvPr>
            <p:cNvSpPr txBox="1">
              <a:spLocks/>
            </p:cNvSpPr>
            <p:nvPr/>
          </p:nvSpPr>
          <p:spPr>
            <a:xfrm>
              <a:off x="382007" y="6281233"/>
              <a:ext cx="113814" cy="216406"/>
            </a:xfrm>
            <a:prstGeom prst="rect">
              <a:avLst/>
            </a:prstGeom>
            <a:noFill/>
          </p:spPr>
          <p:txBody>
            <a:bodyPr wrap="none" lIns="0" tIns="0" rIns="0" bIns="0" rtlCol="0" anchor="ctr">
              <a:spAutoFit/>
            </a:bodyPr>
            <a:lstStyle>
              <a:defPPr>
                <a:defRPr lang="en-US"/>
              </a:defPPr>
              <a:lvl1pPr marL="0" algn="ctr" defTabSz="457200" rtl="0" eaLnBrk="1" latinLnBrk="0" hangingPunct="1">
                <a:defRPr lang="en-ID" sz="1400" kern="1200" smtClean="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fld id="{F2030FAF-A4A4-40ED-9EAC-96740896EED7}" type="slidenum">
                <a:rPr lang="en-ID" sz="1100" smtClean="0">
                  <a:solidFill>
                    <a:schemeClr val="bg1"/>
                  </a:solidFill>
                </a:rPr>
                <a:pPr>
                  <a:lnSpc>
                    <a:spcPct val="150000"/>
                  </a:lnSpc>
                </a:pPr>
                <a:t>40</a:t>
              </a:fld>
              <a:endParaRPr lang="en-ID" sz="1100" dirty="0">
                <a:solidFill>
                  <a:schemeClr val="bg1"/>
                </a:solidFill>
              </a:endParaRPr>
            </a:p>
          </p:txBody>
        </p:sp>
      </p:grpSp>
      <p:sp>
        <p:nvSpPr>
          <p:cNvPr id="5" name="Rectangle 4">
            <a:extLst>
              <a:ext uri="{FF2B5EF4-FFF2-40B4-BE49-F238E27FC236}">
                <a16:creationId xmlns:a16="http://schemas.microsoft.com/office/drawing/2014/main" id="{E7C848E9-945B-48C3-B0CD-CD2EC02A079A}"/>
              </a:ext>
            </a:extLst>
          </p:cNvPr>
          <p:cNvSpPr/>
          <p:nvPr/>
        </p:nvSpPr>
        <p:spPr>
          <a:xfrm>
            <a:off x="4200524" y="714766"/>
            <a:ext cx="7696997" cy="5799152"/>
          </a:xfrm>
          <a:prstGeom prst="rect">
            <a:avLst/>
          </a:prstGeom>
        </p:spPr>
        <p:txBody>
          <a:bodyPr wrap="square">
            <a:spAutoFit/>
          </a:bodyPr>
          <a:lstStyle/>
          <a:p>
            <a:pPr marL="342900" marR="71755" lvl="0" indent="-342900" algn="just" rtl="1">
              <a:lnSpc>
                <a:spcPct val="115000"/>
              </a:lnSpc>
              <a:spcAft>
                <a:spcPts val="0"/>
              </a:spcAft>
              <a:buClr>
                <a:schemeClr val="bg1">
                  <a:lumMod val="50000"/>
                </a:schemeClr>
              </a:buClr>
              <a:buFont typeface="Georgia" panose="02040502050405020303" pitchFamily="18" charset="0"/>
              <a:buChar char="●"/>
            </a:pP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إدارة الأنشطة القانونية لـ 70 شركة فيما يتعلق بإدارة الشركات والتخفيف من المخاطر والامتثال التنظيمي.</a:t>
            </a:r>
          </a:p>
          <a:p>
            <a:pPr marL="342900" marR="71755" lvl="0" indent="-342900" algn="just" rtl="1">
              <a:lnSpc>
                <a:spcPct val="115000"/>
              </a:lnSpc>
              <a:spcAft>
                <a:spcPts val="0"/>
              </a:spcAft>
              <a:buClr>
                <a:schemeClr val="bg1">
                  <a:lumMod val="50000"/>
                </a:schemeClr>
              </a:buClr>
              <a:buFont typeface="Georgia" panose="02040502050405020303" pitchFamily="18" charset="0"/>
              <a:buChar char="●"/>
            </a:pP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تقديم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المشورة العامة بشأن مسائل الإعسا</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ر بمختلف أنواعه</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والمشورة بشأن مسؤولية المدير</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ين</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ومكافآتهم</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وعملي</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ات تصفية الشركات. </a:t>
            </a:r>
            <a:endPar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endParaRPr>
          </a:p>
          <a:p>
            <a:pPr marL="342900" marR="71755" lvl="0" indent="-342900" algn="just" rtl="1">
              <a:lnSpc>
                <a:spcPct val="115000"/>
              </a:lnSpc>
              <a:spcAft>
                <a:spcPts val="0"/>
              </a:spcAft>
              <a:buClr>
                <a:schemeClr val="bg1">
                  <a:lumMod val="50000"/>
                </a:schemeClr>
              </a:buClr>
              <a:buFont typeface="Georgia" panose="02040502050405020303" pitchFamily="18" charset="0"/>
              <a:buChar char="●"/>
            </a:pP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تقديم المشورة بشأن قضايا الأسهم مثل: زيادة رأس المال، وتقليل رأس المال،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والانقسام والاندماج</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وإعادة توزيع الأسهم.</a:t>
            </a:r>
          </a:p>
          <a:p>
            <a:pPr marL="342900" marR="71755" lvl="0" indent="-342900" algn="just" rtl="1">
              <a:lnSpc>
                <a:spcPct val="115000"/>
              </a:lnSpc>
              <a:spcAft>
                <a:spcPts val="0"/>
              </a:spcAft>
              <a:buClr>
                <a:schemeClr val="bg1">
                  <a:lumMod val="50000"/>
                </a:schemeClr>
              </a:buClr>
              <a:buFont typeface="Georgia" panose="02040502050405020303" pitchFamily="18" charset="0"/>
              <a:buChar char="●"/>
            </a:pP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نقل الخبرة حول سلطات المديرين والمساهمين،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وتوضيح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القوة الفردية للمديرين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وبيان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وظائف الأعمال التي يجب الوفاء بها على مستوى المجلس ومستوى المساهمين.</a:t>
            </a:r>
          </a:p>
          <a:p>
            <a:pPr marL="342900" marR="71755" lvl="0" indent="-342900" algn="just" rtl="1">
              <a:lnSpc>
                <a:spcPct val="115000"/>
              </a:lnSpc>
              <a:spcAft>
                <a:spcPts val="0"/>
              </a:spcAft>
              <a:buClr>
                <a:schemeClr val="bg1">
                  <a:lumMod val="50000"/>
                </a:schemeClr>
              </a:buClr>
              <a:buFont typeface="Georgia" panose="02040502050405020303" pitchFamily="18" charset="0"/>
              <a:buChar char="●"/>
            </a:pP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تعد عمليات ون تو ون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تغييرًا في السياسة على مستوى المجموعة بشأن متطلبات ا</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لفحص النافي للجهالة</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a:t>
            </a:r>
          </a:p>
          <a:p>
            <a:pPr marL="342900" marR="71755" lvl="0" indent="-342900" algn="just" rtl="1">
              <a:lnSpc>
                <a:spcPct val="115000"/>
              </a:lnSpc>
              <a:spcAft>
                <a:spcPts val="0"/>
              </a:spcAft>
              <a:buClr>
                <a:schemeClr val="bg1">
                  <a:lumMod val="50000"/>
                </a:schemeClr>
              </a:buClr>
              <a:buFont typeface="Georgia" panose="02040502050405020303" pitchFamily="18" charset="0"/>
              <a:buChar char="●"/>
            </a:pP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تقديم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المشورة للبنك السعودي الفرنسي (بصفته مستشارًا ماليًا) بشأن الاكتتاب العام الأولي لـ 40 في المائة من رأس مال شركة إم تي سي (زين) السعودية (مشغل الجيل</a:t>
            </a:r>
            <a:r>
              <a:rPr lang="en-US"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الثالث).</a:t>
            </a:r>
          </a:p>
          <a:p>
            <a:pPr marL="342900" marR="71755" lvl="0" indent="-342900" algn="just" rtl="1">
              <a:lnSpc>
                <a:spcPct val="115000"/>
              </a:lnSpc>
              <a:spcAft>
                <a:spcPts val="0"/>
              </a:spcAft>
              <a:buClr>
                <a:schemeClr val="bg1">
                  <a:lumMod val="50000"/>
                </a:schemeClr>
              </a:buClr>
              <a:buFont typeface="Georgia" panose="02040502050405020303" pitchFamily="18" charset="0"/>
              <a:buChar char="●"/>
            </a:pP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تقديم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المشورة إلى شركة الصحراء للبتروكيماويات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بشأن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حقوقها الثانوية وعرض أسهمها المجانية،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وما يتعلق ب</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مسائل الامتثال المختلفة ومتطلبات الإفصاح المستمرة.</a:t>
            </a:r>
          </a:p>
          <a:p>
            <a:pPr marL="342900" marR="71755" lvl="0" indent="-342900" algn="just" rtl="1">
              <a:lnSpc>
                <a:spcPct val="115000"/>
              </a:lnSpc>
              <a:spcAft>
                <a:spcPts val="0"/>
              </a:spcAft>
              <a:buClr>
                <a:schemeClr val="bg1">
                  <a:lumMod val="50000"/>
                </a:schemeClr>
              </a:buClr>
              <a:buFont typeface="Georgia" panose="02040502050405020303" pitchFamily="18" charset="0"/>
              <a:buChar char="●"/>
            </a:pP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تقديم المشورة إلى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شركة أبناء عبد الله الخضري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بشأن عرض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30٪ من رأسمالها للجمهور من خلال طرح عام أولي.</a:t>
            </a:r>
          </a:p>
          <a:p>
            <a:pPr marL="342900" marR="71755" lvl="0" indent="-342900" algn="just" rtl="1">
              <a:lnSpc>
                <a:spcPct val="115000"/>
              </a:lnSpc>
              <a:spcAft>
                <a:spcPts val="0"/>
              </a:spcAft>
              <a:buClr>
                <a:schemeClr val="bg1">
                  <a:lumMod val="50000"/>
                </a:schemeClr>
              </a:buClr>
              <a:buFont typeface="Georgia" panose="02040502050405020303" pitchFamily="18" charset="0"/>
              <a:buChar char="●"/>
            </a:pP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تقديم المشورة إلى </a:t>
            </a:r>
            <a:r>
              <a:rPr lang="ar-SA"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شركة بي سي سي دبليو</a:t>
            </a:r>
            <a:r>
              <a:rPr lang="en-US"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PCCW </a:t>
            </a:r>
            <a:r>
              <a:rPr lang="ar-EG"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فيما يتعلق بالاكتتاب العام الأولي في سوق الأسهم السعودية، خاصة فيما يتعلق بالمسؤولية المتعلقة بنشرة الاكتتاب العام.</a:t>
            </a:r>
            <a:endParaRPr lang="x-none"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endParaRPr>
          </a:p>
        </p:txBody>
      </p:sp>
      <p:sp>
        <p:nvSpPr>
          <p:cNvPr id="9" name="PpHolder1">
            <a:extLst>
              <a:ext uri="{FF2B5EF4-FFF2-40B4-BE49-F238E27FC236}">
                <a16:creationId xmlns:a16="http://schemas.microsoft.com/office/drawing/2014/main" id="{7C49FFC3-96C7-4EE2-8D84-DEB9DAC97AC8}"/>
              </a:ext>
            </a:extLst>
          </p:cNvPr>
          <p:cNvSpPr/>
          <p:nvPr/>
        </p:nvSpPr>
        <p:spPr>
          <a:xfrm>
            <a:off x="0" y="0"/>
            <a:ext cx="4143375" cy="6858000"/>
          </a:xfrm>
          <a:custGeom>
            <a:avLst/>
            <a:gdLst>
              <a:gd name="connsiteX0" fmla="*/ 0 w 5030673"/>
              <a:gd name="connsiteY0" fmla="*/ 0 h 5928653"/>
              <a:gd name="connsiteX1" fmla="*/ 3288470 w 5030673"/>
              <a:gd name="connsiteY1" fmla="*/ 0 h 5928653"/>
              <a:gd name="connsiteX2" fmla="*/ 3463770 w 5030673"/>
              <a:gd name="connsiteY2" fmla="*/ 201038 h 5928653"/>
              <a:gd name="connsiteX3" fmla="*/ 4252603 w 5030673"/>
              <a:gd name="connsiteY3" fmla="*/ 981887 h 5928653"/>
              <a:gd name="connsiteX4" fmla="*/ 4288610 w 5030673"/>
              <a:gd name="connsiteY4" fmla="*/ 1028952 h 5928653"/>
              <a:gd name="connsiteX5" fmla="*/ 4940850 w 5030673"/>
              <a:gd name="connsiteY5" fmla="*/ 2437491 h 5928653"/>
              <a:gd name="connsiteX6" fmla="*/ 4245436 w 5030673"/>
              <a:gd name="connsiteY6" fmla="*/ 5332077 h 5928653"/>
              <a:gd name="connsiteX7" fmla="*/ 2446095 w 5030673"/>
              <a:gd name="connsiteY7" fmla="*/ 5892828 h 5928653"/>
              <a:gd name="connsiteX8" fmla="*/ 1538681 w 5030673"/>
              <a:gd name="connsiteY8" fmla="*/ 5194294 h 5928653"/>
              <a:gd name="connsiteX9" fmla="*/ 1637323 w 5030673"/>
              <a:gd name="connsiteY9" fmla="*/ 3479932 h 5928653"/>
              <a:gd name="connsiteX10" fmla="*/ 1359660 w 5030673"/>
              <a:gd name="connsiteY10" fmla="*/ 2850281 h 5928653"/>
              <a:gd name="connsiteX11" fmla="*/ 1275523 w 5030673"/>
              <a:gd name="connsiteY11" fmla="*/ 2753863 h 5928653"/>
              <a:gd name="connsiteX12" fmla="*/ 1275523 w 5030673"/>
              <a:gd name="connsiteY12" fmla="*/ 2762736 h 5928653"/>
              <a:gd name="connsiteX13" fmla="*/ 1187078 w 5030673"/>
              <a:gd name="connsiteY13" fmla="*/ 2689760 h 5928653"/>
              <a:gd name="connsiteX14" fmla="*/ 752920 w 5030673"/>
              <a:gd name="connsiteY14" fmla="*/ 2557145 h 5928653"/>
              <a:gd name="connsiteX15" fmla="*/ 37428 w 5030673"/>
              <a:gd name="connsiteY15" fmla="*/ 3031405 h 5928653"/>
              <a:gd name="connsiteX16" fmla="*/ 0 w 5030673"/>
              <a:gd name="connsiteY16" fmla="*/ 3151975 h 5928653"/>
              <a:gd name="connsiteX17" fmla="*/ 0 w 5030673"/>
              <a:gd name="connsiteY17" fmla="*/ 1895476 h 5928653"/>
              <a:gd name="connsiteX18" fmla="*/ 0 w 5030673"/>
              <a:gd name="connsiteY18" fmla="*/ 1258433 h 592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30673" h="5928653">
                <a:moveTo>
                  <a:pt x="0" y="0"/>
                </a:moveTo>
                <a:lnTo>
                  <a:pt x="3288470" y="0"/>
                </a:lnTo>
                <a:lnTo>
                  <a:pt x="3463770" y="201038"/>
                </a:lnTo>
                <a:cubicBezTo>
                  <a:pt x="3722885" y="470674"/>
                  <a:pt x="4033901" y="709001"/>
                  <a:pt x="4252603" y="981887"/>
                </a:cubicBezTo>
                <a:cubicBezTo>
                  <a:pt x="4265438" y="1001916"/>
                  <a:pt x="4277441" y="1017604"/>
                  <a:pt x="4288610" y="1028952"/>
                </a:cubicBezTo>
                <a:cubicBezTo>
                  <a:pt x="4597972" y="1446362"/>
                  <a:pt x="4831390" y="1936794"/>
                  <a:pt x="4940850" y="2437491"/>
                </a:cubicBezTo>
                <a:cubicBezTo>
                  <a:pt x="5159773" y="3438884"/>
                  <a:pt x="4997257" y="4585345"/>
                  <a:pt x="4245436" y="5332077"/>
                </a:cubicBezTo>
                <a:cubicBezTo>
                  <a:pt x="3799253" y="5772876"/>
                  <a:pt x="3060917" y="6026828"/>
                  <a:pt x="2446095" y="5892828"/>
                </a:cubicBezTo>
                <a:cubicBezTo>
                  <a:pt x="2037939" y="5804661"/>
                  <a:pt x="1668421" y="5542693"/>
                  <a:pt x="1538681" y="5194294"/>
                </a:cubicBezTo>
                <a:cubicBezTo>
                  <a:pt x="1334328" y="4644324"/>
                  <a:pt x="1720216" y="4053182"/>
                  <a:pt x="1637323" y="3479932"/>
                </a:cubicBezTo>
                <a:cubicBezTo>
                  <a:pt x="1601243" y="3232122"/>
                  <a:pt x="1501340" y="3027254"/>
                  <a:pt x="1359660" y="2850281"/>
                </a:cubicBezTo>
                <a:lnTo>
                  <a:pt x="1275523" y="2753863"/>
                </a:lnTo>
                <a:lnTo>
                  <a:pt x="1275523" y="2762736"/>
                </a:lnTo>
                <a:lnTo>
                  <a:pt x="1187078" y="2689760"/>
                </a:lnTo>
                <a:cubicBezTo>
                  <a:pt x="1063144" y="2606035"/>
                  <a:pt x="913741" y="2557145"/>
                  <a:pt x="752920" y="2557145"/>
                </a:cubicBezTo>
                <a:cubicBezTo>
                  <a:pt x="431277" y="2557145"/>
                  <a:pt x="155309" y="2752701"/>
                  <a:pt x="37428" y="3031405"/>
                </a:cubicBezTo>
                <a:lnTo>
                  <a:pt x="0" y="3151975"/>
                </a:lnTo>
                <a:lnTo>
                  <a:pt x="0" y="1895476"/>
                </a:lnTo>
                <a:lnTo>
                  <a:pt x="0" y="1258433"/>
                </a:lnTo>
                <a:close/>
              </a:path>
            </a:pathLst>
          </a:custGeom>
          <a:blipFill>
            <a:blip r:embed="rId2"/>
            <a:srcRect/>
            <a:stretch>
              <a:fillRect l="-18580" r="-36614"/>
            </a:stretch>
          </a:blipFill>
          <a:ln w="0" cap="flat" cmpd="sng" algn="ctr">
            <a:noFill/>
            <a:prstDash val="solid"/>
            <a:miter lim="800000"/>
          </a:ln>
          <a:effectLst/>
          <a:extLst>
            <a:ext uri="{91240B29-F687-4F45-9708-019B960494DF}">
              <a14:hiddenLine xmlns:a14="http://schemas.microsoft.com/office/drawing/2010/main" w="0"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bg1"/>
              </a:solidFill>
            </a:endParaRPr>
          </a:p>
        </p:txBody>
      </p:sp>
    </p:spTree>
    <p:extLst>
      <p:ext uri="{BB962C8B-B14F-4D97-AF65-F5344CB8AC3E}">
        <p14:creationId xmlns:p14="http://schemas.microsoft.com/office/powerpoint/2010/main" val="41322640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CC57B52-7814-45F1-997B-6ADC62DFB70F}"/>
              </a:ext>
            </a:extLst>
          </p:cNvPr>
          <p:cNvPicPr>
            <a:picLocks noChangeAspect="1"/>
          </p:cNvPicPr>
          <p:nvPr/>
        </p:nvPicPr>
        <p:blipFill>
          <a:blip r:embed="rId2"/>
          <a:stretch>
            <a:fillRect/>
          </a:stretch>
        </p:blipFill>
        <p:spPr>
          <a:xfrm>
            <a:off x="0" y="0"/>
            <a:ext cx="12193588" cy="5094514"/>
          </a:xfrm>
          <a:prstGeom prst="rect">
            <a:avLst/>
          </a:prstGeom>
        </p:spPr>
      </p:pic>
      <p:sp>
        <p:nvSpPr>
          <p:cNvPr id="3" name="Shapes">
            <a:extLst>
              <a:ext uri="{FF2B5EF4-FFF2-40B4-BE49-F238E27FC236}">
                <a16:creationId xmlns:a16="http://schemas.microsoft.com/office/drawing/2014/main" id="{7249A962-F21B-4715-A576-A51362A49EF6}"/>
              </a:ext>
            </a:extLst>
          </p:cNvPr>
          <p:cNvSpPr/>
          <p:nvPr/>
        </p:nvSpPr>
        <p:spPr>
          <a:xfrm>
            <a:off x="0" y="0"/>
            <a:ext cx="12175332" cy="6858000"/>
          </a:xfrm>
          <a:prstGeom prst="rect">
            <a:avLst/>
          </a:prstGeom>
          <a:solidFill>
            <a:schemeClr val="tx1">
              <a:lumMod val="85000"/>
              <a:lumOff val="1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Sulphur Point"/>
              <a:ea typeface="+mn-ea"/>
              <a:cs typeface="+mn-cs"/>
            </a:endParaRPr>
          </a:p>
        </p:txBody>
      </p:sp>
      <p:grpSp>
        <p:nvGrpSpPr>
          <p:cNvPr id="5" name="PpFooter">
            <a:extLst>
              <a:ext uri="{FF2B5EF4-FFF2-40B4-BE49-F238E27FC236}">
                <a16:creationId xmlns:a16="http://schemas.microsoft.com/office/drawing/2014/main" id="{C26CB96A-123B-4356-B465-3DCF98F0F1CA}"/>
              </a:ext>
            </a:extLst>
          </p:cNvPr>
          <p:cNvGrpSpPr/>
          <p:nvPr/>
        </p:nvGrpSpPr>
        <p:grpSpPr>
          <a:xfrm>
            <a:off x="246061" y="6218585"/>
            <a:ext cx="396878" cy="396180"/>
            <a:chOff x="246061" y="6218585"/>
            <a:chExt cx="396878" cy="396180"/>
          </a:xfrm>
        </p:grpSpPr>
        <p:grpSp>
          <p:nvGrpSpPr>
            <p:cNvPr id="6" name="Group 5">
              <a:extLst>
                <a:ext uri="{FF2B5EF4-FFF2-40B4-BE49-F238E27FC236}">
                  <a16:creationId xmlns:a16="http://schemas.microsoft.com/office/drawing/2014/main" id="{2AED8AFA-6F13-4AA3-B777-A207D1C4F072}"/>
                </a:ext>
              </a:extLst>
            </p:cNvPr>
            <p:cNvGrpSpPr/>
            <p:nvPr/>
          </p:nvGrpSpPr>
          <p:grpSpPr>
            <a:xfrm>
              <a:off x="246061" y="6218585"/>
              <a:ext cx="396878" cy="396180"/>
              <a:chOff x="10102958" y="2918320"/>
              <a:chExt cx="831744" cy="830285"/>
            </a:xfrm>
          </p:grpSpPr>
          <p:sp>
            <p:nvSpPr>
              <p:cNvPr id="9" name="Freeform: Shape 8">
                <a:extLst>
                  <a:ext uri="{FF2B5EF4-FFF2-40B4-BE49-F238E27FC236}">
                    <a16:creationId xmlns:a16="http://schemas.microsoft.com/office/drawing/2014/main" id="{6AC6052A-71B0-46D4-A6EF-C227DCF6F271}"/>
                  </a:ext>
                </a:extLst>
              </p:cNvPr>
              <p:cNvSpPr>
                <a:spLocks/>
              </p:cNvSpPr>
              <p:nvPr/>
            </p:nvSpPr>
            <p:spPr bwMode="auto">
              <a:xfrm>
                <a:off x="10102958" y="2918320"/>
                <a:ext cx="831744" cy="830285"/>
              </a:xfrm>
              <a:custGeom>
                <a:avLst/>
                <a:gdLst>
                  <a:gd name="connsiteX0" fmla="*/ 2375361 w 4828679"/>
                  <a:gd name="connsiteY0" fmla="*/ 0 h 4820214"/>
                  <a:gd name="connsiteX1" fmla="*/ 4052779 w 4828679"/>
                  <a:gd name="connsiteY1" fmla="*/ 697235 h 4820214"/>
                  <a:gd name="connsiteX2" fmla="*/ 4358131 w 4828679"/>
                  <a:gd name="connsiteY2" fmla="*/ 3677784 h 4820214"/>
                  <a:gd name="connsiteX3" fmla="*/ 4324415 w 4828679"/>
                  <a:gd name="connsiteY3" fmla="*/ 3718733 h 4820214"/>
                  <a:gd name="connsiteX4" fmla="*/ 4496784 w 4828679"/>
                  <a:gd name="connsiteY4" fmla="*/ 3891336 h 4820214"/>
                  <a:gd name="connsiteX5" fmla="*/ 4746647 w 4828679"/>
                  <a:gd name="connsiteY5" fmla="*/ 4141546 h 4820214"/>
                  <a:gd name="connsiteX6" fmla="*/ 4746647 w 4828679"/>
                  <a:gd name="connsiteY6" fmla="*/ 4524887 h 4820214"/>
                  <a:gd name="connsiteX7" fmla="*/ 4535708 w 4828679"/>
                  <a:gd name="connsiteY7" fmla="*/ 4743937 h 4820214"/>
                  <a:gd name="connsiteX8" fmla="*/ 4145079 w 4828679"/>
                  <a:gd name="connsiteY8" fmla="*/ 4743937 h 4820214"/>
                  <a:gd name="connsiteX9" fmla="*/ 3807262 w 4828679"/>
                  <a:gd name="connsiteY9" fmla="*/ 4405657 h 4820214"/>
                  <a:gd name="connsiteX10" fmla="*/ 3722089 w 4828679"/>
                  <a:gd name="connsiteY10" fmla="*/ 4320366 h 4820214"/>
                  <a:gd name="connsiteX11" fmla="*/ 3681537 w 4828679"/>
                  <a:gd name="connsiteY11" fmla="*/ 4353687 h 4820214"/>
                  <a:gd name="connsiteX12" fmla="*/ 697945 w 4828679"/>
                  <a:gd name="connsiteY12" fmla="*/ 4048648 h 4820214"/>
                  <a:gd name="connsiteX13" fmla="*/ 697945 w 4828679"/>
                  <a:gd name="connsiteY13" fmla="*/ 697235 h 4820214"/>
                  <a:gd name="connsiteX14" fmla="*/ 2375361 w 4828679"/>
                  <a:gd name="connsiteY14" fmla="*/ 0 h 48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679" h="4820214">
                    <a:moveTo>
                      <a:pt x="2375361" y="0"/>
                    </a:moveTo>
                    <a:cubicBezTo>
                      <a:pt x="2983375" y="0"/>
                      <a:pt x="3591390" y="232411"/>
                      <a:pt x="4052779" y="697235"/>
                    </a:cubicBezTo>
                    <a:cubicBezTo>
                      <a:pt x="4867050" y="1503840"/>
                      <a:pt x="4968833" y="2759032"/>
                      <a:pt x="4358131" y="3677784"/>
                    </a:cubicBezTo>
                    <a:lnTo>
                      <a:pt x="4324415" y="3718733"/>
                    </a:lnTo>
                    <a:lnTo>
                      <a:pt x="4496784" y="3891336"/>
                    </a:lnTo>
                    <a:cubicBezTo>
                      <a:pt x="4746647" y="4141546"/>
                      <a:pt x="4746647" y="4141546"/>
                      <a:pt x="4746647" y="4141546"/>
                    </a:cubicBezTo>
                    <a:cubicBezTo>
                      <a:pt x="4856023" y="4251073"/>
                      <a:pt x="4856023" y="4423185"/>
                      <a:pt x="4746647" y="4524887"/>
                    </a:cubicBezTo>
                    <a:cubicBezTo>
                      <a:pt x="4535708" y="4743937"/>
                      <a:pt x="4535708" y="4743937"/>
                      <a:pt x="4535708" y="4743937"/>
                    </a:cubicBezTo>
                    <a:cubicBezTo>
                      <a:pt x="4426331" y="4845640"/>
                      <a:pt x="4254456" y="4845640"/>
                      <a:pt x="4145079" y="4743937"/>
                    </a:cubicBezTo>
                    <a:cubicBezTo>
                      <a:pt x="4017148" y="4615833"/>
                      <a:pt x="3905208" y="4503739"/>
                      <a:pt x="3807262" y="4405657"/>
                    </a:cubicBezTo>
                    <a:lnTo>
                      <a:pt x="3722089" y="4320366"/>
                    </a:lnTo>
                    <a:lnTo>
                      <a:pt x="3681537" y="4353687"/>
                    </a:lnTo>
                    <a:cubicBezTo>
                      <a:pt x="2761848" y="4963767"/>
                      <a:pt x="1505374" y="4862088"/>
                      <a:pt x="697945" y="4048648"/>
                    </a:cubicBezTo>
                    <a:cubicBezTo>
                      <a:pt x="-232648" y="3126813"/>
                      <a:pt x="-232648" y="1619069"/>
                      <a:pt x="697945" y="697235"/>
                    </a:cubicBezTo>
                    <a:cubicBezTo>
                      <a:pt x="1159334" y="232411"/>
                      <a:pt x="1767349" y="0"/>
                      <a:pt x="2375361" y="0"/>
                    </a:cubicBezTo>
                    <a:close/>
                  </a:path>
                </a:pathLst>
              </a:custGeom>
              <a:solidFill>
                <a:schemeClr val="bg1"/>
              </a:solidFill>
              <a:ln>
                <a:noFill/>
              </a:ln>
              <a:effectLst>
                <a:outerShdw blurRad="381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ulphur Point"/>
                  <a:ea typeface="+mn-ea"/>
                  <a:cs typeface="+mn-cs"/>
                </a:endParaRPr>
              </a:p>
            </p:txBody>
          </p:sp>
          <p:sp>
            <p:nvSpPr>
              <p:cNvPr id="10" name="Freeform 10">
                <a:extLst>
                  <a:ext uri="{FF2B5EF4-FFF2-40B4-BE49-F238E27FC236}">
                    <a16:creationId xmlns:a16="http://schemas.microsoft.com/office/drawing/2014/main" id="{423FB8DE-D20A-4892-825A-42383D6E0879}"/>
                  </a:ext>
                </a:extLst>
              </p:cNvPr>
              <p:cNvSpPr>
                <a:spLocks/>
              </p:cNvSpPr>
              <p:nvPr/>
            </p:nvSpPr>
            <p:spPr bwMode="auto">
              <a:xfrm>
                <a:off x="10159474" y="2973985"/>
                <a:ext cx="705284" cy="706152"/>
              </a:xfrm>
              <a:prstGeom prst="ellipse">
                <a:avLst/>
              </a:prstGeom>
              <a:solidFill>
                <a:schemeClr val="bg1">
                  <a:lumMod val="65000"/>
                  <a:alpha val="80000"/>
                </a:schemeClr>
              </a:solidFill>
              <a:ln>
                <a:noFill/>
              </a:ln>
              <a:effectLst>
                <a:innerShdw blurRad="76200">
                  <a:prstClr val="black">
                    <a:alpha val="30000"/>
                  </a:prstClr>
                </a:inn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ulphur Point"/>
                  <a:ea typeface="+mn-ea"/>
                  <a:cs typeface="+mn-cs"/>
                </a:endParaRPr>
              </a:p>
            </p:txBody>
          </p:sp>
        </p:grpSp>
        <p:sp>
          <p:nvSpPr>
            <p:cNvPr id="7" name="SlideNo">
              <a:extLst>
                <a:ext uri="{FF2B5EF4-FFF2-40B4-BE49-F238E27FC236}">
                  <a16:creationId xmlns:a16="http://schemas.microsoft.com/office/drawing/2014/main" id="{B85C3266-0673-4200-B9EF-986A901C7958}"/>
                </a:ext>
              </a:extLst>
            </p:cNvPr>
            <p:cNvSpPr txBox="1">
              <a:spLocks/>
            </p:cNvSpPr>
            <p:nvPr/>
          </p:nvSpPr>
          <p:spPr>
            <a:xfrm>
              <a:off x="366779" y="6275591"/>
              <a:ext cx="144271" cy="227691"/>
            </a:xfrm>
            <a:prstGeom prst="rect">
              <a:avLst/>
            </a:prstGeom>
            <a:noFill/>
          </p:spPr>
          <p:txBody>
            <a:bodyPr wrap="none" lIns="0" tIns="0" rIns="0" bIns="0" rtlCol="0" anchor="ctr">
              <a:spAutoFit/>
            </a:bodyPr>
            <a:lstStyle>
              <a:defPPr>
                <a:defRPr lang="en-US"/>
              </a:defPPr>
              <a:lvl1pPr marL="0" algn="ctr" defTabSz="457200" rtl="0" eaLnBrk="1" latinLnBrk="0" hangingPunct="1">
                <a:defRPr lang="en-ID" sz="1400" kern="1200" smtClean="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50000"/>
                </a:lnSpc>
                <a:spcBef>
                  <a:spcPts val="0"/>
                </a:spcBef>
                <a:spcAft>
                  <a:spcPts val="0"/>
                </a:spcAft>
                <a:buClrTx/>
                <a:buSzTx/>
                <a:buFontTx/>
                <a:buNone/>
                <a:tabLst/>
                <a:defRPr/>
              </a:pPr>
              <a:fld id="{F2030FAF-A4A4-40ED-9EAC-96740896EED7}" type="slidenum">
                <a:rPr kumimoji="0" lang="en-ID" sz="1100" b="0" i="0" u="none" strike="noStrike" kern="1200" cap="none" spc="0" normalizeH="0" baseline="0" noProof="0" smtClean="0">
                  <a:ln>
                    <a:noFill/>
                  </a:ln>
                  <a:solidFill>
                    <a:prstClr val="white"/>
                  </a:solidFill>
                  <a:effectLst/>
                  <a:uLnTx/>
                  <a:uFillTx/>
                  <a:latin typeface="Sulphur Point"/>
                  <a:ea typeface="+mn-ea"/>
                  <a:cs typeface="+mn-cs"/>
                </a:rPr>
                <a:pPr marL="0" marR="0" lvl="0" indent="0" algn="ctr" defTabSz="457200" rtl="0" eaLnBrk="1" fontAlgn="auto" latinLnBrk="0" hangingPunct="1">
                  <a:lnSpc>
                    <a:spcPct val="150000"/>
                  </a:lnSpc>
                  <a:spcBef>
                    <a:spcPts val="0"/>
                  </a:spcBef>
                  <a:spcAft>
                    <a:spcPts val="0"/>
                  </a:spcAft>
                  <a:buClrTx/>
                  <a:buSzTx/>
                  <a:buFontTx/>
                  <a:buNone/>
                  <a:tabLst/>
                  <a:defRPr/>
                </a:pPr>
                <a:t>41</a:t>
              </a:fld>
              <a:endParaRPr kumimoji="0" lang="en-ID" sz="1100" b="0" i="0" u="none" strike="noStrike" kern="1200" cap="none" spc="0" normalizeH="0" baseline="0" noProof="0" dirty="0">
                <a:ln>
                  <a:noFill/>
                </a:ln>
                <a:solidFill>
                  <a:prstClr val="white"/>
                </a:solidFill>
                <a:effectLst/>
                <a:uLnTx/>
                <a:uFillTx/>
                <a:latin typeface="Sulphur Point"/>
                <a:ea typeface="+mn-ea"/>
                <a:cs typeface="+mn-cs"/>
              </a:endParaRPr>
            </a:p>
          </p:txBody>
        </p:sp>
      </p:grpSp>
      <p:sp>
        <p:nvSpPr>
          <p:cNvPr id="28" name="Quote Sign">
            <a:extLst>
              <a:ext uri="{FF2B5EF4-FFF2-40B4-BE49-F238E27FC236}">
                <a16:creationId xmlns:a16="http://schemas.microsoft.com/office/drawing/2014/main" id="{3418519C-D3A5-4DE9-8DF7-313C044602F4}"/>
              </a:ext>
            </a:extLst>
          </p:cNvPr>
          <p:cNvSpPr/>
          <p:nvPr/>
        </p:nvSpPr>
        <p:spPr>
          <a:xfrm flipV="1">
            <a:off x="4963255" y="3667589"/>
            <a:ext cx="400052" cy="338506"/>
          </a:xfrm>
          <a:custGeom>
            <a:avLst/>
            <a:gdLst/>
            <a:ahLst/>
            <a:cxnLst>
              <a:cxn ang="0">
                <a:pos x="wd2" y="hd2"/>
              </a:cxn>
              <a:cxn ang="5400000">
                <a:pos x="wd2" y="hd2"/>
              </a:cxn>
              <a:cxn ang="10800000">
                <a:pos x="wd2" y="hd2"/>
              </a:cxn>
              <a:cxn ang="16200000">
                <a:pos x="wd2" y="hd2"/>
              </a:cxn>
            </a:cxnLst>
            <a:rect l="0" t="0" r="r" b="b"/>
            <a:pathLst>
              <a:path w="21600" h="21600" extrusionOk="0">
                <a:moveTo>
                  <a:pt x="9906" y="12830"/>
                </a:moveTo>
                <a:cubicBezTo>
                  <a:pt x="9906" y="18677"/>
                  <a:pt x="9906" y="18677"/>
                  <a:pt x="9906" y="18677"/>
                </a:cubicBezTo>
                <a:cubicBezTo>
                  <a:pt x="9906" y="19489"/>
                  <a:pt x="9631" y="20301"/>
                  <a:pt x="9218" y="20788"/>
                </a:cubicBezTo>
                <a:cubicBezTo>
                  <a:pt x="8668" y="21438"/>
                  <a:pt x="8117" y="21600"/>
                  <a:pt x="7429" y="21600"/>
                </a:cubicBezTo>
                <a:cubicBezTo>
                  <a:pt x="2476" y="21600"/>
                  <a:pt x="2476" y="21600"/>
                  <a:pt x="2476" y="21600"/>
                </a:cubicBezTo>
                <a:cubicBezTo>
                  <a:pt x="1789" y="21600"/>
                  <a:pt x="1101" y="21438"/>
                  <a:pt x="688" y="20788"/>
                </a:cubicBezTo>
                <a:cubicBezTo>
                  <a:pt x="138" y="20301"/>
                  <a:pt x="0" y="19489"/>
                  <a:pt x="0" y="18677"/>
                </a:cubicBezTo>
                <a:cubicBezTo>
                  <a:pt x="0" y="7958"/>
                  <a:pt x="0" y="7958"/>
                  <a:pt x="0" y="7958"/>
                </a:cubicBezTo>
                <a:cubicBezTo>
                  <a:pt x="0" y="6821"/>
                  <a:pt x="138" y="5847"/>
                  <a:pt x="413" y="4872"/>
                </a:cubicBezTo>
                <a:cubicBezTo>
                  <a:pt x="825" y="3898"/>
                  <a:pt x="1238" y="3086"/>
                  <a:pt x="1926" y="2274"/>
                </a:cubicBezTo>
                <a:cubicBezTo>
                  <a:pt x="2476" y="1624"/>
                  <a:pt x="3164" y="1137"/>
                  <a:pt x="3990" y="650"/>
                </a:cubicBezTo>
                <a:cubicBezTo>
                  <a:pt x="4815" y="325"/>
                  <a:pt x="5641" y="0"/>
                  <a:pt x="6604" y="0"/>
                </a:cubicBezTo>
                <a:cubicBezTo>
                  <a:pt x="7429" y="0"/>
                  <a:pt x="7429" y="0"/>
                  <a:pt x="7429" y="0"/>
                </a:cubicBezTo>
                <a:cubicBezTo>
                  <a:pt x="7704" y="0"/>
                  <a:pt x="7842" y="162"/>
                  <a:pt x="7980" y="325"/>
                </a:cubicBezTo>
                <a:cubicBezTo>
                  <a:pt x="8255" y="487"/>
                  <a:pt x="8255" y="812"/>
                  <a:pt x="8255" y="974"/>
                </a:cubicBezTo>
                <a:cubicBezTo>
                  <a:pt x="8255" y="2923"/>
                  <a:pt x="8255" y="2923"/>
                  <a:pt x="8255" y="2923"/>
                </a:cubicBezTo>
                <a:cubicBezTo>
                  <a:pt x="8255" y="3248"/>
                  <a:pt x="8255" y="3573"/>
                  <a:pt x="7980" y="3735"/>
                </a:cubicBezTo>
                <a:cubicBezTo>
                  <a:pt x="7842" y="3898"/>
                  <a:pt x="7704" y="4060"/>
                  <a:pt x="7429" y="4060"/>
                </a:cubicBezTo>
                <a:cubicBezTo>
                  <a:pt x="6604" y="4060"/>
                  <a:pt x="6604" y="4060"/>
                  <a:pt x="6604" y="4060"/>
                </a:cubicBezTo>
                <a:cubicBezTo>
                  <a:pt x="5641" y="4060"/>
                  <a:pt x="4953" y="4385"/>
                  <a:pt x="4265" y="5197"/>
                </a:cubicBezTo>
                <a:cubicBezTo>
                  <a:pt x="3577" y="5847"/>
                  <a:pt x="3302" y="6821"/>
                  <a:pt x="3302" y="7958"/>
                </a:cubicBezTo>
                <a:cubicBezTo>
                  <a:pt x="3302" y="8445"/>
                  <a:pt x="3302" y="8445"/>
                  <a:pt x="3302" y="8445"/>
                </a:cubicBezTo>
                <a:cubicBezTo>
                  <a:pt x="3302" y="8770"/>
                  <a:pt x="3439" y="9095"/>
                  <a:pt x="3577" y="9420"/>
                </a:cubicBezTo>
                <a:cubicBezTo>
                  <a:pt x="3852" y="9744"/>
                  <a:pt x="4127" y="9907"/>
                  <a:pt x="4540" y="9907"/>
                </a:cubicBezTo>
                <a:cubicBezTo>
                  <a:pt x="7429" y="9907"/>
                  <a:pt x="7429" y="9907"/>
                  <a:pt x="7429" y="9907"/>
                </a:cubicBezTo>
                <a:cubicBezTo>
                  <a:pt x="8117" y="9907"/>
                  <a:pt x="8668" y="10232"/>
                  <a:pt x="9218" y="10719"/>
                </a:cubicBezTo>
                <a:cubicBezTo>
                  <a:pt x="9631" y="11368"/>
                  <a:pt x="9906" y="12018"/>
                  <a:pt x="9906" y="12830"/>
                </a:cubicBezTo>
                <a:close/>
                <a:moveTo>
                  <a:pt x="21600" y="12830"/>
                </a:moveTo>
                <a:cubicBezTo>
                  <a:pt x="21600" y="18677"/>
                  <a:pt x="21600" y="18677"/>
                  <a:pt x="21600" y="18677"/>
                </a:cubicBezTo>
                <a:cubicBezTo>
                  <a:pt x="21600" y="19489"/>
                  <a:pt x="21325" y="20301"/>
                  <a:pt x="20912" y="20788"/>
                </a:cubicBezTo>
                <a:cubicBezTo>
                  <a:pt x="20362" y="21438"/>
                  <a:pt x="19811" y="21600"/>
                  <a:pt x="19124" y="21600"/>
                </a:cubicBezTo>
                <a:cubicBezTo>
                  <a:pt x="14033" y="21600"/>
                  <a:pt x="14033" y="21600"/>
                  <a:pt x="14033" y="21600"/>
                </a:cubicBezTo>
                <a:cubicBezTo>
                  <a:pt x="13345" y="21600"/>
                  <a:pt x="12795" y="21438"/>
                  <a:pt x="12382" y="20788"/>
                </a:cubicBezTo>
                <a:cubicBezTo>
                  <a:pt x="11832" y="20301"/>
                  <a:pt x="11557" y="19489"/>
                  <a:pt x="11557" y="18677"/>
                </a:cubicBezTo>
                <a:cubicBezTo>
                  <a:pt x="11557" y="7958"/>
                  <a:pt x="11557" y="7958"/>
                  <a:pt x="11557" y="7958"/>
                </a:cubicBezTo>
                <a:cubicBezTo>
                  <a:pt x="11557" y="6821"/>
                  <a:pt x="11832" y="5847"/>
                  <a:pt x="12107" y="4872"/>
                </a:cubicBezTo>
                <a:cubicBezTo>
                  <a:pt x="12520" y="3898"/>
                  <a:pt x="12932" y="3086"/>
                  <a:pt x="13620" y="2274"/>
                </a:cubicBezTo>
                <a:cubicBezTo>
                  <a:pt x="14171" y="1624"/>
                  <a:pt x="14859" y="1137"/>
                  <a:pt x="15684" y="650"/>
                </a:cubicBezTo>
                <a:cubicBezTo>
                  <a:pt x="16510" y="325"/>
                  <a:pt x="17335" y="0"/>
                  <a:pt x="18298" y="0"/>
                </a:cubicBezTo>
                <a:cubicBezTo>
                  <a:pt x="19124" y="0"/>
                  <a:pt x="19124" y="0"/>
                  <a:pt x="19124" y="0"/>
                </a:cubicBezTo>
                <a:cubicBezTo>
                  <a:pt x="19261" y="0"/>
                  <a:pt x="19536" y="162"/>
                  <a:pt x="19674" y="325"/>
                </a:cubicBezTo>
                <a:cubicBezTo>
                  <a:pt x="19811" y="487"/>
                  <a:pt x="19949" y="812"/>
                  <a:pt x="19949" y="974"/>
                </a:cubicBezTo>
                <a:cubicBezTo>
                  <a:pt x="19949" y="2923"/>
                  <a:pt x="19949" y="2923"/>
                  <a:pt x="19949" y="2923"/>
                </a:cubicBezTo>
                <a:cubicBezTo>
                  <a:pt x="19949" y="3248"/>
                  <a:pt x="19811" y="3573"/>
                  <a:pt x="19674" y="3735"/>
                </a:cubicBezTo>
                <a:cubicBezTo>
                  <a:pt x="19536" y="3898"/>
                  <a:pt x="19261" y="4060"/>
                  <a:pt x="19124" y="4060"/>
                </a:cubicBezTo>
                <a:cubicBezTo>
                  <a:pt x="18298" y="4060"/>
                  <a:pt x="18298" y="4060"/>
                  <a:pt x="18298" y="4060"/>
                </a:cubicBezTo>
                <a:cubicBezTo>
                  <a:pt x="17335" y="4060"/>
                  <a:pt x="16510" y="4385"/>
                  <a:pt x="15959" y="5197"/>
                </a:cubicBezTo>
                <a:cubicBezTo>
                  <a:pt x="15271" y="5847"/>
                  <a:pt x="14996" y="6821"/>
                  <a:pt x="14996" y="7958"/>
                </a:cubicBezTo>
                <a:cubicBezTo>
                  <a:pt x="14996" y="8445"/>
                  <a:pt x="14996" y="8445"/>
                  <a:pt x="14996" y="8445"/>
                </a:cubicBezTo>
                <a:cubicBezTo>
                  <a:pt x="14996" y="8770"/>
                  <a:pt x="14996" y="9095"/>
                  <a:pt x="15271" y="9420"/>
                </a:cubicBezTo>
                <a:cubicBezTo>
                  <a:pt x="15546" y="9744"/>
                  <a:pt x="15822" y="9907"/>
                  <a:pt x="16234" y="9907"/>
                </a:cubicBezTo>
                <a:cubicBezTo>
                  <a:pt x="19124" y="9907"/>
                  <a:pt x="19124" y="9907"/>
                  <a:pt x="19124" y="9907"/>
                </a:cubicBezTo>
                <a:cubicBezTo>
                  <a:pt x="19811" y="9907"/>
                  <a:pt x="20362" y="10232"/>
                  <a:pt x="20912" y="10719"/>
                </a:cubicBezTo>
                <a:cubicBezTo>
                  <a:pt x="21325" y="11368"/>
                  <a:pt x="21600" y="12018"/>
                  <a:pt x="21600" y="12830"/>
                </a:cubicBezTo>
                <a:close/>
              </a:path>
            </a:pathLst>
          </a:custGeom>
          <a:solidFill>
            <a:schemeClr val="bg1">
              <a:lumMod val="85000"/>
              <a:alpha val="50000"/>
            </a:schemeClr>
          </a:solidFill>
          <a:ln>
            <a:noFill/>
          </a:ln>
        </p:spPr>
        <p:txBody>
          <a:bodyPr vert="horz" wrap="square" lIns="91440" tIns="45720" rIns="91440" bIns="45720" numCol="1" anchor="t" anchorCtr="0" compatLnSpc="1">
            <a:prstTxWarp prst="textNoShape">
              <a:avLst/>
            </a:prstTxWarp>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lumMod val="65000"/>
                  <a:lumOff val="35000"/>
                </a:prstClr>
              </a:solidFill>
              <a:effectLst/>
              <a:uLnTx/>
              <a:uFillTx/>
              <a:latin typeface="Sulphur Point"/>
              <a:ea typeface="+mn-ea"/>
              <a:cs typeface="+mn-cs"/>
            </a:endParaRPr>
          </a:p>
        </p:txBody>
      </p:sp>
      <p:sp>
        <p:nvSpPr>
          <p:cNvPr id="30" name="Quote Sign">
            <a:extLst>
              <a:ext uri="{FF2B5EF4-FFF2-40B4-BE49-F238E27FC236}">
                <a16:creationId xmlns:a16="http://schemas.microsoft.com/office/drawing/2014/main" id="{88ADD411-C83F-48B4-A73F-257F94EF930A}"/>
              </a:ext>
            </a:extLst>
          </p:cNvPr>
          <p:cNvSpPr/>
          <p:nvPr/>
        </p:nvSpPr>
        <p:spPr>
          <a:xfrm rot="10800000" flipV="1">
            <a:off x="10401618" y="2606818"/>
            <a:ext cx="400052" cy="338506"/>
          </a:xfrm>
          <a:custGeom>
            <a:avLst/>
            <a:gdLst/>
            <a:ahLst/>
            <a:cxnLst>
              <a:cxn ang="0">
                <a:pos x="wd2" y="hd2"/>
              </a:cxn>
              <a:cxn ang="5400000">
                <a:pos x="wd2" y="hd2"/>
              </a:cxn>
              <a:cxn ang="10800000">
                <a:pos x="wd2" y="hd2"/>
              </a:cxn>
              <a:cxn ang="16200000">
                <a:pos x="wd2" y="hd2"/>
              </a:cxn>
            </a:cxnLst>
            <a:rect l="0" t="0" r="r" b="b"/>
            <a:pathLst>
              <a:path w="21600" h="21600" extrusionOk="0">
                <a:moveTo>
                  <a:pt x="9906" y="12830"/>
                </a:moveTo>
                <a:cubicBezTo>
                  <a:pt x="9906" y="18677"/>
                  <a:pt x="9906" y="18677"/>
                  <a:pt x="9906" y="18677"/>
                </a:cubicBezTo>
                <a:cubicBezTo>
                  <a:pt x="9906" y="19489"/>
                  <a:pt x="9631" y="20301"/>
                  <a:pt x="9218" y="20788"/>
                </a:cubicBezTo>
                <a:cubicBezTo>
                  <a:pt x="8668" y="21438"/>
                  <a:pt x="8117" y="21600"/>
                  <a:pt x="7429" y="21600"/>
                </a:cubicBezTo>
                <a:cubicBezTo>
                  <a:pt x="2476" y="21600"/>
                  <a:pt x="2476" y="21600"/>
                  <a:pt x="2476" y="21600"/>
                </a:cubicBezTo>
                <a:cubicBezTo>
                  <a:pt x="1789" y="21600"/>
                  <a:pt x="1101" y="21438"/>
                  <a:pt x="688" y="20788"/>
                </a:cubicBezTo>
                <a:cubicBezTo>
                  <a:pt x="138" y="20301"/>
                  <a:pt x="0" y="19489"/>
                  <a:pt x="0" y="18677"/>
                </a:cubicBezTo>
                <a:cubicBezTo>
                  <a:pt x="0" y="7958"/>
                  <a:pt x="0" y="7958"/>
                  <a:pt x="0" y="7958"/>
                </a:cubicBezTo>
                <a:cubicBezTo>
                  <a:pt x="0" y="6821"/>
                  <a:pt x="138" y="5847"/>
                  <a:pt x="413" y="4872"/>
                </a:cubicBezTo>
                <a:cubicBezTo>
                  <a:pt x="825" y="3898"/>
                  <a:pt x="1238" y="3086"/>
                  <a:pt x="1926" y="2274"/>
                </a:cubicBezTo>
                <a:cubicBezTo>
                  <a:pt x="2476" y="1624"/>
                  <a:pt x="3164" y="1137"/>
                  <a:pt x="3990" y="650"/>
                </a:cubicBezTo>
                <a:cubicBezTo>
                  <a:pt x="4815" y="325"/>
                  <a:pt x="5641" y="0"/>
                  <a:pt x="6604" y="0"/>
                </a:cubicBezTo>
                <a:cubicBezTo>
                  <a:pt x="7429" y="0"/>
                  <a:pt x="7429" y="0"/>
                  <a:pt x="7429" y="0"/>
                </a:cubicBezTo>
                <a:cubicBezTo>
                  <a:pt x="7704" y="0"/>
                  <a:pt x="7842" y="162"/>
                  <a:pt x="7980" y="325"/>
                </a:cubicBezTo>
                <a:cubicBezTo>
                  <a:pt x="8255" y="487"/>
                  <a:pt x="8255" y="812"/>
                  <a:pt x="8255" y="974"/>
                </a:cubicBezTo>
                <a:cubicBezTo>
                  <a:pt x="8255" y="2923"/>
                  <a:pt x="8255" y="2923"/>
                  <a:pt x="8255" y="2923"/>
                </a:cubicBezTo>
                <a:cubicBezTo>
                  <a:pt x="8255" y="3248"/>
                  <a:pt x="8255" y="3573"/>
                  <a:pt x="7980" y="3735"/>
                </a:cubicBezTo>
                <a:cubicBezTo>
                  <a:pt x="7842" y="3898"/>
                  <a:pt x="7704" y="4060"/>
                  <a:pt x="7429" y="4060"/>
                </a:cubicBezTo>
                <a:cubicBezTo>
                  <a:pt x="6604" y="4060"/>
                  <a:pt x="6604" y="4060"/>
                  <a:pt x="6604" y="4060"/>
                </a:cubicBezTo>
                <a:cubicBezTo>
                  <a:pt x="5641" y="4060"/>
                  <a:pt x="4953" y="4385"/>
                  <a:pt x="4265" y="5197"/>
                </a:cubicBezTo>
                <a:cubicBezTo>
                  <a:pt x="3577" y="5847"/>
                  <a:pt x="3302" y="6821"/>
                  <a:pt x="3302" y="7958"/>
                </a:cubicBezTo>
                <a:cubicBezTo>
                  <a:pt x="3302" y="8445"/>
                  <a:pt x="3302" y="8445"/>
                  <a:pt x="3302" y="8445"/>
                </a:cubicBezTo>
                <a:cubicBezTo>
                  <a:pt x="3302" y="8770"/>
                  <a:pt x="3439" y="9095"/>
                  <a:pt x="3577" y="9420"/>
                </a:cubicBezTo>
                <a:cubicBezTo>
                  <a:pt x="3852" y="9744"/>
                  <a:pt x="4127" y="9907"/>
                  <a:pt x="4540" y="9907"/>
                </a:cubicBezTo>
                <a:cubicBezTo>
                  <a:pt x="7429" y="9907"/>
                  <a:pt x="7429" y="9907"/>
                  <a:pt x="7429" y="9907"/>
                </a:cubicBezTo>
                <a:cubicBezTo>
                  <a:pt x="8117" y="9907"/>
                  <a:pt x="8668" y="10232"/>
                  <a:pt x="9218" y="10719"/>
                </a:cubicBezTo>
                <a:cubicBezTo>
                  <a:pt x="9631" y="11368"/>
                  <a:pt x="9906" y="12018"/>
                  <a:pt x="9906" y="12830"/>
                </a:cubicBezTo>
                <a:close/>
                <a:moveTo>
                  <a:pt x="21600" y="12830"/>
                </a:moveTo>
                <a:cubicBezTo>
                  <a:pt x="21600" y="18677"/>
                  <a:pt x="21600" y="18677"/>
                  <a:pt x="21600" y="18677"/>
                </a:cubicBezTo>
                <a:cubicBezTo>
                  <a:pt x="21600" y="19489"/>
                  <a:pt x="21325" y="20301"/>
                  <a:pt x="20912" y="20788"/>
                </a:cubicBezTo>
                <a:cubicBezTo>
                  <a:pt x="20362" y="21438"/>
                  <a:pt x="19811" y="21600"/>
                  <a:pt x="19124" y="21600"/>
                </a:cubicBezTo>
                <a:cubicBezTo>
                  <a:pt x="14033" y="21600"/>
                  <a:pt x="14033" y="21600"/>
                  <a:pt x="14033" y="21600"/>
                </a:cubicBezTo>
                <a:cubicBezTo>
                  <a:pt x="13345" y="21600"/>
                  <a:pt x="12795" y="21438"/>
                  <a:pt x="12382" y="20788"/>
                </a:cubicBezTo>
                <a:cubicBezTo>
                  <a:pt x="11832" y="20301"/>
                  <a:pt x="11557" y="19489"/>
                  <a:pt x="11557" y="18677"/>
                </a:cubicBezTo>
                <a:cubicBezTo>
                  <a:pt x="11557" y="7958"/>
                  <a:pt x="11557" y="7958"/>
                  <a:pt x="11557" y="7958"/>
                </a:cubicBezTo>
                <a:cubicBezTo>
                  <a:pt x="11557" y="6821"/>
                  <a:pt x="11832" y="5847"/>
                  <a:pt x="12107" y="4872"/>
                </a:cubicBezTo>
                <a:cubicBezTo>
                  <a:pt x="12520" y="3898"/>
                  <a:pt x="12932" y="3086"/>
                  <a:pt x="13620" y="2274"/>
                </a:cubicBezTo>
                <a:cubicBezTo>
                  <a:pt x="14171" y="1624"/>
                  <a:pt x="14859" y="1137"/>
                  <a:pt x="15684" y="650"/>
                </a:cubicBezTo>
                <a:cubicBezTo>
                  <a:pt x="16510" y="325"/>
                  <a:pt x="17335" y="0"/>
                  <a:pt x="18298" y="0"/>
                </a:cubicBezTo>
                <a:cubicBezTo>
                  <a:pt x="19124" y="0"/>
                  <a:pt x="19124" y="0"/>
                  <a:pt x="19124" y="0"/>
                </a:cubicBezTo>
                <a:cubicBezTo>
                  <a:pt x="19261" y="0"/>
                  <a:pt x="19536" y="162"/>
                  <a:pt x="19674" y="325"/>
                </a:cubicBezTo>
                <a:cubicBezTo>
                  <a:pt x="19811" y="487"/>
                  <a:pt x="19949" y="812"/>
                  <a:pt x="19949" y="974"/>
                </a:cubicBezTo>
                <a:cubicBezTo>
                  <a:pt x="19949" y="2923"/>
                  <a:pt x="19949" y="2923"/>
                  <a:pt x="19949" y="2923"/>
                </a:cubicBezTo>
                <a:cubicBezTo>
                  <a:pt x="19949" y="3248"/>
                  <a:pt x="19811" y="3573"/>
                  <a:pt x="19674" y="3735"/>
                </a:cubicBezTo>
                <a:cubicBezTo>
                  <a:pt x="19536" y="3898"/>
                  <a:pt x="19261" y="4060"/>
                  <a:pt x="19124" y="4060"/>
                </a:cubicBezTo>
                <a:cubicBezTo>
                  <a:pt x="18298" y="4060"/>
                  <a:pt x="18298" y="4060"/>
                  <a:pt x="18298" y="4060"/>
                </a:cubicBezTo>
                <a:cubicBezTo>
                  <a:pt x="17335" y="4060"/>
                  <a:pt x="16510" y="4385"/>
                  <a:pt x="15959" y="5197"/>
                </a:cubicBezTo>
                <a:cubicBezTo>
                  <a:pt x="15271" y="5847"/>
                  <a:pt x="14996" y="6821"/>
                  <a:pt x="14996" y="7958"/>
                </a:cubicBezTo>
                <a:cubicBezTo>
                  <a:pt x="14996" y="8445"/>
                  <a:pt x="14996" y="8445"/>
                  <a:pt x="14996" y="8445"/>
                </a:cubicBezTo>
                <a:cubicBezTo>
                  <a:pt x="14996" y="8770"/>
                  <a:pt x="14996" y="9095"/>
                  <a:pt x="15271" y="9420"/>
                </a:cubicBezTo>
                <a:cubicBezTo>
                  <a:pt x="15546" y="9744"/>
                  <a:pt x="15822" y="9907"/>
                  <a:pt x="16234" y="9907"/>
                </a:cubicBezTo>
                <a:cubicBezTo>
                  <a:pt x="19124" y="9907"/>
                  <a:pt x="19124" y="9907"/>
                  <a:pt x="19124" y="9907"/>
                </a:cubicBezTo>
                <a:cubicBezTo>
                  <a:pt x="19811" y="9907"/>
                  <a:pt x="20362" y="10232"/>
                  <a:pt x="20912" y="10719"/>
                </a:cubicBezTo>
                <a:cubicBezTo>
                  <a:pt x="21325" y="11368"/>
                  <a:pt x="21600" y="12018"/>
                  <a:pt x="21600" y="12830"/>
                </a:cubicBezTo>
                <a:close/>
              </a:path>
            </a:pathLst>
          </a:custGeom>
          <a:solidFill>
            <a:schemeClr val="bg1">
              <a:lumMod val="85000"/>
              <a:alpha val="50000"/>
            </a:schemeClr>
          </a:solidFill>
          <a:ln>
            <a:noFill/>
          </a:ln>
        </p:spPr>
        <p:txBody>
          <a:bodyPr vert="horz" wrap="square" lIns="91440" tIns="45720" rIns="91440" bIns="45720" numCol="1" anchor="t" anchorCtr="0" compatLnSpc="1">
            <a:prstTxWarp prst="textNoShape">
              <a:avLst/>
            </a:prstTxWarp>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lumMod val="65000"/>
                  <a:lumOff val="35000"/>
                </a:prstClr>
              </a:solidFill>
              <a:effectLst/>
              <a:uLnTx/>
              <a:uFillTx/>
              <a:latin typeface="Sulphur Point"/>
              <a:ea typeface="+mn-ea"/>
              <a:cs typeface="+mn-cs"/>
            </a:endParaRPr>
          </a:p>
        </p:txBody>
      </p:sp>
      <p:sp>
        <p:nvSpPr>
          <p:cNvPr id="2" name="Rectangle: Rounded Corners 1">
            <a:extLst>
              <a:ext uri="{FF2B5EF4-FFF2-40B4-BE49-F238E27FC236}">
                <a16:creationId xmlns:a16="http://schemas.microsoft.com/office/drawing/2014/main" id="{BDC78A9C-C24A-48EF-9190-86DEE9270783}"/>
              </a:ext>
            </a:extLst>
          </p:cNvPr>
          <p:cNvSpPr/>
          <p:nvPr/>
        </p:nvSpPr>
        <p:spPr>
          <a:xfrm>
            <a:off x="3486150" y="4533900"/>
            <a:ext cx="5257800" cy="819496"/>
          </a:xfrm>
          <a:prstGeom prst="roundRect">
            <a:avLst>
              <a:gd name="adj" fmla="val 50000"/>
            </a:avLst>
          </a:prstGeom>
          <a:solidFill>
            <a:schemeClr val="bg1">
              <a:lumMod val="65000"/>
            </a:schemeClr>
          </a:solidFill>
          <a:ln>
            <a:noFill/>
          </a:ln>
          <a:effectLst>
            <a:outerShdw blurRad="254000" dist="381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a:ln>
                <a:noFill/>
              </a:ln>
              <a:solidFill>
                <a:prstClr val="white"/>
              </a:solidFill>
              <a:effectLst/>
              <a:uLnTx/>
              <a:uFillTx/>
              <a:latin typeface="Sulphur Point"/>
              <a:ea typeface="+mn-ea"/>
              <a:cs typeface="+mn-cs"/>
            </a:endParaRPr>
          </a:p>
        </p:txBody>
      </p:sp>
      <p:sp>
        <p:nvSpPr>
          <p:cNvPr id="29" name="Text Box 2">
            <a:extLst>
              <a:ext uri="{FF2B5EF4-FFF2-40B4-BE49-F238E27FC236}">
                <a16:creationId xmlns:a16="http://schemas.microsoft.com/office/drawing/2014/main" id="{AFC2CE3A-0D93-4F0E-9609-DECB8B600E08}"/>
              </a:ext>
            </a:extLst>
          </p:cNvPr>
          <p:cNvSpPr txBox="1">
            <a:spLocks noChangeArrowheads="1"/>
          </p:cNvSpPr>
          <p:nvPr/>
        </p:nvSpPr>
        <p:spPr bwMode="auto">
          <a:xfrm>
            <a:off x="1714272" y="2600326"/>
            <a:ext cx="8832511" cy="871538"/>
          </a:xfrm>
          <a:prstGeom prst="rect">
            <a:avLst/>
          </a:prstGeom>
          <a:noFill/>
          <a:ln w="9525">
            <a:noFill/>
            <a:miter lim="800000"/>
            <a:headEnd/>
            <a:tailEnd/>
          </a:ln>
        </p:spPr>
        <p:txBody>
          <a:bodyPr rot="0" vert="horz" wrap="square" lIns="91440" tIns="45720" rIns="91440" bIns="45720" anchor="t" anchorCtr="0">
            <a:no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SA" sz="2200" b="0" i="1" u="none" strike="noStrike" kern="1200" cap="none" spc="0" normalizeH="0" baseline="0" noProof="0" dirty="0">
                <a:ln>
                  <a:noFill/>
                </a:ln>
                <a:solidFill>
                  <a:prstClr val="white"/>
                </a:solidFill>
                <a:effectLst/>
                <a:uLnTx/>
                <a:uFillTx/>
                <a:latin typeface="Hassan LT Light" panose="01000400000000000000" pitchFamily="2" charset="-78"/>
                <a:ea typeface="+mn-ea"/>
                <a:cs typeface="Hassan LT Light" panose="01000400000000000000" pitchFamily="2" charset="-78"/>
              </a:rPr>
              <a:t>يقدم </a:t>
            </a:r>
            <a:r>
              <a:rPr kumimoji="0" lang="ar-EG" sz="2200" b="0" i="1" u="none" strike="noStrike" kern="1200" cap="none" spc="0" normalizeH="0" baseline="0" noProof="0" dirty="0">
                <a:ln>
                  <a:noFill/>
                </a:ln>
                <a:solidFill>
                  <a:prstClr val="white"/>
                </a:solidFill>
                <a:effectLst/>
                <a:uLnTx/>
                <a:uFillTx/>
                <a:latin typeface="Hassan LT Light" panose="01000400000000000000" pitchFamily="2" charset="-78"/>
                <a:ea typeface="+mn-ea"/>
                <a:cs typeface="Hassan LT Light" panose="01000400000000000000" pitchFamily="2" charset="-78"/>
              </a:rPr>
              <a:t>سراج حاليًا </a:t>
            </a:r>
            <a:r>
              <a:rPr kumimoji="0" lang="ar-SA" sz="2200" b="0" i="1" u="none" strike="noStrike" kern="1200" cap="none" spc="0" normalizeH="0" baseline="0" noProof="0" dirty="0">
                <a:ln>
                  <a:noFill/>
                </a:ln>
                <a:solidFill>
                  <a:prstClr val="white"/>
                </a:solidFill>
                <a:effectLst/>
                <a:uLnTx/>
                <a:uFillTx/>
                <a:latin typeface="Hassan LT Light" panose="01000400000000000000" pitchFamily="2" charset="-78"/>
                <a:ea typeface="+mn-ea"/>
                <a:cs typeface="Hassan LT Light" panose="01000400000000000000" pitchFamily="2" charset="-78"/>
              </a:rPr>
              <a:t>المساعدة لنا </a:t>
            </a:r>
            <a:r>
              <a:rPr kumimoji="0" lang="ar-EG" sz="2200" b="0" i="1" u="none" strike="noStrike" kern="1200" cap="none" spc="0" normalizeH="0" baseline="0" noProof="0" dirty="0">
                <a:ln>
                  <a:noFill/>
                </a:ln>
                <a:solidFill>
                  <a:prstClr val="white"/>
                </a:solidFill>
                <a:effectLst/>
                <a:uLnTx/>
                <a:uFillTx/>
                <a:latin typeface="Hassan LT Light" panose="01000400000000000000" pitchFamily="2" charset="-78"/>
                <a:ea typeface="+mn-ea"/>
                <a:cs typeface="Hassan LT Light" panose="01000400000000000000" pitchFamily="2" charset="-78"/>
              </a:rPr>
              <a:t>في مشروع في السعودية. </a:t>
            </a:r>
            <a:r>
              <a:rPr kumimoji="0" lang="ar-SA" sz="2200" b="0" i="1" u="none" strike="noStrike" kern="1200" cap="none" spc="0" normalizeH="0" baseline="0" noProof="0" dirty="0">
                <a:ln>
                  <a:noFill/>
                </a:ln>
                <a:solidFill>
                  <a:prstClr val="white"/>
                </a:solidFill>
                <a:effectLst/>
                <a:uLnTx/>
                <a:uFillTx/>
                <a:latin typeface="Hassan LT Light" panose="01000400000000000000" pitchFamily="2" charset="-78"/>
                <a:ea typeface="+mn-ea"/>
                <a:cs typeface="Hassan LT Light" panose="01000400000000000000" pitchFamily="2" charset="-78"/>
              </a:rPr>
              <a:t>وقبل انضمامه </a:t>
            </a:r>
            <a:r>
              <a:rPr kumimoji="0" lang="ar-EG" sz="2200" b="0" i="1" u="none" strike="noStrike" kern="1200" cap="none" spc="0" normalizeH="0" baseline="0" noProof="0" dirty="0">
                <a:ln>
                  <a:noFill/>
                </a:ln>
                <a:solidFill>
                  <a:prstClr val="white"/>
                </a:solidFill>
                <a:effectLst/>
                <a:uLnTx/>
                <a:uFillTx/>
                <a:latin typeface="Hassan LT Light" panose="01000400000000000000" pitchFamily="2" charset="-78"/>
                <a:ea typeface="+mn-ea"/>
                <a:cs typeface="Hassan LT Light" panose="01000400000000000000" pitchFamily="2" charset="-78"/>
              </a:rPr>
              <a:t> كنا نواجه صعوبات</a:t>
            </a:r>
            <a:r>
              <a:rPr kumimoji="0" lang="ar-SA" sz="2200" b="0" i="1" u="none" strike="noStrike" kern="1200" cap="none" spc="0" normalizeH="0" baseline="0" noProof="0" dirty="0">
                <a:ln>
                  <a:noFill/>
                </a:ln>
                <a:solidFill>
                  <a:prstClr val="white"/>
                </a:solidFill>
                <a:effectLst/>
                <a:uLnTx/>
                <a:uFillTx/>
                <a:latin typeface="Hassan LT Light" panose="01000400000000000000" pitchFamily="2" charset="-78"/>
                <a:ea typeface="+mn-ea"/>
                <a:cs typeface="Hassan LT Light" panose="01000400000000000000" pitchFamily="2" charset="-78"/>
              </a:rPr>
              <a:t> جمة</a:t>
            </a:r>
            <a:r>
              <a:rPr kumimoji="0" lang="ar-EG" sz="2200" b="0" i="1" u="none" strike="noStrike" kern="1200" cap="none" spc="0" normalizeH="0" baseline="0" noProof="0" dirty="0">
                <a:ln>
                  <a:noFill/>
                </a:ln>
                <a:solidFill>
                  <a:prstClr val="white"/>
                </a:solidFill>
                <a:effectLst/>
                <a:uLnTx/>
                <a:uFillTx/>
                <a:latin typeface="Hassan LT Light" panose="01000400000000000000" pitchFamily="2" charset="-78"/>
                <a:ea typeface="+mn-ea"/>
                <a:cs typeface="Hassan LT Light" panose="01000400000000000000" pitchFamily="2" charset="-78"/>
              </a:rPr>
              <a:t> وتأخير </a:t>
            </a:r>
            <a:r>
              <a:rPr kumimoji="0" lang="ar-SA" sz="2200" b="0" i="1" u="none" strike="noStrike" kern="1200" cap="none" spc="0" normalizeH="0" baseline="0" noProof="0" dirty="0">
                <a:ln>
                  <a:noFill/>
                </a:ln>
                <a:solidFill>
                  <a:prstClr val="white"/>
                </a:solidFill>
                <a:effectLst/>
                <a:uLnTx/>
                <a:uFillTx/>
                <a:latin typeface="Hassan LT Light" panose="01000400000000000000" pitchFamily="2" charset="-78"/>
                <a:ea typeface="+mn-ea"/>
                <a:cs typeface="Hassan LT Light" panose="01000400000000000000" pitchFamily="2" charset="-78"/>
              </a:rPr>
              <a:t>في تعاملاتنا مع </a:t>
            </a:r>
            <a:r>
              <a:rPr kumimoji="0" lang="ar-EG" sz="2200" b="0" i="1" u="none" strike="noStrike" kern="1200" cap="none" spc="0" normalizeH="0" baseline="0" noProof="0" dirty="0">
                <a:ln>
                  <a:noFill/>
                </a:ln>
                <a:solidFill>
                  <a:prstClr val="white"/>
                </a:solidFill>
                <a:effectLst/>
                <a:uLnTx/>
                <a:uFillTx/>
                <a:latin typeface="Hassan LT Light" panose="01000400000000000000" pitchFamily="2" charset="-78"/>
                <a:ea typeface="+mn-ea"/>
                <a:cs typeface="Hassan LT Light" panose="01000400000000000000" pitchFamily="2" charset="-78"/>
              </a:rPr>
              <a:t>السلطات المعنية. </a:t>
            </a:r>
            <a:r>
              <a:rPr kumimoji="0" lang="ar-SA" sz="2200" b="0" i="1" u="none" strike="noStrike" kern="1200" cap="none" spc="0" normalizeH="0" baseline="0" noProof="0" dirty="0">
                <a:ln>
                  <a:noFill/>
                </a:ln>
                <a:solidFill>
                  <a:prstClr val="white"/>
                </a:solidFill>
                <a:effectLst/>
                <a:uLnTx/>
                <a:uFillTx/>
                <a:latin typeface="Hassan LT Light" panose="01000400000000000000" pitchFamily="2" charset="-78"/>
                <a:ea typeface="+mn-ea"/>
                <a:cs typeface="Hassan LT Light" panose="01000400000000000000" pitchFamily="2" charset="-78"/>
              </a:rPr>
              <a:t>غير أنه </a:t>
            </a:r>
            <a:r>
              <a:rPr kumimoji="0" lang="ar-EG" sz="2200" b="0" i="1" u="none" strike="noStrike" kern="1200" cap="none" spc="0" normalizeH="0" baseline="0" noProof="0" dirty="0">
                <a:ln>
                  <a:noFill/>
                </a:ln>
                <a:solidFill>
                  <a:prstClr val="white"/>
                </a:solidFill>
                <a:effectLst/>
                <a:uLnTx/>
                <a:uFillTx/>
                <a:latin typeface="Hassan LT Light" panose="01000400000000000000" pitchFamily="2" charset="-78"/>
                <a:ea typeface="+mn-ea"/>
                <a:cs typeface="Hassan LT Light" panose="01000400000000000000" pitchFamily="2" charset="-78"/>
              </a:rPr>
              <a:t>بمجرد أن </a:t>
            </a:r>
            <a:r>
              <a:rPr kumimoji="0" lang="ar-SA" sz="2200" b="0" i="1" u="none" strike="noStrike" kern="1200" cap="none" spc="0" normalizeH="0" baseline="0" noProof="0" dirty="0">
                <a:ln>
                  <a:noFill/>
                </a:ln>
                <a:solidFill>
                  <a:prstClr val="white"/>
                </a:solidFill>
                <a:effectLst/>
                <a:uLnTx/>
                <a:uFillTx/>
                <a:latin typeface="Hassan LT Light" panose="01000400000000000000" pitchFamily="2" charset="-78"/>
                <a:ea typeface="+mn-ea"/>
                <a:cs typeface="Hassan LT Light" panose="01000400000000000000" pitchFamily="2" charset="-78"/>
              </a:rPr>
              <a:t>تولى </a:t>
            </a:r>
            <a:r>
              <a:rPr kumimoji="0" lang="ar-EG" sz="2200" b="0" i="1" u="none" strike="noStrike" kern="1200" cap="none" spc="0" normalizeH="0" baseline="0" noProof="0" dirty="0">
                <a:ln>
                  <a:noFill/>
                </a:ln>
                <a:solidFill>
                  <a:prstClr val="white"/>
                </a:solidFill>
                <a:effectLst/>
                <a:uLnTx/>
                <a:uFillTx/>
                <a:latin typeface="Hassan LT Light" panose="01000400000000000000" pitchFamily="2" charset="-78"/>
                <a:ea typeface="+mn-ea"/>
                <a:cs typeface="Hassan LT Light" panose="01000400000000000000" pitchFamily="2" charset="-78"/>
              </a:rPr>
              <a:t>سراج الأمور، </a:t>
            </a:r>
            <a:r>
              <a:rPr kumimoji="0" lang="ar-SA" sz="2200" b="0" i="1" u="none" strike="noStrike" kern="1200" cap="none" spc="0" normalizeH="0" baseline="0" noProof="0" dirty="0">
                <a:ln>
                  <a:noFill/>
                </a:ln>
                <a:solidFill>
                  <a:prstClr val="white"/>
                </a:solidFill>
                <a:effectLst/>
                <a:uLnTx/>
                <a:uFillTx/>
                <a:latin typeface="Hassan LT Light" panose="01000400000000000000" pitchFamily="2" charset="-78"/>
                <a:ea typeface="+mn-ea"/>
                <a:cs typeface="Hassan LT Light" panose="01000400000000000000" pitchFamily="2" charset="-78"/>
              </a:rPr>
              <a:t>تم </a:t>
            </a:r>
            <a:r>
              <a:rPr kumimoji="0" lang="ar-EG" sz="2200" b="0" i="1" u="none" strike="noStrike" kern="1200" cap="none" spc="0" normalizeH="0" baseline="0" noProof="0" dirty="0">
                <a:ln>
                  <a:noFill/>
                </a:ln>
                <a:solidFill>
                  <a:prstClr val="white"/>
                </a:solidFill>
                <a:effectLst/>
                <a:uLnTx/>
                <a:uFillTx/>
                <a:latin typeface="Hassan LT Light" panose="01000400000000000000" pitchFamily="2" charset="-78"/>
                <a:ea typeface="+mn-ea"/>
                <a:cs typeface="Hassan LT Light" panose="01000400000000000000" pitchFamily="2" charset="-78"/>
              </a:rPr>
              <a:t>حل المشكلات في وقت قصير جدًا و</a:t>
            </a:r>
            <a:r>
              <a:rPr kumimoji="0" lang="ar-SA" sz="2200" b="0" i="1" u="none" strike="noStrike" kern="1200" cap="none" spc="0" normalizeH="0" baseline="0" noProof="0" dirty="0">
                <a:ln>
                  <a:noFill/>
                </a:ln>
                <a:solidFill>
                  <a:prstClr val="white"/>
                </a:solidFill>
                <a:effectLst/>
                <a:uLnTx/>
                <a:uFillTx/>
                <a:latin typeface="Hassan LT Light" panose="01000400000000000000" pitchFamily="2" charset="-78"/>
                <a:ea typeface="+mn-ea"/>
                <a:cs typeface="Hassan LT Light" panose="01000400000000000000" pitchFamily="2" charset="-78"/>
              </a:rPr>
              <a:t>حصلنا على النتائج المرجوة. </a:t>
            </a:r>
            <a:r>
              <a:rPr kumimoji="0" lang="ar-EG" sz="2200" b="0" i="1" u="none" strike="noStrike" kern="1200" cap="none" spc="0" normalizeH="0" baseline="0" noProof="0" dirty="0">
                <a:ln>
                  <a:noFill/>
                </a:ln>
                <a:solidFill>
                  <a:prstClr val="white"/>
                </a:solidFill>
                <a:effectLst/>
                <a:uLnTx/>
                <a:uFillTx/>
                <a:latin typeface="Hassan LT Light" panose="01000400000000000000" pitchFamily="2" charset="-78"/>
                <a:ea typeface="+mn-ea"/>
                <a:cs typeface="Hassan LT Light" panose="01000400000000000000" pitchFamily="2" charset="-78"/>
              </a:rPr>
              <a:t> إن </a:t>
            </a:r>
            <a:r>
              <a:rPr kumimoji="0" lang="ar-SA" sz="2200" b="0" i="1" u="none" strike="noStrike" kern="1200" cap="none" spc="0" normalizeH="0" baseline="0" noProof="0" dirty="0">
                <a:ln>
                  <a:noFill/>
                </a:ln>
                <a:solidFill>
                  <a:prstClr val="white"/>
                </a:solidFill>
                <a:effectLst/>
                <a:uLnTx/>
                <a:uFillTx/>
                <a:latin typeface="Hassan LT Light" panose="01000400000000000000" pitchFamily="2" charset="-78"/>
                <a:ea typeface="+mn-ea"/>
                <a:cs typeface="Hassan LT Light" panose="01000400000000000000" pitchFamily="2" charset="-78"/>
              </a:rPr>
              <a:t>سيد سراج </a:t>
            </a:r>
            <a:r>
              <a:rPr kumimoji="0" lang="ar-EG" sz="2200" b="0" i="1" u="none" strike="noStrike" kern="1200" cap="none" spc="0" normalizeH="0" baseline="0" noProof="0" dirty="0">
                <a:ln>
                  <a:noFill/>
                </a:ln>
                <a:solidFill>
                  <a:prstClr val="white"/>
                </a:solidFill>
                <a:effectLst/>
                <a:uLnTx/>
                <a:uFillTx/>
                <a:latin typeface="Hassan LT Light" panose="01000400000000000000" pitchFamily="2" charset="-78"/>
                <a:ea typeface="+mn-ea"/>
                <a:cs typeface="Hassan LT Light" panose="01000400000000000000" pitchFamily="2" charset="-78"/>
              </a:rPr>
              <a:t>هو محترف حقيقي وأوصي بخدماته للآخرين</a:t>
            </a:r>
            <a:endParaRPr kumimoji="0" lang="ar-EG" sz="1800" b="0" i="1" u="none" strike="noStrike" kern="1200" cap="none" spc="0" normalizeH="0" baseline="0" noProof="0" dirty="0">
              <a:ln>
                <a:noFill/>
              </a:ln>
              <a:solidFill>
                <a:prstClr val="white"/>
              </a:solidFill>
              <a:effectLst/>
              <a:uLnTx/>
              <a:uFillTx/>
              <a:latin typeface="Hassan LT Bold" panose="01000400000000000000" pitchFamily="2" charset="-78"/>
              <a:ea typeface="+mn-ea"/>
              <a:cs typeface="Hassan LT Bold" panose="01000400000000000000" pitchFamily="2" charset="-78"/>
            </a:endParaRPr>
          </a:p>
          <a:p>
            <a:pPr marL="0" marR="0" lvl="0" indent="0" algn="ctr" defTabSz="457200" rtl="1" eaLnBrk="1" fontAlgn="auto" latinLnBrk="0" hangingPunct="1">
              <a:lnSpc>
                <a:spcPct val="100000"/>
              </a:lnSpc>
              <a:spcBef>
                <a:spcPts val="0"/>
              </a:spcBef>
              <a:spcAft>
                <a:spcPts val="0"/>
              </a:spcAft>
              <a:buClrTx/>
              <a:buSzTx/>
              <a:buFontTx/>
              <a:buNone/>
              <a:tabLst/>
              <a:defRPr/>
            </a:pPr>
            <a:endParaRPr kumimoji="0" lang="ar-SA" sz="1800" b="0" i="1" u="none" strike="noStrike" kern="1200" cap="none" spc="0" normalizeH="0" baseline="0" noProof="0" dirty="0">
              <a:ln>
                <a:noFill/>
              </a:ln>
              <a:solidFill>
                <a:prstClr val="white"/>
              </a:solidFill>
              <a:effectLst/>
              <a:uLnTx/>
              <a:uFillTx/>
              <a:latin typeface="Hassan LT Bold" panose="01000400000000000000" pitchFamily="2" charset="-78"/>
              <a:ea typeface="+mn-ea"/>
              <a:cs typeface="Hassan LT Bold" panose="01000400000000000000" pitchFamily="2" charset="-78"/>
            </a:endParaRPr>
          </a:p>
          <a:p>
            <a:pPr marL="0" marR="0" lvl="0" indent="0" algn="ctr" defTabSz="457200" rtl="1" eaLnBrk="1" fontAlgn="auto" latinLnBrk="0" hangingPunct="1">
              <a:lnSpc>
                <a:spcPct val="100000"/>
              </a:lnSpc>
              <a:spcBef>
                <a:spcPts val="0"/>
              </a:spcBef>
              <a:spcAft>
                <a:spcPts val="0"/>
              </a:spcAft>
              <a:buClrTx/>
              <a:buSzTx/>
              <a:buFontTx/>
              <a:buNone/>
              <a:tabLst/>
              <a:defRPr/>
            </a:pPr>
            <a:endParaRPr kumimoji="0" lang="ar-EG" sz="1800" b="0" i="1" u="none" strike="noStrike" kern="1200" cap="none" spc="0" normalizeH="0" baseline="0" noProof="0" dirty="0">
              <a:ln>
                <a:noFill/>
              </a:ln>
              <a:solidFill>
                <a:prstClr val="white"/>
              </a:solidFill>
              <a:effectLst/>
              <a:uLnTx/>
              <a:uFillTx/>
              <a:latin typeface="Hassan LT Bold" panose="01000400000000000000" pitchFamily="2" charset="-78"/>
              <a:ea typeface="+mn-ea"/>
              <a:cs typeface="Hassan LT Bold" panose="01000400000000000000" pitchFamily="2" charset="-78"/>
            </a:endParaRPr>
          </a:p>
          <a:p>
            <a:pPr marL="0" marR="0" lvl="0" indent="0" algn="ctr" defTabSz="457200" rtl="1" eaLnBrk="1" fontAlgn="auto" latinLnBrk="0" hangingPunct="1">
              <a:lnSpc>
                <a:spcPct val="100000"/>
              </a:lnSpc>
              <a:spcBef>
                <a:spcPts val="0"/>
              </a:spcBef>
              <a:spcAft>
                <a:spcPts val="0"/>
              </a:spcAft>
              <a:buClrTx/>
              <a:buSzTx/>
              <a:buFontTx/>
              <a:buNone/>
              <a:tabLst/>
              <a:defRPr/>
            </a:pPr>
            <a:endParaRPr kumimoji="0" lang="ar-EG" sz="1800" b="0" i="1" u="none" strike="noStrike" kern="1200" cap="none" spc="0" normalizeH="0" baseline="0" noProof="0" dirty="0">
              <a:ln>
                <a:noFill/>
              </a:ln>
              <a:solidFill>
                <a:prstClr val="white"/>
              </a:solidFill>
              <a:effectLst/>
              <a:uLnTx/>
              <a:uFillTx/>
              <a:latin typeface="Hassan LT Bold" panose="01000400000000000000" pitchFamily="2" charset="-78"/>
              <a:ea typeface="+mn-ea"/>
              <a:cs typeface="Hassan LT Bold" panose="01000400000000000000" pitchFamily="2" charset="-78"/>
            </a:endParaRPr>
          </a:p>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b="1" i="1" u="none" strike="noStrike" kern="1200" cap="none" spc="0" normalizeH="0" baseline="0" noProof="0" dirty="0">
                <a:ln>
                  <a:noFill/>
                </a:ln>
                <a:solidFill>
                  <a:prstClr val="white"/>
                </a:solidFill>
                <a:effectLst/>
                <a:uLnTx/>
                <a:uFillTx/>
                <a:latin typeface="Hassan LT Bold" panose="01000400000000000000" pitchFamily="2" charset="-78"/>
                <a:ea typeface="+mn-ea"/>
                <a:cs typeface="Hassan LT Bold" panose="01000400000000000000" pitchFamily="2" charset="-78"/>
              </a:rPr>
              <a:t>مورا بريندلي ، </a:t>
            </a:r>
            <a:r>
              <a:rPr kumimoji="0" lang="ar-SA" b="1" i="1" u="none" strike="noStrike" kern="1200" cap="none" spc="0" normalizeH="0" baseline="0" noProof="0" dirty="0">
                <a:ln>
                  <a:noFill/>
                </a:ln>
                <a:solidFill>
                  <a:prstClr val="white"/>
                </a:solidFill>
                <a:effectLst/>
                <a:uLnTx/>
                <a:uFillTx/>
                <a:latin typeface="Hassan LT Bold" panose="01000400000000000000" pitchFamily="2" charset="-78"/>
                <a:ea typeface="+mn-ea"/>
                <a:cs typeface="Hassan LT Bold" panose="01000400000000000000" pitchFamily="2" charset="-78"/>
              </a:rPr>
              <a:t>أمينة سر</a:t>
            </a:r>
            <a:r>
              <a:rPr kumimoji="0" lang="ar-EG" b="1" i="1" u="none" strike="noStrike" kern="1200" cap="none" spc="0" normalizeH="0" baseline="0" noProof="0" dirty="0">
                <a:ln>
                  <a:noFill/>
                </a:ln>
                <a:solidFill>
                  <a:prstClr val="white"/>
                </a:solidFill>
                <a:effectLst/>
                <a:uLnTx/>
                <a:uFillTx/>
                <a:latin typeface="Hassan LT Bold" panose="01000400000000000000" pitchFamily="2" charset="-78"/>
                <a:ea typeface="+mn-ea"/>
                <a:cs typeface="Hassan LT Bold" panose="01000400000000000000" pitchFamily="2" charset="-78"/>
              </a:rPr>
              <a:t> شركة </a:t>
            </a:r>
            <a:r>
              <a:rPr kumimoji="0" lang="ar-SA" b="1" i="1" u="none" strike="noStrike" kern="1200" cap="none" spc="0" normalizeH="0" baseline="0" noProof="0" dirty="0">
                <a:ln>
                  <a:noFill/>
                </a:ln>
                <a:solidFill>
                  <a:prstClr val="white"/>
                </a:solidFill>
                <a:effectLst/>
                <a:uLnTx/>
                <a:uFillTx/>
                <a:latin typeface="Hassan LT Bold" panose="01000400000000000000" pitchFamily="2" charset="-78"/>
                <a:ea typeface="+mn-ea"/>
                <a:cs typeface="Hassan LT Bold" panose="01000400000000000000" pitchFamily="2" charset="-78"/>
              </a:rPr>
              <a:t>ميرسر ليمتد </a:t>
            </a:r>
            <a:r>
              <a:rPr kumimoji="0" lang="en-GB" b="1" i="1" u="none" strike="noStrike" kern="1200" cap="none" spc="0" normalizeH="0" baseline="0" noProof="0" dirty="0">
                <a:ln>
                  <a:noFill/>
                </a:ln>
                <a:solidFill>
                  <a:prstClr val="white"/>
                </a:solidFill>
                <a:effectLst/>
                <a:uLnTx/>
                <a:uFillTx/>
                <a:latin typeface="Hassan LT Bold" panose="01000400000000000000" pitchFamily="2" charset="-78"/>
                <a:ea typeface="+mn-ea"/>
                <a:cs typeface="Hassan LT Bold" panose="01000400000000000000" pitchFamily="2" charset="-78"/>
              </a:rPr>
              <a:t>Mercer Limited</a:t>
            </a:r>
            <a:endParaRPr kumimoji="0" lang="x-none" b="1" i="0" u="none" strike="noStrike" kern="1200" cap="none" spc="0" normalizeH="0" baseline="0" noProof="0" dirty="0">
              <a:ln>
                <a:noFill/>
              </a:ln>
              <a:solidFill>
                <a:prstClr val="white"/>
              </a:solidFill>
              <a:effectLst/>
              <a:uLnTx/>
              <a:uFillTx/>
              <a:latin typeface="Hassan LT Bold" panose="01000400000000000000" pitchFamily="2" charset="-78"/>
              <a:ea typeface="+mn-ea"/>
              <a:cs typeface="Hassan LT Bold" panose="01000400000000000000" pitchFamily="2" charset="-78"/>
            </a:endParaRPr>
          </a:p>
        </p:txBody>
      </p:sp>
    </p:spTree>
    <p:extLst>
      <p:ext uri="{BB962C8B-B14F-4D97-AF65-F5344CB8AC3E}">
        <p14:creationId xmlns:p14="http://schemas.microsoft.com/office/powerpoint/2010/main" val="1545727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pFooter">
            <a:extLst>
              <a:ext uri="{FF2B5EF4-FFF2-40B4-BE49-F238E27FC236}">
                <a16:creationId xmlns:a16="http://schemas.microsoft.com/office/drawing/2014/main" id="{CB209EE6-B794-44CE-90E1-8460C665DA27}"/>
              </a:ext>
            </a:extLst>
          </p:cNvPr>
          <p:cNvGrpSpPr/>
          <p:nvPr/>
        </p:nvGrpSpPr>
        <p:grpSpPr>
          <a:xfrm>
            <a:off x="246061" y="6218585"/>
            <a:ext cx="396878" cy="396180"/>
            <a:chOff x="246061" y="6218585"/>
            <a:chExt cx="396878" cy="396180"/>
          </a:xfrm>
        </p:grpSpPr>
        <p:grpSp>
          <p:nvGrpSpPr>
            <p:cNvPr id="3" name="Group 2">
              <a:extLst>
                <a:ext uri="{FF2B5EF4-FFF2-40B4-BE49-F238E27FC236}">
                  <a16:creationId xmlns:a16="http://schemas.microsoft.com/office/drawing/2014/main" id="{87465D8D-A5B5-4947-B0BE-B059D3F26A22}"/>
                </a:ext>
              </a:extLst>
            </p:cNvPr>
            <p:cNvGrpSpPr/>
            <p:nvPr/>
          </p:nvGrpSpPr>
          <p:grpSpPr>
            <a:xfrm>
              <a:off x="246061" y="6218585"/>
              <a:ext cx="396878" cy="396180"/>
              <a:chOff x="10102958" y="2918320"/>
              <a:chExt cx="831744" cy="830285"/>
            </a:xfrm>
          </p:grpSpPr>
          <p:sp>
            <p:nvSpPr>
              <p:cNvPr id="6" name="Freeform: Shape 5">
                <a:extLst>
                  <a:ext uri="{FF2B5EF4-FFF2-40B4-BE49-F238E27FC236}">
                    <a16:creationId xmlns:a16="http://schemas.microsoft.com/office/drawing/2014/main" id="{1FD06D38-93DB-46EB-882B-E8A47C56F4B5}"/>
                  </a:ext>
                </a:extLst>
              </p:cNvPr>
              <p:cNvSpPr>
                <a:spLocks/>
              </p:cNvSpPr>
              <p:nvPr/>
            </p:nvSpPr>
            <p:spPr bwMode="auto">
              <a:xfrm>
                <a:off x="10102958" y="2918320"/>
                <a:ext cx="831744" cy="830285"/>
              </a:xfrm>
              <a:custGeom>
                <a:avLst/>
                <a:gdLst>
                  <a:gd name="connsiteX0" fmla="*/ 2375361 w 4828679"/>
                  <a:gd name="connsiteY0" fmla="*/ 0 h 4820214"/>
                  <a:gd name="connsiteX1" fmla="*/ 4052779 w 4828679"/>
                  <a:gd name="connsiteY1" fmla="*/ 697235 h 4820214"/>
                  <a:gd name="connsiteX2" fmla="*/ 4358131 w 4828679"/>
                  <a:gd name="connsiteY2" fmla="*/ 3677784 h 4820214"/>
                  <a:gd name="connsiteX3" fmla="*/ 4324415 w 4828679"/>
                  <a:gd name="connsiteY3" fmla="*/ 3718733 h 4820214"/>
                  <a:gd name="connsiteX4" fmla="*/ 4496784 w 4828679"/>
                  <a:gd name="connsiteY4" fmla="*/ 3891336 h 4820214"/>
                  <a:gd name="connsiteX5" fmla="*/ 4746647 w 4828679"/>
                  <a:gd name="connsiteY5" fmla="*/ 4141546 h 4820214"/>
                  <a:gd name="connsiteX6" fmla="*/ 4746647 w 4828679"/>
                  <a:gd name="connsiteY6" fmla="*/ 4524887 h 4820214"/>
                  <a:gd name="connsiteX7" fmla="*/ 4535708 w 4828679"/>
                  <a:gd name="connsiteY7" fmla="*/ 4743937 h 4820214"/>
                  <a:gd name="connsiteX8" fmla="*/ 4145079 w 4828679"/>
                  <a:gd name="connsiteY8" fmla="*/ 4743937 h 4820214"/>
                  <a:gd name="connsiteX9" fmla="*/ 3807262 w 4828679"/>
                  <a:gd name="connsiteY9" fmla="*/ 4405657 h 4820214"/>
                  <a:gd name="connsiteX10" fmla="*/ 3722089 w 4828679"/>
                  <a:gd name="connsiteY10" fmla="*/ 4320366 h 4820214"/>
                  <a:gd name="connsiteX11" fmla="*/ 3681537 w 4828679"/>
                  <a:gd name="connsiteY11" fmla="*/ 4353687 h 4820214"/>
                  <a:gd name="connsiteX12" fmla="*/ 697945 w 4828679"/>
                  <a:gd name="connsiteY12" fmla="*/ 4048648 h 4820214"/>
                  <a:gd name="connsiteX13" fmla="*/ 697945 w 4828679"/>
                  <a:gd name="connsiteY13" fmla="*/ 697235 h 4820214"/>
                  <a:gd name="connsiteX14" fmla="*/ 2375361 w 4828679"/>
                  <a:gd name="connsiteY14" fmla="*/ 0 h 48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679" h="4820214">
                    <a:moveTo>
                      <a:pt x="2375361" y="0"/>
                    </a:moveTo>
                    <a:cubicBezTo>
                      <a:pt x="2983375" y="0"/>
                      <a:pt x="3591390" y="232411"/>
                      <a:pt x="4052779" y="697235"/>
                    </a:cubicBezTo>
                    <a:cubicBezTo>
                      <a:pt x="4867050" y="1503840"/>
                      <a:pt x="4968833" y="2759032"/>
                      <a:pt x="4358131" y="3677784"/>
                    </a:cubicBezTo>
                    <a:lnTo>
                      <a:pt x="4324415" y="3718733"/>
                    </a:lnTo>
                    <a:lnTo>
                      <a:pt x="4496784" y="3891336"/>
                    </a:lnTo>
                    <a:cubicBezTo>
                      <a:pt x="4746647" y="4141546"/>
                      <a:pt x="4746647" y="4141546"/>
                      <a:pt x="4746647" y="4141546"/>
                    </a:cubicBezTo>
                    <a:cubicBezTo>
                      <a:pt x="4856023" y="4251073"/>
                      <a:pt x="4856023" y="4423185"/>
                      <a:pt x="4746647" y="4524887"/>
                    </a:cubicBezTo>
                    <a:cubicBezTo>
                      <a:pt x="4535708" y="4743937"/>
                      <a:pt x="4535708" y="4743937"/>
                      <a:pt x="4535708" y="4743937"/>
                    </a:cubicBezTo>
                    <a:cubicBezTo>
                      <a:pt x="4426331" y="4845640"/>
                      <a:pt x="4254456" y="4845640"/>
                      <a:pt x="4145079" y="4743937"/>
                    </a:cubicBezTo>
                    <a:cubicBezTo>
                      <a:pt x="4017148" y="4615833"/>
                      <a:pt x="3905208" y="4503739"/>
                      <a:pt x="3807262" y="4405657"/>
                    </a:cubicBezTo>
                    <a:lnTo>
                      <a:pt x="3722089" y="4320366"/>
                    </a:lnTo>
                    <a:lnTo>
                      <a:pt x="3681537" y="4353687"/>
                    </a:lnTo>
                    <a:cubicBezTo>
                      <a:pt x="2761848" y="4963767"/>
                      <a:pt x="1505374" y="4862088"/>
                      <a:pt x="697945" y="4048648"/>
                    </a:cubicBezTo>
                    <a:cubicBezTo>
                      <a:pt x="-232648" y="3126813"/>
                      <a:pt x="-232648" y="1619069"/>
                      <a:pt x="697945" y="697235"/>
                    </a:cubicBezTo>
                    <a:cubicBezTo>
                      <a:pt x="1159334" y="232411"/>
                      <a:pt x="1767349" y="0"/>
                      <a:pt x="2375361" y="0"/>
                    </a:cubicBezTo>
                    <a:close/>
                  </a:path>
                </a:pathLst>
              </a:custGeom>
              <a:solidFill>
                <a:schemeClr val="bg1"/>
              </a:solidFill>
              <a:ln>
                <a:noFill/>
              </a:ln>
              <a:effectLst>
                <a:outerShdw blurRad="381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dirty="0"/>
              </a:p>
            </p:txBody>
          </p:sp>
          <p:sp>
            <p:nvSpPr>
              <p:cNvPr id="7" name="Freeform 10">
                <a:extLst>
                  <a:ext uri="{FF2B5EF4-FFF2-40B4-BE49-F238E27FC236}">
                    <a16:creationId xmlns:a16="http://schemas.microsoft.com/office/drawing/2014/main" id="{D5FEEAC4-7C2D-46B9-B7B0-8C9351CE24C1}"/>
                  </a:ext>
                </a:extLst>
              </p:cNvPr>
              <p:cNvSpPr>
                <a:spLocks/>
              </p:cNvSpPr>
              <p:nvPr/>
            </p:nvSpPr>
            <p:spPr bwMode="auto">
              <a:xfrm>
                <a:off x="10159474" y="2973985"/>
                <a:ext cx="705284" cy="706152"/>
              </a:xfrm>
              <a:prstGeom prst="ellipse">
                <a:avLst/>
              </a:prstGeom>
              <a:solidFill>
                <a:schemeClr val="bg1">
                  <a:lumMod val="50000"/>
                  <a:alpha val="80000"/>
                </a:schemeClr>
              </a:solidFill>
              <a:ln>
                <a:noFill/>
              </a:ln>
              <a:effectLst>
                <a:innerShdw blurRad="76200">
                  <a:prstClr val="black">
                    <a:alpha val="30000"/>
                  </a:prstClr>
                </a:innerShdw>
              </a:effectLst>
            </p:spPr>
            <p:txBody>
              <a:bodyPr vert="horz" wrap="square" lIns="91440" tIns="45720" rIns="91440" bIns="45720" numCol="1" anchor="t" anchorCtr="0" compatLnSpc="1">
                <a:prstTxWarp prst="textNoShape">
                  <a:avLst/>
                </a:prstTxWarp>
              </a:bodyPr>
              <a:lstStyle/>
              <a:p>
                <a:endParaRPr lang="en-US" dirty="0"/>
              </a:p>
            </p:txBody>
          </p:sp>
        </p:grpSp>
        <p:sp>
          <p:nvSpPr>
            <p:cNvPr id="4" name="SlideNo">
              <a:extLst>
                <a:ext uri="{FF2B5EF4-FFF2-40B4-BE49-F238E27FC236}">
                  <a16:creationId xmlns:a16="http://schemas.microsoft.com/office/drawing/2014/main" id="{18406DFB-C206-4F35-B0F4-E361091FBBD5}"/>
                </a:ext>
              </a:extLst>
            </p:cNvPr>
            <p:cNvSpPr txBox="1">
              <a:spLocks/>
            </p:cNvSpPr>
            <p:nvPr/>
          </p:nvSpPr>
          <p:spPr>
            <a:xfrm>
              <a:off x="382007" y="6281233"/>
              <a:ext cx="113814" cy="216406"/>
            </a:xfrm>
            <a:prstGeom prst="rect">
              <a:avLst/>
            </a:prstGeom>
            <a:noFill/>
          </p:spPr>
          <p:txBody>
            <a:bodyPr wrap="none" lIns="0" tIns="0" rIns="0" bIns="0" rtlCol="0" anchor="ctr">
              <a:spAutoFit/>
            </a:bodyPr>
            <a:lstStyle>
              <a:defPPr>
                <a:defRPr lang="en-US"/>
              </a:defPPr>
              <a:lvl1pPr marL="0" algn="ctr" defTabSz="457200" rtl="0" eaLnBrk="1" latinLnBrk="0" hangingPunct="1">
                <a:defRPr lang="en-ID" sz="1400" kern="1200" smtClean="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fld id="{F2030FAF-A4A4-40ED-9EAC-96740896EED7}" type="slidenum">
                <a:rPr lang="en-ID" sz="1100" smtClean="0">
                  <a:solidFill>
                    <a:schemeClr val="bg1"/>
                  </a:solidFill>
                </a:rPr>
                <a:pPr>
                  <a:lnSpc>
                    <a:spcPct val="150000"/>
                  </a:lnSpc>
                </a:pPr>
                <a:t>5</a:t>
              </a:fld>
              <a:endParaRPr lang="en-ID" sz="1100" dirty="0">
                <a:solidFill>
                  <a:schemeClr val="bg1"/>
                </a:solidFill>
              </a:endParaRPr>
            </a:p>
          </p:txBody>
        </p:sp>
      </p:grpSp>
      <p:sp>
        <p:nvSpPr>
          <p:cNvPr id="32" name="Circle: Hollow 31">
            <a:extLst>
              <a:ext uri="{FF2B5EF4-FFF2-40B4-BE49-F238E27FC236}">
                <a16:creationId xmlns:a16="http://schemas.microsoft.com/office/drawing/2014/main" id="{07BF42EC-1DD8-49F9-B5B8-0FFFF17F2769}"/>
              </a:ext>
            </a:extLst>
          </p:cNvPr>
          <p:cNvSpPr>
            <a:spLocks/>
          </p:cNvSpPr>
          <p:nvPr/>
        </p:nvSpPr>
        <p:spPr bwMode="auto">
          <a:xfrm rot="16200000">
            <a:off x="2513671" y="223979"/>
            <a:ext cx="3180454" cy="3054262"/>
          </a:xfrm>
          <a:prstGeom prst="donut">
            <a:avLst>
              <a:gd name="adj" fmla="val 7847"/>
            </a:avLst>
          </a:prstGeom>
          <a:solidFill>
            <a:schemeClr val="bg1">
              <a:lumMod val="65000"/>
            </a:schemeClr>
          </a:solidFill>
          <a:ln>
            <a:noFill/>
          </a:ln>
          <a:effectLst>
            <a:outerShdw blurRad="63500" dist="635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dirty="0"/>
          </a:p>
        </p:txBody>
      </p:sp>
      <p:sp>
        <p:nvSpPr>
          <p:cNvPr id="34" name="Rectangle 33">
            <a:extLst>
              <a:ext uri="{FF2B5EF4-FFF2-40B4-BE49-F238E27FC236}">
                <a16:creationId xmlns:a16="http://schemas.microsoft.com/office/drawing/2014/main" id="{F9483E15-F903-43BB-8B2A-2822571D50BA}"/>
              </a:ext>
            </a:extLst>
          </p:cNvPr>
          <p:cNvSpPr/>
          <p:nvPr/>
        </p:nvSpPr>
        <p:spPr>
          <a:xfrm>
            <a:off x="1551151" y="3445848"/>
            <a:ext cx="5105494" cy="1246495"/>
          </a:xfrm>
          <a:prstGeom prst="rect">
            <a:avLst/>
          </a:prstGeom>
        </p:spPr>
        <p:txBody>
          <a:bodyPr wrap="square">
            <a:spAutoFit/>
          </a:bodyPr>
          <a:lstStyle/>
          <a:p>
            <a:pPr marL="107950" marR="107950" algn="ctr" rtl="1">
              <a:spcBef>
                <a:spcPts val="600"/>
              </a:spcBef>
            </a:pPr>
            <a:r>
              <a:rPr lang="ar-EG" b="1" dirty="0">
                <a:latin typeface="Hassan LT Bold" panose="01000400000000000000" pitchFamily="2" charset="-78"/>
                <a:ea typeface="Calibri" panose="020F0502020204030204" pitchFamily="34" charset="0"/>
                <a:cs typeface="Hassan LT Bold" panose="01000400000000000000" pitchFamily="2" charset="-78"/>
              </a:rPr>
              <a:t>سراج الإسلام</a:t>
            </a:r>
          </a:p>
          <a:p>
            <a:pPr marL="107950" marR="107950" algn="ctr" rtl="1">
              <a:spcBef>
                <a:spcPts val="600"/>
              </a:spcBef>
            </a:pPr>
            <a:r>
              <a:rPr lang="ar-EG" sz="14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المدير الشريك، </a:t>
            </a:r>
            <a:r>
              <a:rPr lang="en-GB" sz="14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One 2 One Legal LLP</a:t>
            </a:r>
          </a:p>
          <a:p>
            <a:pPr marL="107950" marR="107950" algn="ctr" rtl="1">
              <a:spcBef>
                <a:spcPts val="600"/>
              </a:spcBef>
            </a:pPr>
            <a:r>
              <a:rPr lang="ar-EG" sz="1400"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rPr>
              <a:t>الهاتف: 28968-5955 966+</a:t>
            </a:r>
          </a:p>
          <a:p>
            <a:pPr marL="107950" marR="107950" algn="ctr" rtl="1">
              <a:spcBef>
                <a:spcPts val="600"/>
              </a:spcBef>
            </a:pPr>
            <a:r>
              <a:rPr lang="en-GB" sz="1400" u="sng" dirty="0">
                <a:solidFill>
                  <a:schemeClr val="bg1">
                    <a:lumMod val="50000"/>
                  </a:schemeClr>
                </a:solidFill>
                <a:latin typeface="Hassan LT Bold" panose="01000400000000000000" pitchFamily="2" charset="-78"/>
                <a:ea typeface="Calibri" panose="020F0502020204030204" pitchFamily="34" charset="0"/>
                <a:cs typeface="Hassan LT Bold" panose="01000400000000000000" pitchFamily="2" charset="-78"/>
                <a:hlinkClick r:id="rId2">
                  <a:extLst>
                    <a:ext uri="{A12FA001-AC4F-418D-AE19-62706E023703}">
                      <ahyp:hlinkClr xmlns:ahyp="http://schemas.microsoft.com/office/drawing/2018/hyperlinkcolor" val="tx"/>
                    </a:ext>
                  </a:extLst>
                </a:hlinkClick>
              </a:rPr>
              <a:t>siraj@one2onelegal.com</a:t>
            </a:r>
            <a:endParaRPr lang="x-none" sz="1400" dirty="0">
              <a:solidFill>
                <a:schemeClr val="bg1">
                  <a:lumMod val="50000"/>
                </a:schemeClr>
              </a:solidFill>
              <a:latin typeface="Hassan LT Bold" panose="01000400000000000000" pitchFamily="2" charset="-78"/>
              <a:cs typeface="Hassan LT Bold" panose="01000400000000000000" pitchFamily="2" charset="-78"/>
            </a:endParaRPr>
          </a:p>
        </p:txBody>
      </p:sp>
      <p:pic>
        <p:nvPicPr>
          <p:cNvPr id="11" name="Picture 10">
            <a:extLst>
              <a:ext uri="{FF2B5EF4-FFF2-40B4-BE49-F238E27FC236}">
                <a16:creationId xmlns:a16="http://schemas.microsoft.com/office/drawing/2014/main" id="{FB5C6AC8-9F87-4BE0-BC93-B437D719A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4086" y="5547591"/>
            <a:ext cx="1432550" cy="789628"/>
          </a:xfrm>
          <a:prstGeom prst="rect">
            <a:avLst/>
          </a:prstGeom>
        </p:spPr>
      </p:pic>
      <p:pic>
        <p:nvPicPr>
          <p:cNvPr id="15" name="Picture 14">
            <a:extLst>
              <a:ext uri="{FF2B5EF4-FFF2-40B4-BE49-F238E27FC236}">
                <a16:creationId xmlns:a16="http://schemas.microsoft.com/office/drawing/2014/main" id="{7E3E9BD2-6888-44FD-8037-E42EE108A8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61929" y="5452265"/>
            <a:ext cx="1023883" cy="959443"/>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A14F3242-8E9D-441E-8D12-4CAE9D206F5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90177" y="5652102"/>
            <a:ext cx="2428211" cy="496884"/>
          </a:xfrm>
          <a:prstGeom prst="rect">
            <a:avLst/>
          </a:prstGeom>
        </p:spPr>
      </p:pic>
      <p:sp>
        <p:nvSpPr>
          <p:cNvPr id="13" name="Rectangle 12">
            <a:extLst>
              <a:ext uri="{FF2B5EF4-FFF2-40B4-BE49-F238E27FC236}">
                <a16:creationId xmlns:a16="http://schemas.microsoft.com/office/drawing/2014/main" id="{90D81532-C536-49E3-B78C-8A24D657656D}"/>
              </a:ext>
            </a:extLst>
          </p:cNvPr>
          <p:cNvSpPr/>
          <p:nvPr/>
        </p:nvSpPr>
        <p:spPr>
          <a:xfrm>
            <a:off x="1270981" y="4914291"/>
            <a:ext cx="5451896" cy="552459"/>
          </a:xfrm>
          <a:prstGeom prst="rect">
            <a:avLst/>
          </a:prstGeom>
        </p:spPr>
        <p:txBody>
          <a:bodyPr wrap="square">
            <a:spAutoFit/>
          </a:bodyPr>
          <a:lstStyle/>
          <a:p>
            <a:pPr marL="342900" lvl="0" algn="ctr">
              <a:lnSpc>
                <a:spcPct val="115000"/>
              </a:lnSpc>
            </a:pPr>
            <a:r>
              <a:rPr lang="ar-EG" sz="1300" b="1" dirty="0">
                <a:solidFill>
                  <a:prstClr val="black"/>
                </a:solidFill>
                <a:latin typeface="Hassan LT Bold" panose="01000400000000000000" pitchFamily="2" charset="-78"/>
                <a:ea typeface="Calibri" panose="020F0502020204030204" pitchFamily="34" charset="0"/>
                <a:cs typeface="Hassan LT Bold" panose="01000400000000000000" pitchFamily="2" charset="-78"/>
              </a:rPr>
              <a:t>حائز على جائزة أفضل محام في المملكة العربية السعودية</a:t>
            </a:r>
          </a:p>
          <a:p>
            <a:pPr marL="342900" lvl="0" algn="ctr">
              <a:lnSpc>
                <a:spcPct val="115000"/>
              </a:lnSpc>
            </a:pPr>
            <a:r>
              <a:rPr lang="ar-EG" sz="1300" b="1" dirty="0">
                <a:solidFill>
                  <a:prstClr val="black"/>
                </a:solidFill>
                <a:latin typeface="Hassan LT Bold" panose="01000400000000000000" pitchFamily="2" charset="-78"/>
                <a:ea typeface="Calibri" panose="020F0502020204030204" pitchFamily="34" charset="0"/>
                <a:cs typeface="Hassan LT Bold" panose="01000400000000000000" pitchFamily="2" charset="-78"/>
              </a:rPr>
              <a:t>حصل على جائزة أفضل مكتب محاماة في المملكة العربية السعودية</a:t>
            </a:r>
            <a:endParaRPr lang="x-none" sz="1300" dirty="0">
              <a:solidFill>
                <a:prstClr val="black"/>
              </a:solidFill>
              <a:latin typeface="Hassan LT Bold" panose="01000400000000000000" pitchFamily="2" charset="-78"/>
              <a:ea typeface="Calibri" panose="020F0502020204030204" pitchFamily="34" charset="0"/>
              <a:cs typeface="Hassan LT Bold" panose="01000400000000000000" pitchFamily="2" charset="-78"/>
            </a:endParaRPr>
          </a:p>
        </p:txBody>
      </p:sp>
      <p:pic>
        <p:nvPicPr>
          <p:cNvPr id="8" name="Picture 7" descr="A person wearing a suit and tie&#10;&#10;Description automatically generated">
            <a:extLst>
              <a:ext uri="{FF2B5EF4-FFF2-40B4-BE49-F238E27FC236}">
                <a16:creationId xmlns:a16="http://schemas.microsoft.com/office/drawing/2014/main" id="{41F6A9C4-DC05-436E-A3DF-3AF28201114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53123" y="447911"/>
            <a:ext cx="2701550" cy="2701550"/>
          </a:xfrm>
          <a:prstGeom prst="rect">
            <a:avLst/>
          </a:prstGeom>
        </p:spPr>
      </p:pic>
      <p:sp>
        <p:nvSpPr>
          <p:cNvPr id="16" name="PpHolder1">
            <a:extLst>
              <a:ext uri="{FF2B5EF4-FFF2-40B4-BE49-F238E27FC236}">
                <a16:creationId xmlns:a16="http://schemas.microsoft.com/office/drawing/2014/main" id="{7AE3B00C-01F7-4B1C-AD2D-16C95D000207}"/>
              </a:ext>
            </a:extLst>
          </p:cNvPr>
          <p:cNvSpPr/>
          <p:nvPr/>
        </p:nvSpPr>
        <p:spPr>
          <a:xfrm>
            <a:off x="6305550" y="0"/>
            <a:ext cx="5888040" cy="6858000"/>
          </a:xfrm>
          <a:custGeom>
            <a:avLst/>
            <a:gdLst>
              <a:gd name="connsiteX0" fmla="*/ 4221925 w 5906163"/>
              <a:gd name="connsiteY0" fmla="*/ 0 h 5897089"/>
              <a:gd name="connsiteX1" fmla="*/ 5906163 w 5906163"/>
              <a:gd name="connsiteY1" fmla="*/ 0 h 5897089"/>
              <a:gd name="connsiteX2" fmla="*/ 5906163 w 5906163"/>
              <a:gd name="connsiteY2" fmla="*/ 3117619 h 5897089"/>
              <a:gd name="connsiteX3" fmla="*/ 5879737 w 5906163"/>
              <a:gd name="connsiteY3" fmla="*/ 3144831 h 5897089"/>
              <a:gd name="connsiteX4" fmla="*/ 5445960 w 5906163"/>
              <a:gd name="connsiteY4" fmla="*/ 3733672 h 5897089"/>
              <a:gd name="connsiteX5" fmla="*/ 5171911 w 5906163"/>
              <a:gd name="connsiteY5" fmla="*/ 5358783 h 5897089"/>
              <a:gd name="connsiteX6" fmla="*/ 3557457 w 5906163"/>
              <a:gd name="connsiteY6" fmla="*/ 5859922 h 5897089"/>
              <a:gd name="connsiteX7" fmla="*/ 2372605 w 5906163"/>
              <a:gd name="connsiteY7" fmla="*/ 4552130 h 5897089"/>
              <a:gd name="connsiteX8" fmla="*/ 2823007 w 5906163"/>
              <a:gd name="connsiteY8" fmla="*/ 2727365 h 5897089"/>
              <a:gd name="connsiteX9" fmla="*/ 2721349 w 5906163"/>
              <a:gd name="connsiteY9" fmla="*/ 1909471 h 5897089"/>
              <a:gd name="connsiteX10" fmla="*/ 1772241 w 5906163"/>
              <a:gd name="connsiteY10" fmla="*/ 1600220 h 5897089"/>
              <a:gd name="connsiteX11" fmla="*/ 755822 w 5906163"/>
              <a:gd name="connsiteY11" fmla="*/ 1885563 h 5897089"/>
              <a:gd name="connsiteX12" fmla="*/ 272709 w 5906163"/>
              <a:gd name="connsiteY12" fmla="*/ 1848748 h 5897089"/>
              <a:gd name="connsiteX13" fmla="*/ 265162 w 5906163"/>
              <a:gd name="connsiteY13" fmla="*/ 541574 h 5897089"/>
              <a:gd name="connsiteX14" fmla="*/ 329669 w 5906163"/>
              <a:gd name="connsiteY14" fmla="*/ 219911 h 5897089"/>
              <a:gd name="connsiteX15" fmla="*/ 351258 w 5906163"/>
              <a:gd name="connsiteY15" fmla="*/ 1 h 5897089"/>
              <a:gd name="connsiteX16" fmla="*/ 4221925 w 5906163"/>
              <a:gd name="connsiteY16" fmla="*/ 1 h 589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906163" h="5897089">
                <a:moveTo>
                  <a:pt x="4221925" y="0"/>
                </a:moveTo>
                <a:lnTo>
                  <a:pt x="5906163" y="0"/>
                </a:lnTo>
                <a:lnTo>
                  <a:pt x="5906163" y="3117619"/>
                </a:lnTo>
                <a:lnTo>
                  <a:pt x="5879737" y="3144831"/>
                </a:lnTo>
                <a:cubicBezTo>
                  <a:pt x="5703153" y="3334143"/>
                  <a:pt x="5546271" y="3529960"/>
                  <a:pt x="5445960" y="3733672"/>
                </a:cubicBezTo>
                <a:cubicBezTo>
                  <a:pt x="5203965" y="4231165"/>
                  <a:pt x="5472147" y="4946351"/>
                  <a:pt x="5171911" y="5358783"/>
                </a:cubicBezTo>
                <a:cubicBezTo>
                  <a:pt x="4871675" y="5771215"/>
                  <a:pt x="4624341" y="5989254"/>
                  <a:pt x="3557457" y="5859922"/>
                </a:cubicBezTo>
                <a:cubicBezTo>
                  <a:pt x="2976695" y="5789520"/>
                  <a:pt x="2374321" y="5084887"/>
                  <a:pt x="2372605" y="4552130"/>
                </a:cubicBezTo>
                <a:cubicBezTo>
                  <a:pt x="2370232" y="3815270"/>
                  <a:pt x="2764882" y="3167808"/>
                  <a:pt x="2823007" y="2727365"/>
                </a:cubicBezTo>
                <a:cubicBezTo>
                  <a:pt x="2881131" y="2286921"/>
                  <a:pt x="2872245" y="2144378"/>
                  <a:pt x="2721349" y="1909471"/>
                </a:cubicBezTo>
                <a:cubicBezTo>
                  <a:pt x="2527377" y="1615450"/>
                  <a:pt x="2117570" y="1541756"/>
                  <a:pt x="1772241" y="1600220"/>
                </a:cubicBezTo>
                <a:cubicBezTo>
                  <a:pt x="1423292" y="1661007"/>
                  <a:pt x="1102447" y="1821165"/>
                  <a:pt x="755822" y="1885563"/>
                </a:cubicBezTo>
                <a:cubicBezTo>
                  <a:pt x="593220" y="1918540"/>
                  <a:pt x="417982" y="1923902"/>
                  <a:pt x="272709" y="1848748"/>
                </a:cubicBezTo>
                <a:cubicBezTo>
                  <a:pt x="-293364" y="1366995"/>
                  <a:pt x="184529" y="869048"/>
                  <a:pt x="265162" y="541574"/>
                </a:cubicBezTo>
                <a:cubicBezTo>
                  <a:pt x="292297" y="434802"/>
                  <a:pt x="313707" y="327561"/>
                  <a:pt x="329669" y="219911"/>
                </a:cubicBezTo>
                <a:lnTo>
                  <a:pt x="351258" y="1"/>
                </a:lnTo>
                <a:lnTo>
                  <a:pt x="4221925" y="1"/>
                </a:lnTo>
                <a:close/>
              </a:path>
            </a:pathLst>
          </a:custGeom>
          <a:blipFill>
            <a:blip r:embed="rId7"/>
            <a:stretch>
              <a:fillRect/>
            </a:stretch>
          </a:blipFill>
          <a:ln w="0" cap="flat" cmpd="sng" algn="ctr">
            <a:noFill/>
            <a:prstDash val="solid"/>
            <a:miter lim="800000"/>
          </a:ln>
          <a:effectLst/>
          <a:extLst>
            <a:ext uri="{91240B29-F687-4F45-9708-019B960494DF}">
              <a14:hiddenLine xmlns:a14="http://schemas.microsoft.com/office/drawing/2010/main" w="0" cap="flat" cmpd="sng" algn="ctr">
                <a:solidFill>
                  <a:schemeClr val="tx1"/>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solidFill>
                <a:schemeClr val="bg1"/>
              </a:solidFill>
            </a:endParaRPr>
          </a:p>
        </p:txBody>
      </p:sp>
    </p:spTree>
    <p:extLst>
      <p:ext uri="{BB962C8B-B14F-4D97-AF65-F5344CB8AC3E}">
        <p14:creationId xmlns:p14="http://schemas.microsoft.com/office/powerpoint/2010/main" val="1782819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140BE3F-F2CE-43E3-A44D-279267F8EAF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 y="0"/>
            <a:ext cx="12193592" cy="6858000"/>
          </a:xfrm>
          <a:prstGeom prst="rect">
            <a:avLst/>
          </a:prstGeom>
        </p:spPr>
      </p:pic>
      <p:sp>
        <p:nvSpPr>
          <p:cNvPr id="36" name="Freeform: Shape 35">
            <a:extLst>
              <a:ext uri="{FF2B5EF4-FFF2-40B4-BE49-F238E27FC236}">
                <a16:creationId xmlns:a16="http://schemas.microsoft.com/office/drawing/2014/main" id="{0F08F092-FEC3-490B-A574-BCCCF7BD0DD4}"/>
              </a:ext>
            </a:extLst>
          </p:cNvPr>
          <p:cNvSpPr>
            <a:spLocks/>
          </p:cNvSpPr>
          <p:nvPr/>
        </p:nvSpPr>
        <p:spPr bwMode="auto">
          <a:xfrm>
            <a:off x="3266358" y="592912"/>
            <a:ext cx="5660864" cy="5667832"/>
          </a:xfrm>
          <a:custGeom>
            <a:avLst/>
            <a:gdLst>
              <a:gd name="connsiteX0" fmla="*/ 2830433 w 5660864"/>
              <a:gd name="connsiteY0" fmla="*/ 784135 h 5667832"/>
              <a:gd name="connsiteX1" fmla="*/ 783174 w 5660864"/>
              <a:gd name="connsiteY1" fmla="*/ 2833914 h 5667832"/>
              <a:gd name="connsiteX2" fmla="*/ 2830433 w 5660864"/>
              <a:gd name="connsiteY2" fmla="*/ 4883693 h 5667832"/>
              <a:gd name="connsiteX3" fmla="*/ 4877692 w 5660864"/>
              <a:gd name="connsiteY3" fmla="*/ 2833914 h 5667832"/>
              <a:gd name="connsiteX4" fmla="*/ 2830433 w 5660864"/>
              <a:gd name="connsiteY4" fmla="*/ 784135 h 5667832"/>
              <a:gd name="connsiteX5" fmla="*/ 2830432 w 5660864"/>
              <a:gd name="connsiteY5" fmla="*/ 0 h 5667832"/>
              <a:gd name="connsiteX6" fmla="*/ 5660864 w 5660864"/>
              <a:gd name="connsiteY6" fmla="*/ 2833916 h 5667832"/>
              <a:gd name="connsiteX7" fmla="*/ 2830432 w 5660864"/>
              <a:gd name="connsiteY7" fmla="*/ 5667832 h 5667832"/>
              <a:gd name="connsiteX8" fmla="*/ 0 w 5660864"/>
              <a:gd name="connsiteY8" fmla="*/ 2833916 h 5667832"/>
              <a:gd name="connsiteX9" fmla="*/ 2830432 w 5660864"/>
              <a:gd name="connsiteY9" fmla="*/ 0 h 566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0864" h="5667832">
                <a:moveTo>
                  <a:pt x="2830433" y="784135"/>
                </a:moveTo>
                <a:cubicBezTo>
                  <a:pt x="1699763" y="784135"/>
                  <a:pt x="783174" y="1701852"/>
                  <a:pt x="783174" y="2833914"/>
                </a:cubicBezTo>
                <a:cubicBezTo>
                  <a:pt x="783174" y="3965976"/>
                  <a:pt x="1699763" y="4883693"/>
                  <a:pt x="2830433" y="4883693"/>
                </a:cubicBezTo>
                <a:cubicBezTo>
                  <a:pt x="3961103" y="4883693"/>
                  <a:pt x="4877692" y="3965976"/>
                  <a:pt x="4877692" y="2833914"/>
                </a:cubicBezTo>
                <a:cubicBezTo>
                  <a:pt x="4877692" y="1701852"/>
                  <a:pt x="3961103" y="784135"/>
                  <a:pt x="2830433" y="784135"/>
                </a:cubicBezTo>
                <a:close/>
                <a:moveTo>
                  <a:pt x="2830432" y="0"/>
                </a:moveTo>
                <a:cubicBezTo>
                  <a:pt x="4393636" y="0"/>
                  <a:pt x="5660864" y="1268787"/>
                  <a:pt x="5660864" y="2833916"/>
                </a:cubicBezTo>
                <a:cubicBezTo>
                  <a:pt x="5660864" y="4399045"/>
                  <a:pt x="4393636" y="5667832"/>
                  <a:pt x="2830432" y="5667832"/>
                </a:cubicBezTo>
                <a:cubicBezTo>
                  <a:pt x="1267228" y="5667832"/>
                  <a:pt x="0" y="4399045"/>
                  <a:pt x="0" y="2833916"/>
                </a:cubicBezTo>
                <a:cubicBezTo>
                  <a:pt x="0" y="1268787"/>
                  <a:pt x="1267228" y="0"/>
                  <a:pt x="2830432" y="0"/>
                </a:cubicBezTo>
                <a:close/>
              </a:path>
            </a:pathLst>
          </a:custGeom>
          <a:solidFill>
            <a:schemeClr val="bg1">
              <a:lumMod val="95000"/>
              <a:alpha val="45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5" name="Circle: Hollow 34">
            <a:extLst>
              <a:ext uri="{FF2B5EF4-FFF2-40B4-BE49-F238E27FC236}">
                <a16:creationId xmlns:a16="http://schemas.microsoft.com/office/drawing/2014/main" id="{D368907D-D5E8-4C22-9A33-DB741CBCA529}"/>
              </a:ext>
            </a:extLst>
          </p:cNvPr>
          <p:cNvSpPr>
            <a:spLocks/>
          </p:cNvSpPr>
          <p:nvPr/>
        </p:nvSpPr>
        <p:spPr bwMode="auto">
          <a:xfrm>
            <a:off x="3682450" y="1016721"/>
            <a:ext cx="4828679" cy="4820214"/>
          </a:xfrm>
          <a:prstGeom prst="donut">
            <a:avLst>
              <a:gd name="adj" fmla="val 8399"/>
            </a:avLst>
          </a:prstGeom>
          <a:solidFill>
            <a:schemeClr val="bg1"/>
          </a:solidFill>
          <a:ln>
            <a:noFill/>
          </a:ln>
          <a:effectLst>
            <a:outerShdw blurRad="63500" dist="38100" dir="5400000" algn="t" rotWithShape="0">
              <a:prstClr val="black">
                <a:alpha val="30000"/>
              </a:prstClr>
            </a:outerShdw>
          </a:effectLst>
        </p:spPr>
        <p:txBody>
          <a:bodyPr vert="horz" wrap="square" lIns="91440" tIns="45720" rIns="91440" bIns="45720" numCol="1" anchor="t" anchorCtr="0" compatLnSpc="1">
            <a:prstTxWarp prst="textNoShape">
              <a:avLst/>
            </a:prstTxWarp>
            <a:noAutofit/>
          </a:bodyPr>
          <a:lstStyle/>
          <a:p>
            <a:endParaRPr lang="en-US" dirty="0"/>
          </a:p>
        </p:txBody>
      </p:sp>
      <p:sp>
        <p:nvSpPr>
          <p:cNvPr id="23" name="Freeform 10">
            <a:extLst>
              <a:ext uri="{FF2B5EF4-FFF2-40B4-BE49-F238E27FC236}">
                <a16:creationId xmlns:a16="http://schemas.microsoft.com/office/drawing/2014/main" id="{A8CED293-C593-43AE-B145-C4CE991BC737}"/>
              </a:ext>
            </a:extLst>
          </p:cNvPr>
          <p:cNvSpPr>
            <a:spLocks/>
          </p:cNvSpPr>
          <p:nvPr/>
        </p:nvSpPr>
        <p:spPr bwMode="auto">
          <a:xfrm>
            <a:off x="4049530" y="1377049"/>
            <a:ext cx="4094518" cy="4099558"/>
          </a:xfrm>
          <a:prstGeom prst="ellipse">
            <a:avLst/>
          </a:prstGeom>
          <a:solidFill>
            <a:schemeClr val="bg1">
              <a:lumMod val="50000"/>
              <a:alpha val="80000"/>
            </a:schemeClr>
          </a:solidFill>
          <a:ln>
            <a:noFill/>
          </a:ln>
          <a:effectLst>
            <a:innerShdw blurRad="127000">
              <a:prstClr val="black">
                <a:alpha val="30000"/>
              </a:prstClr>
            </a:innerShdw>
          </a:effectLst>
        </p:spPr>
        <p:txBody>
          <a:bodyPr vert="horz" wrap="square" lIns="91440" tIns="45720" rIns="91440" bIns="45720" numCol="1" anchor="t" anchorCtr="0" compatLnSpc="1">
            <a:prstTxWarp prst="textNoShape">
              <a:avLst/>
            </a:prstTxWarp>
          </a:bodyPr>
          <a:lstStyle/>
          <a:p>
            <a:endParaRPr lang="en-US" dirty="0"/>
          </a:p>
        </p:txBody>
      </p:sp>
      <p:sp>
        <p:nvSpPr>
          <p:cNvPr id="3" name="TextBox 2">
            <a:extLst>
              <a:ext uri="{FF2B5EF4-FFF2-40B4-BE49-F238E27FC236}">
                <a16:creationId xmlns:a16="http://schemas.microsoft.com/office/drawing/2014/main" id="{B0B89A8E-2D85-4028-91F8-B92A06E56993}"/>
              </a:ext>
            </a:extLst>
          </p:cNvPr>
          <p:cNvSpPr txBox="1"/>
          <p:nvPr/>
        </p:nvSpPr>
        <p:spPr>
          <a:xfrm>
            <a:off x="4189614" y="2685493"/>
            <a:ext cx="3851563" cy="1354217"/>
          </a:xfrm>
          <a:prstGeom prst="rect">
            <a:avLst/>
          </a:prstGeom>
          <a:noFill/>
        </p:spPr>
        <p:txBody>
          <a:bodyPr wrap="square" lIns="0" tIns="0" rIns="0" bIns="0" rtlCol="0">
            <a:spAutoFit/>
          </a:bodyPr>
          <a:lstStyle/>
          <a:p>
            <a:pPr algn="ctr"/>
            <a:r>
              <a:rPr lang="ar-EG" sz="4400" b="1" cap="small" dirty="0">
                <a:solidFill>
                  <a:schemeClr val="bg1"/>
                </a:solidFill>
                <a:latin typeface="Hassan LT Bold" panose="01000400000000000000" pitchFamily="2" charset="-78"/>
                <a:ea typeface="Calibri" panose="020F0502020204030204" pitchFamily="34" charset="0"/>
                <a:cs typeface="Hassan LT Bold" panose="01000400000000000000" pitchFamily="2" charset="-78"/>
              </a:rPr>
              <a:t>رئيس الشؤون القانونية</a:t>
            </a:r>
            <a:endParaRPr lang="en-US" sz="4400" b="1" cap="small" dirty="0">
              <a:solidFill>
                <a:schemeClr val="bg1"/>
              </a:solidFill>
              <a:latin typeface="Hassan LT Bold" panose="01000400000000000000" pitchFamily="2" charset="-78"/>
              <a:ea typeface="Calibri" panose="020F0502020204030204" pitchFamily="34" charset="0"/>
              <a:cs typeface="Hassan LT Bold" panose="01000400000000000000" pitchFamily="2" charset="-78"/>
            </a:endParaRPr>
          </a:p>
          <a:p>
            <a:pPr algn="ctr"/>
            <a:r>
              <a:rPr lang="ar-EG" sz="4400" b="1" cap="small" dirty="0">
                <a:solidFill>
                  <a:schemeClr val="bg1"/>
                </a:solidFill>
                <a:latin typeface="Hassan LT Bold" panose="01000400000000000000" pitchFamily="2" charset="-78"/>
                <a:ea typeface="Calibri" panose="020F0502020204030204" pitchFamily="34" charset="0"/>
                <a:cs typeface="Hassan LT Bold" panose="01000400000000000000" pitchFamily="2" charset="-78"/>
              </a:rPr>
              <a:t>/ وشريك</a:t>
            </a:r>
            <a:endParaRPr lang="x-none" sz="4400" dirty="0">
              <a:solidFill>
                <a:schemeClr val="bg1"/>
              </a:solidFill>
            </a:endParaRPr>
          </a:p>
        </p:txBody>
      </p:sp>
      <p:grpSp>
        <p:nvGrpSpPr>
          <p:cNvPr id="8" name="PpFooter">
            <a:extLst>
              <a:ext uri="{FF2B5EF4-FFF2-40B4-BE49-F238E27FC236}">
                <a16:creationId xmlns:a16="http://schemas.microsoft.com/office/drawing/2014/main" id="{662E10C3-1B75-4307-AC55-2DFF8E23AC54}"/>
              </a:ext>
            </a:extLst>
          </p:cNvPr>
          <p:cNvGrpSpPr/>
          <p:nvPr/>
        </p:nvGrpSpPr>
        <p:grpSpPr>
          <a:xfrm>
            <a:off x="246061" y="6218585"/>
            <a:ext cx="396878" cy="396180"/>
            <a:chOff x="246061" y="6218585"/>
            <a:chExt cx="396878" cy="396180"/>
          </a:xfrm>
        </p:grpSpPr>
        <p:grpSp>
          <p:nvGrpSpPr>
            <p:cNvPr id="9" name="Group 8">
              <a:extLst>
                <a:ext uri="{FF2B5EF4-FFF2-40B4-BE49-F238E27FC236}">
                  <a16:creationId xmlns:a16="http://schemas.microsoft.com/office/drawing/2014/main" id="{D0EC1BD8-1F6D-4045-8A91-014FA466A5C3}"/>
                </a:ext>
              </a:extLst>
            </p:cNvPr>
            <p:cNvGrpSpPr/>
            <p:nvPr/>
          </p:nvGrpSpPr>
          <p:grpSpPr>
            <a:xfrm>
              <a:off x="246061" y="6218585"/>
              <a:ext cx="396878" cy="396180"/>
              <a:chOff x="10102958" y="2918320"/>
              <a:chExt cx="831744" cy="830285"/>
            </a:xfrm>
          </p:grpSpPr>
          <p:sp>
            <p:nvSpPr>
              <p:cNvPr id="11" name="Freeform: Shape 10">
                <a:extLst>
                  <a:ext uri="{FF2B5EF4-FFF2-40B4-BE49-F238E27FC236}">
                    <a16:creationId xmlns:a16="http://schemas.microsoft.com/office/drawing/2014/main" id="{3FA3D0C1-0EC1-4BAA-B834-CE98640092A9}"/>
                  </a:ext>
                </a:extLst>
              </p:cNvPr>
              <p:cNvSpPr>
                <a:spLocks/>
              </p:cNvSpPr>
              <p:nvPr/>
            </p:nvSpPr>
            <p:spPr bwMode="auto">
              <a:xfrm>
                <a:off x="10102958" y="2918320"/>
                <a:ext cx="831744" cy="830285"/>
              </a:xfrm>
              <a:custGeom>
                <a:avLst/>
                <a:gdLst>
                  <a:gd name="connsiteX0" fmla="*/ 2375361 w 4828679"/>
                  <a:gd name="connsiteY0" fmla="*/ 0 h 4820214"/>
                  <a:gd name="connsiteX1" fmla="*/ 4052779 w 4828679"/>
                  <a:gd name="connsiteY1" fmla="*/ 697235 h 4820214"/>
                  <a:gd name="connsiteX2" fmla="*/ 4358131 w 4828679"/>
                  <a:gd name="connsiteY2" fmla="*/ 3677784 h 4820214"/>
                  <a:gd name="connsiteX3" fmla="*/ 4324415 w 4828679"/>
                  <a:gd name="connsiteY3" fmla="*/ 3718733 h 4820214"/>
                  <a:gd name="connsiteX4" fmla="*/ 4496784 w 4828679"/>
                  <a:gd name="connsiteY4" fmla="*/ 3891336 h 4820214"/>
                  <a:gd name="connsiteX5" fmla="*/ 4746647 w 4828679"/>
                  <a:gd name="connsiteY5" fmla="*/ 4141546 h 4820214"/>
                  <a:gd name="connsiteX6" fmla="*/ 4746647 w 4828679"/>
                  <a:gd name="connsiteY6" fmla="*/ 4524887 h 4820214"/>
                  <a:gd name="connsiteX7" fmla="*/ 4535708 w 4828679"/>
                  <a:gd name="connsiteY7" fmla="*/ 4743937 h 4820214"/>
                  <a:gd name="connsiteX8" fmla="*/ 4145079 w 4828679"/>
                  <a:gd name="connsiteY8" fmla="*/ 4743937 h 4820214"/>
                  <a:gd name="connsiteX9" fmla="*/ 3807262 w 4828679"/>
                  <a:gd name="connsiteY9" fmla="*/ 4405657 h 4820214"/>
                  <a:gd name="connsiteX10" fmla="*/ 3722089 w 4828679"/>
                  <a:gd name="connsiteY10" fmla="*/ 4320366 h 4820214"/>
                  <a:gd name="connsiteX11" fmla="*/ 3681537 w 4828679"/>
                  <a:gd name="connsiteY11" fmla="*/ 4353687 h 4820214"/>
                  <a:gd name="connsiteX12" fmla="*/ 697945 w 4828679"/>
                  <a:gd name="connsiteY12" fmla="*/ 4048648 h 4820214"/>
                  <a:gd name="connsiteX13" fmla="*/ 697945 w 4828679"/>
                  <a:gd name="connsiteY13" fmla="*/ 697235 h 4820214"/>
                  <a:gd name="connsiteX14" fmla="*/ 2375361 w 4828679"/>
                  <a:gd name="connsiteY14" fmla="*/ 0 h 48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679" h="4820214">
                    <a:moveTo>
                      <a:pt x="2375361" y="0"/>
                    </a:moveTo>
                    <a:cubicBezTo>
                      <a:pt x="2983375" y="0"/>
                      <a:pt x="3591390" y="232411"/>
                      <a:pt x="4052779" y="697235"/>
                    </a:cubicBezTo>
                    <a:cubicBezTo>
                      <a:pt x="4867050" y="1503840"/>
                      <a:pt x="4968833" y="2759032"/>
                      <a:pt x="4358131" y="3677784"/>
                    </a:cubicBezTo>
                    <a:lnTo>
                      <a:pt x="4324415" y="3718733"/>
                    </a:lnTo>
                    <a:lnTo>
                      <a:pt x="4496784" y="3891336"/>
                    </a:lnTo>
                    <a:cubicBezTo>
                      <a:pt x="4746647" y="4141546"/>
                      <a:pt x="4746647" y="4141546"/>
                      <a:pt x="4746647" y="4141546"/>
                    </a:cubicBezTo>
                    <a:cubicBezTo>
                      <a:pt x="4856023" y="4251073"/>
                      <a:pt x="4856023" y="4423185"/>
                      <a:pt x="4746647" y="4524887"/>
                    </a:cubicBezTo>
                    <a:cubicBezTo>
                      <a:pt x="4535708" y="4743937"/>
                      <a:pt x="4535708" y="4743937"/>
                      <a:pt x="4535708" y="4743937"/>
                    </a:cubicBezTo>
                    <a:cubicBezTo>
                      <a:pt x="4426331" y="4845640"/>
                      <a:pt x="4254456" y="4845640"/>
                      <a:pt x="4145079" y="4743937"/>
                    </a:cubicBezTo>
                    <a:cubicBezTo>
                      <a:pt x="4017148" y="4615833"/>
                      <a:pt x="3905208" y="4503739"/>
                      <a:pt x="3807262" y="4405657"/>
                    </a:cubicBezTo>
                    <a:lnTo>
                      <a:pt x="3722089" y="4320366"/>
                    </a:lnTo>
                    <a:lnTo>
                      <a:pt x="3681537" y="4353687"/>
                    </a:lnTo>
                    <a:cubicBezTo>
                      <a:pt x="2761848" y="4963767"/>
                      <a:pt x="1505374" y="4862088"/>
                      <a:pt x="697945" y="4048648"/>
                    </a:cubicBezTo>
                    <a:cubicBezTo>
                      <a:pt x="-232648" y="3126813"/>
                      <a:pt x="-232648" y="1619069"/>
                      <a:pt x="697945" y="697235"/>
                    </a:cubicBezTo>
                    <a:cubicBezTo>
                      <a:pt x="1159334" y="232411"/>
                      <a:pt x="1767349" y="0"/>
                      <a:pt x="2375361" y="0"/>
                    </a:cubicBezTo>
                    <a:close/>
                  </a:path>
                </a:pathLst>
              </a:custGeom>
              <a:solidFill>
                <a:schemeClr val="bg1"/>
              </a:solidFill>
              <a:ln>
                <a:noFill/>
              </a:ln>
              <a:effectLst>
                <a:outerShdw blurRad="381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dirty="0"/>
              </a:p>
            </p:txBody>
          </p:sp>
          <p:sp>
            <p:nvSpPr>
              <p:cNvPr id="12" name="Freeform 10">
                <a:extLst>
                  <a:ext uri="{FF2B5EF4-FFF2-40B4-BE49-F238E27FC236}">
                    <a16:creationId xmlns:a16="http://schemas.microsoft.com/office/drawing/2014/main" id="{2ED804DC-9031-458B-96A4-06718E81C430}"/>
                  </a:ext>
                </a:extLst>
              </p:cNvPr>
              <p:cNvSpPr>
                <a:spLocks/>
              </p:cNvSpPr>
              <p:nvPr/>
            </p:nvSpPr>
            <p:spPr bwMode="auto">
              <a:xfrm>
                <a:off x="10159474" y="2973985"/>
                <a:ext cx="705284" cy="706152"/>
              </a:xfrm>
              <a:prstGeom prst="ellipse">
                <a:avLst/>
              </a:prstGeom>
              <a:solidFill>
                <a:schemeClr val="bg1">
                  <a:lumMod val="65000"/>
                  <a:alpha val="80000"/>
                </a:schemeClr>
              </a:solidFill>
              <a:ln>
                <a:noFill/>
              </a:ln>
              <a:effectLst>
                <a:innerShdw blurRad="76200">
                  <a:prstClr val="black">
                    <a:alpha val="30000"/>
                  </a:prstClr>
                </a:innerShdw>
              </a:effectLst>
            </p:spPr>
            <p:txBody>
              <a:bodyPr vert="horz" wrap="square" lIns="91440" tIns="45720" rIns="91440" bIns="45720" numCol="1" anchor="t" anchorCtr="0" compatLnSpc="1">
                <a:prstTxWarp prst="textNoShape">
                  <a:avLst/>
                </a:prstTxWarp>
              </a:bodyPr>
              <a:lstStyle/>
              <a:p>
                <a:endParaRPr lang="en-US" dirty="0"/>
              </a:p>
            </p:txBody>
          </p:sp>
        </p:grpSp>
        <p:sp>
          <p:nvSpPr>
            <p:cNvPr id="10" name="SlideNo">
              <a:extLst>
                <a:ext uri="{FF2B5EF4-FFF2-40B4-BE49-F238E27FC236}">
                  <a16:creationId xmlns:a16="http://schemas.microsoft.com/office/drawing/2014/main" id="{ADAD4DDF-091E-4FE2-B27B-DE4F77C1A07B}"/>
                </a:ext>
              </a:extLst>
            </p:cNvPr>
            <p:cNvSpPr txBox="1">
              <a:spLocks/>
            </p:cNvSpPr>
            <p:nvPr/>
          </p:nvSpPr>
          <p:spPr>
            <a:xfrm>
              <a:off x="366779" y="6275591"/>
              <a:ext cx="144271" cy="227691"/>
            </a:xfrm>
            <a:prstGeom prst="rect">
              <a:avLst/>
            </a:prstGeom>
            <a:noFill/>
          </p:spPr>
          <p:txBody>
            <a:bodyPr wrap="none" lIns="0" tIns="0" rIns="0" bIns="0" rtlCol="0" anchor="ctr">
              <a:spAutoFit/>
            </a:bodyPr>
            <a:lstStyle>
              <a:defPPr>
                <a:defRPr lang="en-US"/>
              </a:defPPr>
              <a:lvl1pPr marL="0" algn="ctr" defTabSz="457200" rtl="0" eaLnBrk="1" latinLnBrk="0" hangingPunct="1">
                <a:defRPr lang="en-ID" sz="1400" kern="1200" smtClean="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fld id="{F2030FAF-A4A4-40ED-9EAC-96740896EED7}" type="slidenum">
                <a:rPr lang="en-ID" sz="1100" smtClean="0">
                  <a:solidFill>
                    <a:schemeClr val="bg1"/>
                  </a:solidFill>
                </a:rPr>
                <a:pPr>
                  <a:lnSpc>
                    <a:spcPct val="150000"/>
                  </a:lnSpc>
                </a:pPr>
                <a:t>6</a:t>
              </a:fld>
              <a:endParaRPr lang="en-ID" sz="1100" dirty="0">
                <a:solidFill>
                  <a:schemeClr val="bg1"/>
                </a:solidFill>
              </a:endParaRPr>
            </a:p>
          </p:txBody>
        </p:sp>
      </p:grpSp>
    </p:spTree>
    <p:extLst>
      <p:ext uri="{BB962C8B-B14F-4D97-AF65-F5344CB8AC3E}">
        <p14:creationId xmlns:p14="http://schemas.microsoft.com/office/powerpoint/2010/main" val="3867871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pFooter">
            <a:extLst>
              <a:ext uri="{FF2B5EF4-FFF2-40B4-BE49-F238E27FC236}">
                <a16:creationId xmlns:a16="http://schemas.microsoft.com/office/drawing/2014/main" id="{CB209EE6-B794-44CE-90E1-8460C665DA27}"/>
              </a:ext>
            </a:extLst>
          </p:cNvPr>
          <p:cNvGrpSpPr/>
          <p:nvPr/>
        </p:nvGrpSpPr>
        <p:grpSpPr>
          <a:xfrm>
            <a:off x="246061" y="6218585"/>
            <a:ext cx="396878" cy="396180"/>
            <a:chOff x="246061" y="6218585"/>
            <a:chExt cx="396878" cy="396180"/>
          </a:xfrm>
        </p:grpSpPr>
        <p:grpSp>
          <p:nvGrpSpPr>
            <p:cNvPr id="3" name="Group 2">
              <a:extLst>
                <a:ext uri="{FF2B5EF4-FFF2-40B4-BE49-F238E27FC236}">
                  <a16:creationId xmlns:a16="http://schemas.microsoft.com/office/drawing/2014/main" id="{87465D8D-A5B5-4947-B0BE-B059D3F26A22}"/>
                </a:ext>
              </a:extLst>
            </p:cNvPr>
            <p:cNvGrpSpPr/>
            <p:nvPr/>
          </p:nvGrpSpPr>
          <p:grpSpPr>
            <a:xfrm>
              <a:off x="246061" y="6218585"/>
              <a:ext cx="396878" cy="396180"/>
              <a:chOff x="10102958" y="2918320"/>
              <a:chExt cx="831744" cy="830285"/>
            </a:xfrm>
          </p:grpSpPr>
          <p:sp>
            <p:nvSpPr>
              <p:cNvPr id="6" name="Freeform: Shape 5">
                <a:extLst>
                  <a:ext uri="{FF2B5EF4-FFF2-40B4-BE49-F238E27FC236}">
                    <a16:creationId xmlns:a16="http://schemas.microsoft.com/office/drawing/2014/main" id="{1FD06D38-93DB-46EB-882B-E8A47C56F4B5}"/>
                  </a:ext>
                </a:extLst>
              </p:cNvPr>
              <p:cNvSpPr>
                <a:spLocks/>
              </p:cNvSpPr>
              <p:nvPr/>
            </p:nvSpPr>
            <p:spPr bwMode="auto">
              <a:xfrm>
                <a:off x="10102958" y="2918320"/>
                <a:ext cx="831744" cy="830285"/>
              </a:xfrm>
              <a:custGeom>
                <a:avLst/>
                <a:gdLst>
                  <a:gd name="connsiteX0" fmla="*/ 2375361 w 4828679"/>
                  <a:gd name="connsiteY0" fmla="*/ 0 h 4820214"/>
                  <a:gd name="connsiteX1" fmla="*/ 4052779 w 4828679"/>
                  <a:gd name="connsiteY1" fmla="*/ 697235 h 4820214"/>
                  <a:gd name="connsiteX2" fmla="*/ 4358131 w 4828679"/>
                  <a:gd name="connsiteY2" fmla="*/ 3677784 h 4820214"/>
                  <a:gd name="connsiteX3" fmla="*/ 4324415 w 4828679"/>
                  <a:gd name="connsiteY3" fmla="*/ 3718733 h 4820214"/>
                  <a:gd name="connsiteX4" fmla="*/ 4496784 w 4828679"/>
                  <a:gd name="connsiteY4" fmla="*/ 3891336 h 4820214"/>
                  <a:gd name="connsiteX5" fmla="*/ 4746647 w 4828679"/>
                  <a:gd name="connsiteY5" fmla="*/ 4141546 h 4820214"/>
                  <a:gd name="connsiteX6" fmla="*/ 4746647 w 4828679"/>
                  <a:gd name="connsiteY6" fmla="*/ 4524887 h 4820214"/>
                  <a:gd name="connsiteX7" fmla="*/ 4535708 w 4828679"/>
                  <a:gd name="connsiteY7" fmla="*/ 4743937 h 4820214"/>
                  <a:gd name="connsiteX8" fmla="*/ 4145079 w 4828679"/>
                  <a:gd name="connsiteY8" fmla="*/ 4743937 h 4820214"/>
                  <a:gd name="connsiteX9" fmla="*/ 3807262 w 4828679"/>
                  <a:gd name="connsiteY9" fmla="*/ 4405657 h 4820214"/>
                  <a:gd name="connsiteX10" fmla="*/ 3722089 w 4828679"/>
                  <a:gd name="connsiteY10" fmla="*/ 4320366 h 4820214"/>
                  <a:gd name="connsiteX11" fmla="*/ 3681537 w 4828679"/>
                  <a:gd name="connsiteY11" fmla="*/ 4353687 h 4820214"/>
                  <a:gd name="connsiteX12" fmla="*/ 697945 w 4828679"/>
                  <a:gd name="connsiteY12" fmla="*/ 4048648 h 4820214"/>
                  <a:gd name="connsiteX13" fmla="*/ 697945 w 4828679"/>
                  <a:gd name="connsiteY13" fmla="*/ 697235 h 4820214"/>
                  <a:gd name="connsiteX14" fmla="*/ 2375361 w 4828679"/>
                  <a:gd name="connsiteY14" fmla="*/ 0 h 48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679" h="4820214">
                    <a:moveTo>
                      <a:pt x="2375361" y="0"/>
                    </a:moveTo>
                    <a:cubicBezTo>
                      <a:pt x="2983375" y="0"/>
                      <a:pt x="3591390" y="232411"/>
                      <a:pt x="4052779" y="697235"/>
                    </a:cubicBezTo>
                    <a:cubicBezTo>
                      <a:pt x="4867050" y="1503840"/>
                      <a:pt x="4968833" y="2759032"/>
                      <a:pt x="4358131" y="3677784"/>
                    </a:cubicBezTo>
                    <a:lnTo>
                      <a:pt x="4324415" y="3718733"/>
                    </a:lnTo>
                    <a:lnTo>
                      <a:pt x="4496784" y="3891336"/>
                    </a:lnTo>
                    <a:cubicBezTo>
                      <a:pt x="4746647" y="4141546"/>
                      <a:pt x="4746647" y="4141546"/>
                      <a:pt x="4746647" y="4141546"/>
                    </a:cubicBezTo>
                    <a:cubicBezTo>
                      <a:pt x="4856023" y="4251073"/>
                      <a:pt x="4856023" y="4423185"/>
                      <a:pt x="4746647" y="4524887"/>
                    </a:cubicBezTo>
                    <a:cubicBezTo>
                      <a:pt x="4535708" y="4743937"/>
                      <a:pt x="4535708" y="4743937"/>
                      <a:pt x="4535708" y="4743937"/>
                    </a:cubicBezTo>
                    <a:cubicBezTo>
                      <a:pt x="4426331" y="4845640"/>
                      <a:pt x="4254456" y="4845640"/>
                      <a:pt x="4145079" y="4743937"/>
                    </a:cubicBezTo>
                    <a:cubicBezTo>
                      <a:pt x="4017148" y="4615833"/>
                      <a:pt x="3905208" y="4503739"/>
                      <a:pt x="3807262" y="4405657"/>
                    </a:cubicBezTo>
                    <a:lnTo>
                      <a:pt x="3722089" y="4320366"/>
                    </a:lnTo>
                    <a:lnTo>
                      <a:pt x="3681537" y="4353687"/>
                    </a:lnTo>
                    <a:cubicBezTo>
                      <a:pt x="2761848" y="4963767"/>
                      <a:pt x="1505374" y="4862088"/>
                      <a:pt x="697945" y="4048648"/>
                    </a:cubicBezTo>
                    <a:cubicBezTo>
                      <a:pt x="-232648" y="3126813"/>
                      <a:pt x="-232648" y="1619069"/>
                      <a:pt x="697945" y="697235"/>
                    </a:cubicBezTo>
                    <a:cubicBezTo>
                      <a:pt x="1159334" y="232411"/>
                      <a:pt x="1767349" y="0"/>
                      <a:pt x="2375361" y="0"/>
                    </a:cubicBezTo>
                    <a:close/>
                  </a:path>
                </a:pathLst>
              </a:custGeom>
              <a:solidFill>
                <a:schemeClr val="bg1"/>
              </a:solidFill>
              <a:ln>
                <a:noFill/>
              </a:ln>
              <a:effectLst>
                <a:outerShdw blurRad="381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dirty="0"/>
              </a:p>
            </p:txBody>
          </p:sp>
          <p:sp>
            <p:nvSpPr>
              <p:cNvPr id="7" name="Freeform 10">
                <a:extLst>
                  <a:ext uri="{FF2B5EF4-FFF2-40B4-BE49-F238E27FC236}">
                    <a16:creationId xmlns:a16="http://schemas.microsoft.com/office/drawing/2014/main" id="{D5FEEAC4-7C2D-46B9-B7B0-8C9351CE24C1}"/>
                  </a:ext>
                </a:extLst>
              </p:cNvPr>
              <p:cNvSpPr>
                <a:spLocks/>
              </p:cNvSpPr>
              <p:nvPr/>
            </p:nvSpPr>
            <p:spPr bwMode="auto">
              <a:xfrm>
                <a:off x="10159474" y="2973985"/>
                <a:ext cx="705284" cy="706152"/>
              </a:xfrm>
              <a:prstGeom prst="ellipse">
                <a:avLst/>
              </a:prstGeom>
              <a:solidFill>
                <a:schemeClr val="bg1">
                  <a:lumMod val="50000"/>
                  <a:alpha val="80000"/>
                </a:schemeClr>
              </a:solidFill>
              <a:ln>
                <a:noFill/>
              </a:ln>
              <a:effectLst>
                <a:innerShdw blurRad="76200">
                  <a:prstClr val="black">
                    <a:alpha val="30000"/>
                  </a:prstClr>
                </a:innerShdw>
              </a:effectLst>
            </p:spPr>
            <p:txBody>
              <a:bodyPr vert="horz" wrap="square" lIns="91440" tIns="45720" rIns="91440" bIns="45720" numCol="1" anchor="t" anchorCtr="0" compatLnSpc="1">
                <a:prstTxWarp prst="textNoShape">
                  <a:avLst/>
                </a:prstTxWarp>
              </a:bodyPr>
              <a:lstStyle/>
              <a:p>
                <a:endParaRPr lang="en-US" dirty="0"/>
              </a:p>
            </p:txBody>
          </p:sp>
        </p:grpSp>
        <p:sp>
          <p:nvSpPr>
            <p:cNvPr id="4" name="SlideNo">
              <a:extLst>
                <a:ext uri="{FF2B5EF4-FFF2-40B4-BE49-F238E27FC236}">
                  <a16:creationId xmlns:a16="http://schemas.microsoft.com/office/drawing/2014/main" id="{18406DFB-C206-4F35-B0F4-E361091FBBD5}"/>
                </a:ext>
              </a:extLst>
            </p:cNvPr>
            <p:cNvSpPr txBox="1">
              <a:spLocks/>
            </p:cNvSpPr>
            <p:nvPr/>
          </p:nvSpPr>
          <p:spPr>
            <a:xfrm>
              <a:off x="399641" y="6278156"/>
              <a:ext cx="78547" cy="222561"/>
            </a:xfrm>
            <a:prstGeom prst="rect">
              <a:avLst/>
            </a:prstGeom>
            <a:noFill/>
          </p:spPr>
          <p:txBody>
            <a:bodyPr wrap="none" lIns="0" tIns="0" rIns="0" bIns="0" rtlCol="0" anchor="ctr">
              <a:spAutoFit/>
            </a:bodyPr>
            <a:lstStyle>
              <a:defPPr>
                <a:defRPr lang="en-US"/>
              </a:defPPr>
              <a:lvl1pPr marL="0" algn="ctr" defTabSz="457200" rtl="0" eaLnBrk="1" latinLnBrk="0" hangingPunct="1">
                <a:defRPr lang="en-ID" sz="1400" kern="1200" smtClean="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fld id="{F2030FAF-A4A4-40ED-9EAC-96740896EED7}" type="slidenum">
                <a:rPr lang="en-ID" sz="1100" smtClean="0">
                  <a:solidFill>
                    <a:schemeClr val="bg1"/>
                  </a:solidFill>
                </a:rPr>
                <a:pPr>
                  <a:lnSpc>
                    <a:spcPct val="150000"/>
                  </a:lnSpc>
                </a:pPr>
                <a:t>7</a:t>
              </a:fld>
              <a:endParaRPr lang="en-ID" sz="1100" dirty="0">
                <a:solidFill>
                  <a:schemeClr val="bg1"/>
                </a:solidFill>
              </a:endParaRPr>
            </a:p>
          </p:txBody>
        </p:sp>
      </p:grpSp>
      <p:sp>
        <p:nvSpPr>
          <p:cNvPr id="15" name="Rectangle 14">
            <a:extLst>
              <a:ext uri="{FF2B5EF4-FFF2-40B4-BE49-F238E27FC236}">
                <a16:creationId xmlns:a16="http://schemas.microsoft.com/office/drawing/2014/main" id="{1CCEDD02-52DE-47FA-B823-ECF5956A4F54}"/>
              </a:ext>
            </a:extLst>
          </p:cNvPr>
          <p:cNvSpPr/>
          <p:nvPr/>
        </p:nvSpPr>
        <p:spPr>
          <a:xfrm>
            <a:off x="4251487" y="1321199"/>
            <a:ext cx="7490627" cy="4366965"/>
          </a:xfrm>
          <a:prstGeom prst="rect">
            <a:avLst/>
          </a:prstGeom>
        </p:spPr>
        <p:txBody>
          <a:bodyPr wrap="square">
            <a:spAutoFit/>
          </a:bodyPr>
          <a:lstStyle/>
          <a:p>
            <a:pPr algn="ctr">
              <a:lnSpc>
                <a:spcPct val="115000"/>
              </a:lnSpc>
              <a:spcAft>
                <a:spcPts val="0"/>
              </a:spcAft>
            </a:pPr>
            <a:r>
              <a:rPr lang="ar-EG" sz="1550" b="1" cap="small" dirty="0">
                <a:latin typeface="Hassan LT Bold" panose="01000400000000000000" pitchFamily="2" charset="-78"/>
                <a:ea typeface="Calibri" panose="020F0502020204030204" pitchFamily="34" charset="0"/>
                <a:cs typeface="Hassan LT Bold" panose="01000400000000000000" pitchFamily="2" charset="-78"/>
              </a:rPr>
              <a:t>رئيس الشؤون القانونية/ وشريك</a:t>
            </a:r>
            <a:endParaRPr lang="ar-SA" sz="1550" b="1" cap="small" dirty="0">
              <a:latin typeface="Hassan LT Bold" panose="01000400000000000000" pitchFamily="2" charset="-78"/>
              <a:ea typeface="Calibri" panose="020F0502020204030204" pitchFamily="34" charset="0"/>
              <a:cs typeface="Hassan LT Bold" panose="01000400000000000000" pitchFamily="2" charset="-78"/>
            </a:endParaRPr>
          </a:p>
          <a:p>
            <a:pPr algn="ctr">
              <a:lnSpc>
                <a:spcPct val="115000"/>
              </a:lnSpc>
              <a:spcAft>
                <a:spcPts val="0"/>
              </a:spcAft>
            </a:pPr>
            <a:endParaRPr lang="x-none" sz="1550" dirty="0">
              <a:solidFill>
                <a:schemeClr val="bg1">
                  <a:lumMod val="65000"/>
                </a:schemeClr>
              </a:solidFill>
              <a:latin typeface="Hassan LT Bold" panose="01000400000000000000" pitchFamily="2" charset="-78"/>
              <a:ea typeface="Calibri" panose="020F0502020204030204" pitchFamily="34" charset="0"/>
              <a:cs typeface="Times New Roman" panose="02020603050405020304" pitchFamily="18" charset="0"/>
            </a:endParaRPr>
          </a:p>
          <a:p>
            <a:pPr algn="just" rtl="1">
              <a:lnSpc>
                <a:spcPct val="115000"/>
              </a:lnSpc>
              <a:spcAft>
                <a:spcPts val="0"/>
              </a:spcAft>
            </a:pPr>
            <a:r>
              <a:rPr lang="ar-EG" sz="155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مستشار قانوني حائز على جوائز </a:t>
            </a:r>
            <a:r>
              <a:rPr lang="ar-SA" sz="155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عليا </a:t>
            </a:r>
            <a:r>
              <a:rPr lang="ar-EG" sz="155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وخبير معترف به </a:t>
            </a:r>
            <a:r>
              <a:rPr lang="ar-SA" sz="155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مختص </a:t>
            </a:r>
            <a:r>
              <a:rPr lang="ar-EG" sz="155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في تمويل المشاريع الإسلامية وإعادة الهيكلة</a:t>
            </a:r>
            <a:r>
              <a:rPr lang="en-US" sz="155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a:t>
            </a:r>
            <a:r>
              <a:rPr lang="ar-SA" sz="155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أثبت</a:t>
            </a:r>
            <a:r>
              <a:rPr lang="ar-EG" sz="155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نجاحًا</a:t>
            </a:r>
            <a:r>
              <a:rPr lang="ar-SA" sz="155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كبيراً في</a:t>
            </a:r>
            <a:r>
              <a:rPr lang="ar-EG" sz="155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إنشاء أعمال جديدة ووجود قانوني قوي في العلاقات التجارية والمفاوضات والتقاضي والقيادة فيما يتعلق بإدارة المخاطر / التخفيف. يقود إدارة المشاريع </a:t>
            </a:r>
            <a:r>
              <a:rPr lang="ar-SA" sz="155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وعمليات الفحص النافي للجهالة </a:t>
            </a:r>
            <a:r>
              <a:rPr lang="ar-EG" sz="155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والمعاملات المؤسسية مثل عمليات الاندماج والشراء، </a:t>
            </a:r>
            <a:r>
              <a:rPr lang="ar-SA" sz="155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و</a:t>
            </a:r>
            <a:r>
              <a:rPr lang="ar-EG" sz="155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المشاريع المشتركة، وعمليات تصفية الاستثمارات. تمتد الخبرة لتشمل صناعات متنوعة ومهام </a:t>
            </a:r>
            <a:r>
              <a:rPr lang="ar-EG" sz="1550" dirty="0">
                <a:solidFill>
                  <a:schemeClr val="bg1">
                    <a:lumMod val="50000"/>
                  </a:schemeClr>
                </a:solidFill>
                <a:cs typeface="Hassan LT Light" panose="01000400000000000000" pitchFamily="2" charset="-78"/>
              </a:rPr>
              <a:t>بملايين</a:t>
            </a:r>
            <a:r>
              <a:rPr lang="ar-EG" sz="155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 مليار</a:t>
            </a:r>
            <a:r>
              <a:rPr lang="ar-SA" sz="155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ات الدولارات</a:t>
            </a:r>
            <a:r>
              <a:rPr lang="ar-EG" sz="155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مع شركاء دوليين.</a:t>
            </a:r>
            <a:r>
              <a:rPr lang="ar-SA" sz="155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سراج الإسلام مهني </a:t>
            </a:r>
            <a:r>
              <a:rPr lang="ar-EG" sz="155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معترف به</a:t>
            </a:r>
            <a:r>
              <a:rPr lang="ar-SA" sz="155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في مجال</a:t>
            </a:r>
            <a:r>
              <a:rPr lang="ar-EG" sz="155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a:t>
            </a:r>
            <a:r>
              <a:rPr lang="ar-SA" sz="155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ا</a:t>
            </a:r>
            <a:r>
              <a:rPr lang="ar-EG" sz="155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لابتكار والقيادة القانونية من قبل العملا</a:t>
            </a:r>
            <a:r>
              <a:rPr lang="ar-SA" sz="155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ء وأدبيات المهنة الرائدة. </a:t>
            </a:r>
            <a:r>
              <a:rPr lang="ar-EG" sz="1550" dirty="0">
                <a:solidFill>
                  <a:schemeClr val="bg1">
                    <a:lumMod val="50000"/>
                  </a:schemeClr>
                </a:solidFill>
                <a:latin typeface="Hassan LT Light" panose="01000400000000000000" pitchFamily="2" charset="-78"/>
                <a:ea typeface="Calibri" panose="020F0502020204030204" pitchFamily="34" charset="0"/>
                <a:cs typeface="Hassan LT Light" panose="01000400000000000000" pitchFamily="2" charset="-78"/>
              </a:rPr>
              <a:t>      </a:t>
            </a:r>
          </a:p>
          <a:p>
            <a:pPr algn="ctr">
              <a:lnSpc>
                <a:spcPct val="115000"/>
              </a:lnSpc>
              <a:spcAft>
                <a:spcPts val="0"/>
              </a:spcAft>
            </a:pPr>
            <a:r>
              <a:rPr lang="en-GB" sz="1550" dirty="0">
                <a:latin typeface="Hassan LT Bold" panose="01000400000000000000" pitchFamily="2" charset="-78"/>
                <a:ea typeface="Calibri" panose="020F0502020204030204" pitchFamily="34" charset="0"/>
                <a:cs typeface="Tahoma" panose="020B0604030504040204" pitchFamily="34" charset="0"/>
              </a:rPr>
              <a:t> </a:t>
            </a:r>
            <a:endParaRPr lang="x-none" sz="1550" dirty="0">
              <a:latin typeface="Hassan LT Bold" panose="01000400000000000000" pitchFamily="2" charset="-78"/>
              <a:ea typeface="Calibri" panose="020F0502020204030204" pitchFamily="34" charset="0"/>
              <a:cs typeface="Times New Roman" panose="02020603050405020304" pitchFamily="18" charset="0"/>
            </a:endParaRPr>
          </a:p>
          <a:p>
            <a:pPr marL="0" marR="0" algn="ctr" rtl="1">
              <a:lnSpc>
                <a:spcPct val="107000"/>
              </a:lnSpc>
              <a:spcBef>
                <a:spcPts val="0"/>
              </a:spcBef>
              <a:spcAft>
                <a:spcPts val="800"/>
              </a:spcAft>
            </a:pPr>
            <a:r>
              <a:rPr lang="ar-SA" sz="1800" b="1" dirty="0">
                <a:effectLst/>
                <a:latin typeface="Calibri" panose="020F0502020204030204" pitchFamily="34" charset="0"/>
                <a:ea typeface="Calibri" panose="020F0502020204030204" pitchFamily="34" charset="0"/>
                <a:cs typeface="Sakkal Majalla" panose="02000000000000000000" pitchFamily="2" charset="-78"/>
              </a:rPr>
              <a:t>شريك عمل يتمتع بخبرة واسعة في مجال أنشطة الاندماج والاستحواذ والنمو الأساسي الذي يشمل العديد من الصناعات والأسواق.</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gn="just" rtl="1">
              <a:lnSpc>
                <a:spcPct val="107000"/>
              </a:lnSpc>
              <a:spcBef>
                <a:spcPts val="0"/>
              </a:spcBef>
              <a:spcAft>
                <a:spcPts val="800"/>
              </a:spcAft>
              <a:buFont typeface="Symbol" panose="05050102010706020507" pitchFamily="18" charset="2"/>
              <a:buChar char=""/>
            </a:pPr>
            <a:r>
              <a:rPr lang="ar-SA" sz="1550" b="1" dirty="0">
                <a:solidFill>
                  <a:schemeClr val="bg1">
                    <a:lumMod val="50000"/>
                  </a:schemeClr>
                </a:solidFill>
                <a:cs typeface="Hassan LT Light" panose="01000400000000000000" pitchFamily="2" charset="-78"/>
              </a:rPr>
              <a:t>كرئيس الشؤون القانونية </a:t>
            </a:r>
            <a:r>
              <a:rPr lang="ar-SA" sz="1550" dirty="0">
                <a:solidFill>
                  <a:schemeClr val="bg1">
                    <a:lumMod val="50000"/>
                  </a:schemeClr>
                </a:solidFill>
                <a:cs typeface="Hassan LT Light" panose="01000400000000000000" pitchFamily="2" charset="-78"/>
              </a:rPr>
              <a:t>، أدار الأنشطة القانونية لعدد </a:t>
            </a:r>
            <a:r>
              <a:rPr lang="ar-SA" sz="1550" b="1" dirty="0">
                <a:solidFill>
                  <a:schemeClr val="bg1">
                    <a:lumMod val="50000"/>
                  </a:schemeClr>
                </a:solidFill>
                <a:cs typeface="Hassan LT Light" panose="01000400000000000000" pitchFamily="2" charset="-78"/>
              </a:rPr>
              <a:t>70 شركة </a:t>
            </a:r>
            <a:r>
              <a:rPr lang="ar-SA" sz="1550" dirty="0">
                <a:solidFill>
                  <a:schemeClr val="bg1">
                    <a:lumMod val="50000"/>
                  </a:schemeClr>
                </a:solidFill>
                <a:cs typeface="Hassan LT Light" panose="01000400000000000000" pitchFamily="2" charset="-78"/>
              </a:rPr>
              <a:t>وتولى رئاسة العناية الواجبة بشأن الاستحواذ على شركة جولدمان ساكس وإعادة تمويلها بقيمة </a:t>
            </a:r>
            <a:r>
              <a:rPr lang="ar-SA" sz="1550" b="1" dirty="0">
                <a:solidFill>
                  <a:schemeClr val="bg1">
                    <a:lumMod val="50000"/>
                  </a:schemeClr>
                </a:solidFill>
                <a:cs typeface="Hassan LT Light" panose="01000400000000000000" pitchFamily="2" charset="-78"/>
              </a:rPr>
              <a:t>4 مليارات جنيه </a:t>
            </a:r>
            <a:r>
              <a:rPr lang="ar-SA" sz="1550" dirty="0">
                <a:solidFill>
                  <a:schemeClr val="bg1">
                    <a:lumMod val="50000"/>
                  </a:schemeClr>
                </a:solidFill>
                <a:cs typeface="Hassan LT Light" panose="01000400000000000000" pitchFamily="2" charset="-78"/>
              </a:rPr>
              <a:t>إسترليني في المملكة المتحدة.</a:t>
            </a:r>
            <a:endParaRPr lang="en-US" sz="1550" dirty="0">
              <a:solidFill>
                <a:schemeClr val="bg1">
                  <a:lumMod val="50000"/>
                </a:schemeClr>
              </a:solidFill>
              <a:cs typeface="Hassan LT Light" panose="01000400000000000000" pitchFamily="2" charset="-78"/>
            </a:endParaRPr>
          </a:p>
          <a:p>
            <a:pPr marL="342900" marR="0" lvl="0" indent="-342900" algn="just" rtl="1">
              <a:lnSpc>
                <a:spcPct val="107000"/>
              </a:lnSpc>
              <a:spcBef>
                <a:spcPts val="0"/>
              </a:spcBef>
              <a:spcAft>
                <a:spcPts val="800"/>
              </a:spcAft>
              <a:buFont typeface="Symbol" panose="05050102010706020507" pitchFamily="18" charset="2"/>
              <a:buChar char=""/>
            </a:pPr>
            <a:r>
              <a:rPr lang="ar-SA" sz="1550" dirty="0">
                <a:solidFill>
                  <a:schemeClr val="bg1">
                    <a:lumMod val="50000"/>
                  </a:schemeClr>
                </a:solidFill>
                <a:cs typeface="Hassan LT Light" panose="01000400000000000000" pitchFamily="2" charset="-78"/>
              </a:rPr>
              <a:t>تقديم المشورة </a:t>
            </a:r>
            <a:r>
              <a:rPr lang="ar-SA" sz="1550" b="1" dirty="0">
                <a:solidFill>
                  <a:schemeClr val="bg1">
                    <a:lumMod val="50000"/>
                  </a:schemeClr>
                </a:solidFill>
                <a:cs typeface="Hassan LT Light" panose="01000400000000000000" pitchFamily="2" charset="-78"/>
              </a:rPr>
              <a:t>للشركة السعودية للاستثمار الزراعي و الإنتاج الحيواني (سالك)، وهي شركة تابعة مملوكة بالكامل لصندوق الاستثمارات العامة كجزء من برنامج الأمن الغذائي الاستراتيجي للمملكة العربية السعودية</a:t>
            </a:r>
            <a:r>
              <a:rPr lang="ar-SA" sz="1550" dirty="0">
                <a:solidFill>
                  <a:schemeClr val="bg1">
                    <a:lumMod val="50000"/>
                  </a:schemeClr>
                </a:solidFill>
                <a:cs typeface="Hassan LT Light" panose="01000400000000000000" pitchFamily="2" charset="-78"/>
              </a:rPr>
              <a:t>.</a:t>
            </a:r>
            <a:endParaRPr lang="en-US" sz="1550" dirty="0">
              <a:solidFill>
                <a:schemeClr val="bg1">
                  <a:lumMod val="50000"/>
                </a:schemeClr>
              </a:solidFill>
              <a:cs typeface="Hassan LT Light" panose="01000400000000000000" pitchFamily="2" charset="-78"/>
            </a:endParaRPr>
          </a:p>
        </p:txBody>
      </p:sp>
      <p:pic>
        <p:nvPicPr>
          <p:cNvPr id="9" name="Picture 8" descr="A picture containing outdoor, photo, person, view&#10;&#10;Description automatically generated">
            <a:extLst>
              <a:ext uri="{FF2B5EF4-FFF2-40B4-BE49-F238E27FC236}">
                <a16:creationId xmlns:a16="http://schemas.microsoft.com/office/drawing/2014/main" id="{3F29A099-657B-408D-B2DF-671EC84DBF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057775" cy="6858000"/>
          </a:xfrm>
          <a:prstGeom prst="rect">
            <a:avLst/>
          </a:prstGeom>
        </p:spPr>
      </p:pic>
    </p:spTree>
    <p:extLst>
      <p:ext uri="{BB962C8B-B14F-4D97-AF65-F5344CB8AC3E}">
        <p14:creationId xmlns:p14="http://schemas.microsoft.com/office/powerpoint/2010/main" val="2387224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pFooter">
            <a:extLst>
              <a:ext uri="{FF2B5EF4-FFF2-40B4-BE49-F238E27FC236}">
                <a16:creationId xmlns:a16="http://schemas.microsoft.com/office/drawing/2014/main" id="{14B08057-7E33-4E70-985B-87FD8639974E}"/>
              </a:ext>
            </a:extLst>
          </p:cNvPr>
          <p:cNvGrpSpPr/>
          <p:nvPr/>
        </p:nvGrpSpPr>
        <p:grpSpPr>
          <a:xfrm>
            <a:off x="246061" y="6218585"/>
            <a:ext cx="396878" cy="396180"/>
            <a:chOff x="246061" y="6218585"/>
            <a:chExt cx="396878" cy="396180"/>
          </a:xfrm>
        </p:grpSpPr>
        <p:grpSp>
          <p:nvGrpSpPr>
            <p:cNvPr id="3" name="Group 2">
              <a:extLst>
                <a:ext uri="{FF2B5EF4-FFF2-40B4-BE49-F238E27FC236}">
                  <a16:creationId xmlns:a16="http://schemas.microsoft.com/office/drawing/2014/main" id="{74CC2EA5-D019-4325-8CF8-D0D31B4F0872}"/>
                </a:ext>
              </a:extLst>
            </p:cNvPr>
            <p:cNvGrpSpPr/>
            <p:nvPr/>
          </p:nvGrpSpPr>
          <p:grpSpPr>
            <a:xfrm>
              <a:off x="246061" y="6218585"/>
              <a:ext cx="396878" cy="396180"/>
              <a:chOff x="10102958" y="2918320"/>
              <a:chExt cx="831744" cy="830285"/>
            </a:xfrm>
          </p:grpSpPr>
          <p:sp>
            <p:nvSpPr>
              <p:cNvPr id="6" name="Freeform: Shape 5">
                <a:extLst>
                  <a:ext uri="{FF2B5EF4-FFF2-40B4-BE49-F238E27FC236}">
                    <a16:creationId xmlns:a16="http://schemas.microsoft.com/office/drawing/2014/main" id="{392791F0-E092-4392-A7AC-A8B30A98794B}"/>
                  </a:ext>
                </a:extLst>
              </p:cNvPr>
              <p:cNvSpPr>
                <a:spLocks/>
              </p:cNvSpPr>
              <p:nvPr/>
            </p:nvSpPr>
            <p:spPr bwMode="auto">
              <a:xfrm>
                <a:off x="10102958" y="2918320"/>
                <a:ext cx="831744" cy="830285"/>
              </a:xfrm>
              <a:custGeom>
                <a:avLst/>
                <a:gdLst>
                  <a:gd name="connsiteX0" fmla="*/ 2375361 w 4828679"/>
                  <a:gd name="connsiteY0" fmla="*/ 0 h 4820214"/>
                  <a:gd name="connsiteX1" fmla="*/ 4052779 w 4828679"/>
                  <a:gd name="connsiteY1" fmla="*/ 697235 h 4820214"/>
                  <a:gd name="connsiteX2" fmla="*/ 4358131 w 4828679"/>
                  <a:gd name="connsiteY2" fmla="*/ 3677784 h 4820214"/>
                  <a:gd name="connsiteX3" fmla="*/ 4324415 w 4828679"/>
                  <a:gd name="connsiteY3" fmla="*/ 3718733 h 4820214"/>
                  <a:gd name="connsiteX4" fmla="*/ 4496784 w 4828679"/>
                  <a:gd name="connsiteY4" fmla="*/ 3891336 h 4820214"/>
                  <a:gd name="connsiteX5" fmla="*/ 4746647 w 4828679"/>
                  <a:gd name="connsiteY5" fmla="*/ 4141546 h 4820214"/>
                  <a:gd name="connsiteX6" fmla="*/ 4746647 w 4828679"/>
                  <a:gd name="connsiteY6" fmla="*/ 4524887 h 4820214"/>
                  <a:gd name="connsiteX7" fmla="*/ 4535708 w 4828679"/>
                  <a:gd name="connsiteY7" fmla="*/ 4743937 h 4820214"/>
                  <a:gd name="connsiteX8" fmla="*/ 4145079 w 4828679"/>
                  <a:gd name="connsiteY8" fmla="*/ 4743937 h 4820214"/>
                  <a:gd name="connsiteX9" fmla="*/ 3807262 w 4828679"/>
                  <a:gd name="connsiteY9" fmla="*/ 4405657 h 4820214"/>
                  <a:gd name="connsiteX10" fmla="*/ 3722089 w 4828679"/>
                  <a:gd name="connsiteY10" fmla="*/ 4320366 h 4820214"/>
                  <a:gd name="connsiteX11" fmla="*/ 3681537 w 4828679"/>
                  <a:gd name="connsiteY11" fmla="*/ 4353687 h 4820214"/>
                  <a:gd name="connsiteX12" fmla="*/ 697945 w 4828679"/>
                  <a:gd name="connsiteY12" fmla="*/ 4048648 h 4820214"/>
                  <a:gd name="connsiteX13" fmla="*/ 697945 w 4828679"/>
                  <a:gd name="connsiteY13" fmla="*/ 697235 h 4820214"/>
                  <a:gd name="connsiteX14" fmla="*/ 2375361 w 4828679"/>
                  <a:gd name="connsiteY14" fmla="*/ 0 h 48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679" h="4820214">
                    <a:moveTo>
                      <a:pt x="2375361" y="0"/>
                    </a:moveTo>
                    <a:cubicBezTo>
                      <a:pt x="2983375" y="0"/>
                      <a:pt x="3591390" y="232411"/>
                      <a:pt x="4052779" y="697235"/>
                    </a:cubicBezTo>
                    <a:cubicBezTo>
                      <a:pt x="4867050" y="1503840"/>
                      <a:pt x="4968833" y="2759032"/>
                      <a:pt x="4358131" y="3677784"/>
                    </a:cubicBezTo>
                    <a:lnTo>
                      <a:pt x="4324415" y="3718733"/>
                    </a:lnTo>
                    <a:lnTo>
                      <a:pt x="4496784" y="3891336"/>
                    </a:lnTo>
                    <a:cubicBezTo>
                      <a:pt x="4746647" y="4141546"/>
                      <a:pt x="4746647" y="4141546"/>
                      <a:pt x="4746647" y="4141546"/>
                    </a:cubicBezTo>
                    <a:cubicBezTo>
                      <a:pt x="4856023" y="4251073"/>
                      <a:pt x="4856023" y="4423185"/>
                      <a:pt x="4746647" y="4524887"/>
                    </a:cubicBezTo>
                    <a:cubicBezTo>
                      <a:pt x="4535708" y="4743937"/>
                      <a:pt x="4535708" y="4743937"/>
                      <a:pt x="4535708" y="4743937"/>
                    </a:cubicBezTo>
                    <a:cubicBezTo>
                      <a:pt x="4426331" y="4845640"/>
                      <a:pt x="4254456" y="4845640"/>
                      <a:pt x="4145079" y="4743937"/>
                    </a:cubicBezTo>
                    <a:cubicBezTo>
                      <a:pt x="4017148" y="4615833"/>
                      <a:pt x="3905208" y="4503739"/>
                      <a:pt x="3807262" y="4405657"/>
                    </a:cubicBezTo>
                    <a:lnTo>
                      <a:pt x="3722089" y="4320366"/>
                    </a:lnTo>
                    <a:lnTo>
                      <a:pt x="3681537" y="4353687"/>
                    </a:lnTo>
                    <a:cubicBezTo>
                      <a:pt x="2761848" y="4963767"/>
                      <a:pt x="1505374" y="4862088"/>
                      <a:pt x="697945" y="4048648"/>
                    </a:cubicBezTo>
                    <a:cubicBezTo>
                      <a:pt x="-232648" y="3126813"/>
                      <a:pt x="-232648" y="1619069"/>
                      <a:pt x="697945" y="697235"/>
                    </a:cubicBezTo>
                    <a:cubicBezTo>
                      <a:pt x="1159334" y="232411"/>
                      <a:pt x="1767349" y="0"/>
                      <a:pt x="2375361" y="0"/>
                    </a:cubicBezTo>
                    <a:close/>
                  </a:path>
                </a:pathLst>
              </a:custGeom>
              <a:solidFill>
                <a:schemeClr val="bg1"/>
              </a:solidFill>
              <a:ln>
                <a:noFill/>
              </a:ln>
              <a:effectLst>
                <a:outerShdw blurRad="381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endParaRPr lang="en-US" dirty="0"/>
              </a:p>
            </p:txBody>
          </p:sp>
          <p:sp>
            <p:nvSpPr>
              <p:cNvPr id="7" name="Freeform 10">
                <a:extLst>
                  <a:ext uri="{FF2B5EF4-FFF2-40B4-BE49-F238E27FC236}">
                    <a16:creationId xmlns:a16="http://schemas.microsoft.com/office/drawing/2014/main" id="{3FCF6B27-9274-40EC-831C-F10ABEB06B53}"/>
                  </a:ext>
                </a:extLst>
              </p:cNvPr>
              <p:cNvSpPr>
                <a:spLocks/>
              </p:cNvSpPr>
              <p:nvPr/>
            </p:nvSpPr>
            <p:spPr bwMode="auto">
              <a:xfrm>
                <a:off x="10159474" y="2973985"/>
                <a:ext cx="705284" cy="706152"/>
              </a:xfrm>
              <a:prstGeom prst="ellipse">
                <a:avLst/>
              </a:prstGeom>
              <a:solidFill>
                <a:schemeClr val="bg1">
                  <a:lumMod val="50000"/>
                  <a:alpha val="80000"/>
                </a:schemeClr>
              </a:solidFill>
              <a:ln>
                <a:noFill/>
              </a:ln>
              <a:effectLst>
                <a:innerShdw blurRad="76200">
                  <a:prstClr val="black">
                    <a:alpha val="30000"/>
                  </a:prstClr>
                </a:innerShdw>
              </a:effectLst>
            </p:spPr>
            <p:txBody>
              <a:bodyPr vert="horz" wrap="square" lIns="91440" tIns="45720" rIns="91440" bIns="45720" numCol="1" anchor="t" anchorCtr="0" compatLnSpc="1">
                <a:prstTxWarp prst="textNoShape">
                  <a:avLst/>
                </a:prstTxWarp>
              </a:bodyPr>
              <a:lstStyle/>
              <a:p>
                <a:endParaRPr lang="en-US" dirty="0"/>
              </a:p>
            </p:txBody>
          </p:sp>
        </p:grpSp>
        <p:sp>
          <p:nvSpPr>
            <p:cNvPr id="4" name="SlideNo">
              <a:extLst>
                <a:ext uri="{FF2B5EF4-FFF2-40B4-BE49-F238E27FC236}">
                  <a16:creationId xmlns:a16="http://schemas.microsoft.com/office/drawing/2014/main" id="{E7C44A68-44A3-4FBF-B351-FEC30370381B}"/>
                </a:ext>
              </a:extLst>
            </p:cNvPr>
            <p:cNvSpPr txBox="1">
              <a:spLocks/>
            </p:cNvSpPr>
            <p:nvPr/>
          </p:nvSpPr>
          <p:spPr>
            <a:xfrm>
              <a:off x="399641" y="6278156"/>
              <a:ext cx="78547" cy="222561"/>
            </a:xfrm>
            <a:prstGeom prst="rect">
              <a:avLst/>
            </a:prstGeom>
            <a:noFill/>
          </p:spPr>
          <p:txBody>
            <a:bodyPr wrap="none" lIns="0" tIns="0" rIns="0" bIns="0" rtlCol="0" anchor="ctr">
              <a:spAutoFit/>
            </a:bodyPr>
            <a:lstStyle>
              <a:defPPr>
                <a:defRPr lang="en-US"/>
              </a:defPPr>
              <a:lvl1pPr marL="0" algn="ctr" defTabSz="457200" rtl="0" eaLnBrk="1" latinLnBrk="0" hangingPunct="1">
                <a:defRPr lang="en-ID" sz="1400" kern="1200" smtClean="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fld id="{F2030FAF-A4A4-40ED-9EAC-96740896EED7}" type="slidenum">
                <a:rPr lang="en-ID" sz="1100" smtClean="0">
                  <a:solidFill>
                    <a:schemeClr val="bg1"/>
                  </a:solidFill>
                </a:rPr>
                <a:pPr>
                  <a:lnSpc>
                    <a:spcPct val="150000"/>
                  </a:lnSpc>
                </a:pPr>
                <a:t>8</a:t>
              </a:fld>
              <a:endParaRPr lang="en-ID" sz="1100" dirty="0">
                <a:solidFill>
                  <a:schemeClr val="bg1"/>
                </a:solidFill>
              </a:endParaRPr>
            </a:p>
          </p:txBody>
        </p:sp>
      </p:grpSp>
      <p:sp>
        <p:nvSpPr>
          <p:cNvPr id="8" name="PpHeader">
            <a:extLst>
              <a:ext uri="{FF2B5EF4-FFF2-40B4-BE49-F238E27FC236}">
                <a16:creationId xmlns:a16="http://schemas.microsoft.com/office/drawing/2014/main" id="{EBB3F4E2-E32F-4D08-BC06-FD07FDC95A56}"/>
              </a:ext>
            </a:extLst>
          </p:cNvPr>
          <p:cNvSpPr/>
          <p:nvPr/>
        </p:nvSpPr>
        <p:spPr>
          <a:xfrm>
            <a:off x="5314954" y="170112"/>
            <a:ext cx="1562096" cy="81922"/>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 name="Rectangle 8">
            <a:extLst>
              <a:ext uri="{FF2B5EF4-FFF2-40B4-BE49-F238E27FC236}">
                <a16:creationId xmlns:a16="http://schemas.microsoft.com/office/drawing/2014/main" id="{5B431986-FD59-4B2A-925A-4DEBFE4B46F4}"/>
              </a:ext>
            </a:extLst>
          </p:cNvPr>
          <p:cNvSpPr/>
          <p:nvPr/>
        </p:nvSpPr>
        <p:spPr>
          <a:xfrm>
            <a:off x="449302" y="960434"/>
            <a:ext cx="6427748" cy="4778231"/>
          </a:xfrm>
          <a:prstGeom prst="rect">
            <a:avLst/>
          </a:prstGeom>
        </p:spPr>
        <p:txBody>
          <a:bodyPr wrap="square">
            <a:spAutoFit/>
          </a:bodyPr>
          <a:lstStyle/>
          <a:p>
            <a:pPr marL="0" marR="0" algn="ctr" rtl="1">
              <a:lnSpc>
                <a:spcPct val="107000"/>
              </a:lnSpc>
              <a:spcBef>
                <a:spcPts val="0"/>
              </a:spcBef>
              <a:spcAft>
                <a:spcPts val="800"/>
              </a:spcAft>
            </a:pPr>
            <a:r>
              <a:rPr lang="ar-SA" sz="1550" b="1" dirty="0">
                <a:solidFill>
                  <a:schemeClr val="bg1">
                    <a:lumMod val="50000"/>
                  </a:schemeClr>
                </a:solidFill>
                <a:cs typeface="Hassan LT Light" panose="01000400000000000000" pitchFamily="2" charset="-78"/>
              </a:rPr>
              <a:t>محامٍ حائز على العديد من الجوائز ومعترف به كواحد من الخبراء القانونيين المقيمين السعوديين الوحيدين في مشاريع الشراكة بين القطاعين العام والخاص في مجال النقل والمياه العادمة.</a:t>
            </a:r>
            <a:endParaRPr lang="en-US" sz="1550" b="1" dirty="0">
              <a:solidFill>
                <a:schemeClr val="bg1">
                  <a:lumMod val="50000"/>
                </a:schemeClr>
              </a:solidFill>
              <a:cs typeface="Hassan LT Light" panose="01000400000000000000" pitchFamily="2" charset="-78"/>
            </a:endParaRPr>
          </a:p>
          <a:p>
            <a:pPr marL="342900" marR="0" lvl="0" indent="-342900" algn="just" rtl="1">
              <a:lnSpc>
                <a:spcPct val="107000"/>
              </a:lnSpc>
              <a:spcBef>
                <a:spcPts val="0"/>
              </a:spcBef>
              <a:spcAft>
                <a:spcPts val="800"/>
              </a:spcAft>
              <a:buFont typeface="Symbol" panose="05050102010706020507" pitchFamily="18" charset="2"/>
              <a:buChar char=""/>
            </a:pPr>
            <a:r>
              <a:rPr lang="ar-SA" sz="1550" dirty="0">
                <a:solidFill>
                  <a:schemeClr val="bg1">
                    <a:lumMod val="50000"/>
                  </a:schemeClr>
                </a:solidFill>
                <a:cs typeface="Hassan LT Light" panose="01000400000000000000" pitchFamily="2" charset="-78"/>
              </a:rPr>
              <a:t>تقديم خدمات استشارية للحكومة والجهات الراعية والمقرضين بشأن مشاريع النقل والنفايات والمياه المعقدة ، بما في ذلك مشروع حافلات الرياض ومحطات معالجة مياه الصرف الصحي المستقلة بالدمام و جدة.</a:t>
            </a:r>
            <a:endParaRPr lang="en-US" sz="1550" dirty="0">
              <a:solidFill>
                <a:schemeClr val="bg1">
                  <a:lumMod val="50000"/>
                </a:schemeClr>
              </a:solidFill>
              <a:cs typeface="Hassan LT Light" panose="01000400000000000000" pitchFamily="2" charset="-78"/>
            </a:endParaRPr>
          </a:p>
          <a:p>
            <a:pPr marL="342900" marR="0" lvl="0" indent="-342900" algn="just" rtl="1">
              <a:lnSpc>
                <a:spcPct val="107000"/>
              </a:lnSpc>
              <a:spcBef>
                <a:spcPts val="0"/>
              </a:spcBef>
              <a:spcAft>
                <a:spcPts val="800"/>
              </a:spcAft>
              <a:buFont typeface="Symbol" panose="05050102010706020507" pitchFamily="18" charset="2"/>
              <a:buChar char=""/>
            </a:pPr>
            <a:r>
              <a:rPr lang="ar-SA" sz="1550" dirty="0">
                <a:solidFill>
                  <a:schemeClr val="bg1">
                    <a:lumMod val="50000"/>
                  </a:schemeClr>
                </a:solidFill>
                <a:cs typeface="Hassan LT Light" panose="01000400000000000000" pitchFamily="2" charset="-78"/>
              </a:rPr>
              <a:t>تقديم المشورة بانتظام بشأن مشاريع النقل في هيئة التخلص من النفايات في مترو أنفاق لندن وميرسيسايد في المملكة المتحدة ، وهي واحدة من أكبر مشاريع مبادرة التمويل الخاص في المملكة المتحدة في قطاع النفايات.</a:t>
            </a:r>
            <a:endParaRPr lang="en-US" sz="1550" dirty="0">
              <a:solidFill>
                <a:schemeClr val="bg1">
                  <a:lumMod val="50000"/>
                </a:schemeClr>
              </a:solidFill>
              <a:cs typeface="Hassan LT Light" panose="01000400000000000000" pitchFamily="2" charset="-78"/>
            </a:endParaRPr>
          </a:p>
          <a:p>
            <a:pPr marL="457200" marR="0" algn="just" rtl="1">
              <a:lnSpc>
                <a:spcPct val="107000"/>
              </a:lnSpc>
              <a:spcBef>
                <a:spcPts val="0"/>
              </a:spcBef>
              <a:spcAft>
                <a:spcPts val="800"/>
              </a:spcAft>
            </a:pPr>
            <a:r>
              <a:rPr lang="en-US" sz="1550" dirty="0">
                <a:solidFill>
                  <a:schemeClr val="bg1">
                    <a:lumMod val="50000"/>
                  </a:schemeClr>
                </a:solidFill>
                <a:cs typeface="Hassan LT Light" panose="01000400000000000000" pitchFamily="2" charset="-78"/>
              </a:rPr>
              <a:t> </a:t>
            </a:r>
          </a:p>
          <a:p>
            <a:pPr marL="0" marR="0" algn="ctr" rtl="1">
              <a:lnSpc>
                <a:spcPct val="107000"/>
              </a:lnSpc>
              <a:spcBef>
                <a:spcPts val="0"/>
              </a:spcBef>
              <a:spcAft>
                <a:spcPts val="800"/>
              </a:spcAft>
            </a:pPr>
            <a:r>
              <a:rPr lang="ar-SA" sz="1550" b="1" dirty="0">
                <a:solidFill>
                  <a:schemeClr val="bg1">
                    <a:lumMod val="50000"/>
                  </a:schemeClr>
                </a:solidFill>
                <a:cs typeface="Hassan LT Light" panose="01000400000000000000" pitchFamily="2" charset="-78"/>
              </a:rPr>
              <a:t>خبير مرموق في مجال المصرفية الإسلامية والعقارات ويحظى بخبرة هائلة في مجال الأعمال الدولية وإدارة المخاطر.</a:t>
            </a:r>
            <a:endParaRPr lang="en-US" sz="1550" b="1" dirty="0">
              <a:solidFill>
                <a:schemeClr val="bg1">
                  <a:lumMod val="50000"/>
                </a:schemeClr>
              </a:solidFill>
              <a:cs typeface="Hassan LT Light" panose="01000400000000000000" pitchFamily="2" charset="-78"/>
            </a:endParaRPr>
          </a:p>
          <a:p>
            <a:pPr marL="342900" marR="0" lvl="0" indent="-342900" algn="just" rtl="1">
              <a:lnSpc>
                <a:spcPct val="107000"/>
              </a:lnSpc>
              <a:spcBef>
                <a:spcPts val="0"/>
              </a:spcBef>
              <a:spcAft>
                <a:spcPts val="800"/>
              </a:spcAft>
              <a:buFont typeface="Symbol" panose="05050102010706020507" pitchFamily="18" charset="2"/>
              <a:buChar char=""/>
            </a:pPr>
            <a:r>
              <a:rPr lang="ar-SA" sz="1550" dirty="0">
                <a:solidFill>
                  <a:schemeClr val="bg1">
                    <a:lumMod val="50000"/>
                  </a:schemeClr>
                </a:solidFill>
                <a:cs typeface="Hassan LT Light" panose="01000400000000000000" pitchFamily="2" charset="-78"/>
              </a:rPr>
              <a:t>تقديم المشورة كمستشار وحيد </a:t>
            </a:r>
            <a:r>
              <a:rPr lang="ar-SA" sz="1550" b="1" dirty="0">
                <a:solidFill>
                  <a:schemeClr val="bg1">
                    <a:lumMod val="50000"/>
                  </a:schemeClr>
                </a:solidFill>
                <a:cs typeface="Hassan LT Light" panose="01000400000000000000" pitchFamily="2" charset="-78"/>
              </a:rPr>
              <a:t>لمجموعة كاملة من 42 </a:t>
            </a:r>
            <a:r>
              <a:rPr lang="ar-SA" sz="1550" dirty="0">
                <a:solidFill>
                  <a:schemeClr val="bg1">
                    <a:lumMod val="50000"/>
                  </a:schemeClr>
                </a:solidFill>
                <a:cs typeface="Hassan LT Light" panose="01000400000000000000" pitchFamily="2" charset="-78"/>
              </a:rPr>
              <a:t>وثيقة معاملة تمويل إسلامي وصياغتها والتفاوض بشأنها لصالح حكومة المملكة العربية السعودية.</a:t>
            </a:r>
            <a:endParaRPr lang="en-US" sz="1550" dirty="0">
              <a:solidFill>
                <a:schemeClr val="bg1">
                  <a:lumMod val="50000"/>
                </a:schemeClr>
              </a:solidFill>
              <a:cs typeface="Hassan LT Light" panose="01000400000000000000" pitchFamily="2" charset="-78"/>
            </a:endParaRPr>
          </a:p>
          <a:p>
            <a:pPr marL="342900" marR="0" lvl="0" indent="-342900" algn="just" rtl="1">
              <a:lnSpc>
                <a:spcPct val="107000"/>
              </a:lnSpc>
              <a:spcBef>
                <a:spcPts val="0"/>
              </a:spcBef>
              <a:spcAft>
                <a:spcPts val="800"/>
              </a:spcAft>
              <a:buFont typeface="Symbol" panose="05050102010706020507" pitchFamily="18" charset="2"/>
              <a:buChar char=""/>
            </a:pPr>
            <a:r>
              <a:rPr lang="ar-SA" sz="1550" dirty="0">
                <a:solidFill>
                  <a:schemeClr val="bg1">
                    <a:lumMod val="50000"/>
                  </a:schemeClr>
                </a:solidFill>
                <a:cs typeface="Hassan LT Light" panose="01000400000000000000" pitchFamily="2" charset="-78"/>
              </a:rPr>
              <a:t>إعداد وثائق التمويل الإسلامي لمشروع إجارة إسلامي بقيمة </a:t>
            </a:r>
            <a:r>
              <a:rPr lang="ar-SA" sz="1550" b="1" dirty="0">
                <a:solidFill>
                  <a:schemeClr val="bg1">
                    <a:lumMod val="50000"/>
                  </a:schemeClr>
                </a:solidFill>
                <a:cs typeface="Hassan LT Light" panose="01000400000000000000" pitchFamily="2" charset="-78"/>
              </a:rPr>
              <a:t>10 مليارات </a:t>
            </a:r>
            <a:r>
              <a:rPr lang="ar-SA" sz="1550" dirty="0">
                <a:solidFill>
                  <a:schemeClr val="bg1">
                    <a:lumMod val="50000"/>
                  </a:schemeClr>
                </a:solidFill>
                <a:cs typeface="Hassan LT Light" panose="01000400000000000000" pitchFamily="2" charset="-78"/>
              </a:rPr>
              <a:t>دولار لمجمع بتروكيماويات، بالإضافة إلى وثائق تمويل إسلامية متعلقة بمشروع تطوير بمكة المكرمة بقيمة 750</a:t>
            </a:r>
            <a:r>
              <a:rPr lang="ar-SA" sz="1550" b="1" dirty="0">
                <a:solidFill>
                  <a:schemeClr val="bg1">
                    <a:lumMod val="50000"/>
                  </a:schemeClr>
                </a:solidFill>
                <a:cs typeface="Hassan LT Light" panose="01000400000000000000" pitchFamily="2" charset="-78"/>
              </a:rPr>
              <a:t> مليون دولار</a:t>
            </a:r>
            <a:r>
              <a:rPr lang="ar-SA" sz="1550" dirty="0">
                <a:solidFill>
                  <a:schemeClr val="bg1">
                    <a:lumMod val="50000"/>
                  </a:schemeClr>
                </a:solidFill>
                <a:cs typeface="Hassan LT Light" panose="01000400000000000000" pitchFamily="2" charset="-78"/>
              </a:rPr>
              <a:t>.</a:t>
            </a:r>
            <a:endParaRPr lang="en-US" sz="1550" dirty="0">
              <a:solidFill>
                <a:schemeClr val="bg1">
                  <a:lumMod val="50000"/>
                </a:schemeClr>
              </a:solidFill>
              <a:cs typeface="Hassan LT Light" panose="01000400000000000000" pitchFamily="2" charset="-78"/>
            </a:endParaRPr>
          </a:p>
        </p:txBody>
      </p:sp>
      <p:pic>
        <p:nvPicPr>
          <p:cNvPr id="11" name="Picture 10" descr="A close up of clouds in the dark&#10;&#10;Description automatically generated">
            <a:extLst>
              <a:ext uri="{FF2B5EF4-FFF2-40B4-BE49-F238E27FC236}">
                <a16:creationId xmlns:a16="http://schemas.microsoft.com/office/drawing/2014/main" id="{321246D4-495C-43CE-BB1F-03BEE0EE1B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7331" y="0"/>
            <a:ext cx="5096257" cy="6858000"/>
          </a:xfrm>
          <a:prstGeom prst="rect">
            <a:avLst/>
          </a:prstGeom>
        </p:spPr>
      </p:pic>
    </p:spTree>
    <p:extLst>
      <p:ext uri="{BB962C8B-B14F-4D97-AF65-F5344CB8AC3E}">
        <p14:creationId xmlns:p14="http://schemas.microsoft.com/office/powerpoint/2010/main" val="1103913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CC57B52-7814-45F1-997B-6ADC62DFB70F}"/>
              </a:ext>
            </a:extLst>
          </p:cNvPr>
          <p:cNvPicPr>
            <a:picLocks noChangeAspect="1"/>
          </p:cNvPicPr>
          <p:nvPr/>
        </p:nvPicPr>
        <p:blipFill>
          <a:blip r:embed="rId2"/>
          <a:stretch>
            <a:fillRect/>
          </a:stretch>
        </p:blipFill>
        <p:spPr>
          <a:xfrm>
            <a:off x="0" y="0"/>
            <a:ext cx="12193588" cy="5101573"/>
          </a:xfrm>
          <a:prstGeom prst="rect">
            <a:avLst/>
          </a:prstGeom>
        </p:spPr>
      </p:pic>
      <p:sp>
        <p:nvSpPr>
          <p:cNvPr id="3" name="Shapes">
            <a:extLst>
              <a:ext uri="{FF2B5EF4-FFF2-40B4-BE49-F238E27FC236}">
                <a16:creationId xmlns:a16="http://schemas.microsoft.com/office/drawing/2014/main" id="{7249A962-F21B-4715-A576-A51362A49EF6}"/>
              </a:ext>
            </a:extLst>
          </p:cNvPr>
          <p:cNvSpPr/>
          <p:nvPr/>
        </p:nvSpPr>
        <p:spPr>
          <a:xfrm>
            <a:off x="0" y="0"/>
            <a:ext cx="12193588" cy="6883805"/>
          </a:xfrm>
          <a:prstGeom prst="rect">
            <a:avLst/>
          </a:prstGeom>
          <a:solidFill>
            <a:schemeClr val="tx1">
              <a:lumMod val="85000"/>
              <a:lumOff val="1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white"/>
              </a:solidFill>
              <a:effectLst/>
              <a:uLnTx/>
              <a:uFillTx/>
              <a:latin typeface="Sulphur Point"/>
              <a:ea typeface="+mn-ea"/>
              <a:cs typeface="+mn-cs"/>
            </a:endParaRPr>
          </a:p>
        </p:txBody>
      </p:sp>
      <p:sp>
        <p:nvSpPr>
          <p:cNvPr id="2" name="Rectangle: Rounded Corners 1">
            <a:extLst>
              <a:ext uri="{FF2B5EF4-FFF2-40B4-BE49-F238E27FC236}">
                <a16:creationId xmlns:a16="http://schemas.microsoft.com/office/drawing/2014/main" id="{BDC78A9C-C24A-48EF-9190-86DEE9270783}"/>
              </a:ext>
            </a:extLst>
          </p:cNvPr>
          <p:cNvSpPr/>
          <p:nvPr/>
        </p:nvSpPr>
        <p:spPr>
          <a:xfrm>
            <a:off x="3486150" y="4533900"/>
            <a:ext cx="5257800" cy="920392"/>
          </a:xfrm>
          <a:prstGeom prst="roundRect">
            <a:avLst>
              <a:gd name="adj" fmla="val 50000"/>
            </a:avLst>
          </a:prstGeom>
          <a:solidFill>
            <a:schemeClr val="bg1">
              <a:lumMod val="65000"/>
            </a:schemeClr>
          </a:solidFill>
          <a:ln>
            <a:noFill/>
          </a:ln>
          <a:effectLst>
            <a:outerShdw blurRad="254000" dist="381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x-none" sz="1800" b="0" i="0" u="none" strike="noStrike" kern="1200" cap="none" spc="0" normalizeH="0" baseline="0" noProof="0">
              <a:ln>
                <a:noFill/>
              </a:ln>
              <a:solidFill>
                <a:prstClr val="white"/>
              </a:solidFill>
              <a:effectLst/>
              <a:uLnTx/>
              <a:uFillTx/>
              <a:latin typeface="Sulphur Point"/>
              <a:ea typeface="+mn-ea"/>
              <a:cs typeface="+mn-cs"/>
            </a:endParaRPr>
          </a:p>
        </p:txBody>
      </p:sp>
      <p:sp>
        <p:nvSpPr>
          <p:cNvPr id="29" name="Text Box 2">
            <a:extLst>
              <a:ext uri="{FF2B5EF4-FFF2-40B4-BE49-F238E27FC236}">
                <a16:creationId xmlns:a16="http://schemas.microsoft.com/office/drawing/2014/main" id="{AFC2CE3A-0D93-4F0E-9609-DECB8B600E08}"/>
              </a:ext>
            </a:extLst>
          </p:cNvPr>
          <p:cNvSpPr txBox="1">
            <a:spLocks noChangeArrowheads="1"/>
          </p:cNvSpPr>
          <p:nvPr/>
        </p:nvSpPr>
        <p:spPr bwMode="auto">
          <a:xfrm>
            <a:off x="1647103" y="2321032"/>
            <a:ext cx="8832511" cy="3610121"/>
          </a:xfrm>
          <a:prstGeom prst="rect">
            <a:avLst/>
          </a:prstGeom>
          <a:noFill/>
          <a:ln w="9525">
            <a:noFill/>
            <a:miter lim="800000"/>
            <a:headEnd/>
            <a:tailEnd/>
          </a:ln>
        </p:spPr>
        <p:txBody>
          <a:bodyPr rot="0" vert="horz" wrap="square" lIns="91440" tIns="45720" rIns="91440" bIns="45720" anchor="t" anchorCtr="0">
            <a:noAutofit/>
          </a:bodyPr>
          <a:lstStyle/>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sz="2400" b="0" i="1" u="none" strike="noStrike" kern="1200" cap="none" spc="0" normalizeH="0" baseline="0" noProof="0" dirty="0">
                <a:ln>
                  <a:noFill/>
                </a:ln>
                <a:solidFill>
                  <a:prstClr val="white"/>
                </a:solidFill>
                <a:effectLst/>
                <a:uLnTx/>
                <a:uFillTx/>
                <a:latin typeface="Hassan LT Light" panose="01000400000000000000" pitchFamily="2" charset="-78"/>
                <a:ea typeface="+mn-ea"/>
                <a:cs typeface="Hassan LT Light" panose="01000400000000000000" pitchFamily="2" charset="-78"/>
              </a:rPr>
              <a:t>"لقد شاركت في العديد من المعاملات حيث كان سراج يقدم المشورة للجانب الآخر ، وفي كل مرة كنت </a:t>
            </a:r>
            <a:r>
              <a:rPr kumimoji="0" lang="ar-SA" sz="2400" b="0" i="1" u="none" strike="noStrike" kern="1200" cap="none" spc="0" normalizeH="0" baseline="0" noProof="0" dirty="0">
                <a:ln>
                  <a:noFill/>
                </a:ln>
                <a:solidFill>
                  <a:prstClr val="white"/>
                </a:solidFill>
                <a:effectLst/>
                <a:uLnTx/>
                <a:uFillTx/>
                <a:latin typeface="Hassan LT Light" panose="01000400000000000000" pitchFamily="2" charset="-78"/>
                <a:ea typeface="+mn-ea"/>
                <a:cs typeface="Hassan LT Light" panose="01000400000000000000" pitchFamily="2" charset="-78"/>
              </a:rPr>
              <a:t>استمتع </a:t>
            </a:r>
            <a:r>
              <a:rPr kumimoji="0" lang="ar-EG" sz="2400" b="0" i="1" u="none" strike="noStrike" kern="1200" cap="none" spc="0" normalizeH="0" baseline="0" noProof="0" dirty="0">
                <a:ln>
                  <a:noFill/>
                </a:ln>
                <a:solidFill>
                  <a:prstClr val="white"/>
                </a:solidFill>
                <a:effectLst/>
                <a:uLnTx/>
                <a:uFillTx/>
                <a:latin typeface="Hassan LT Light" panose="01000400000000000000" pitchFamily="2" charset="-78"/>
                <a:ea typeface="+mn-ea"/>
                <a:cs typeface="Hassan LT Light" panose="01000400000000000000" pitchFamily="2" charset="-78"/>
              </a:rPr>
              <a:t>بلطفه </a:t>
            </a:r>
            <a:r>
              <a:rPr kumimoji="0" lang="ar-SA" sz="2400" b="0" i="1" u="none" strike="noStrike" kern="1200" cap="none" spc="0" normalizeH="0" baseline="0" noProof="0" dirty="0">
                <a:ln>
                  <a:noFill/>
                </a:ln>
                <a:solidFill>
                  <a:prstClr val="white"/>
                </a:solidFill>
                <a:effectLst/>
                <a:uLnTx/>
                <a:uFillTx/>
                <a:latin typeface="Hassan LT Light" panose="01000400000000000000" pitchFamily="2" charset="-78"/>
                <a:ea typeface="+mn-ea"/>
                <a:cs typeface="Hassan LT Light" panose="01000400000000000000" pitchFamily="2" charset="-78"/>
              </a:rPr>
              <a:t>ومهنيته</a:t>
            </a:r>
            <a:r>
              <a:rPr kumimoji="0" lang="ar-EG" sz="2400" b="0" i="1" u="none" strike="noStrike" kern="1200" cap="none" spc="0" normalizeH="0" baseline="0" noProof="0" dirty="0">
                <a:ln>
                  <a:noFill/>
                </a:ln>
                <a:solidFill>
                  <a:prstClr val="white"/>
                </a:solidFill>
                <a:effectLst/>
                <a:uLnTx/>
                <a:uFillTx/>
                <a:latin typeface="Hassan LT Light" panose="01000400000000000000" pitchFamily="2" charset="-78"/>
                <a:ea typeface="+mn-ea"/>
                <a:cs typeface="Hassan LT Light" panose="01000400000000000000" pitchFamily="2" charset="-78"/>
              </a:rPr>
              <a:t> واستعداده</a:t>
            </a:r>
            <a:r>
              <a:rPr kumimoji="0" lang="ar-SA" sz="2400" b="0" i="1" u="none" strike="noStrike" kern="1200" cap="none" spc="0" normalizeH="0" baseline="0" noProof="0" dirty="0">
                <a:ln>
                  <a:noFill/>
                </a:ln>
                <a:solidFill>
                  <a:prstClr val="white"/>
                </a:solidFill>
                <a:effectLst/>
                <a:uLnTx/>
                <a:uFillTx/>
                <a:latin typeface="Hassan LT Light" panose="01000400000000000000" pitchFamily="2" charset="-78"/>
                <a:ea typeface="+mn-ea"/>
                <a:cs typeface="Hassan LT Light" panose="01000400000000000000" pitchFamily="2" charset="-78"/>
              </a:rPr>
              <a:t> للاستماع والاهتمام بأي </a:t>
            </a:r>
            <a:r>
              <a:rPr kumimoji="0" lang="ar-EG" sz="2400" b="0" i="1" u="none" strike="noStrike" kern="1200" cap="none" spc="0" normalizeH="0" baseline="0" noProof="0" dirty="0">
                <a:ln>
                  <a:noFill/>
                </a:ln>
                <a:solidFill>
                  <a:prstClr val="white"/>
                </a:solidFill>
                <a:effectLst/>
                <a:uLnTx/>
                <a:uFillTx/>
                <a:latin typeface="Hassan LT Light" panose="01000400000000000000" pitchFamily="2" charset="-78"/>
                <a:ea typeface="+mn-ea"/>
                <a:cs typeface="Hassan LT Light" panose="01000400000000000000" pitchFamily="2" charset="-78"/>
              </a:rPr>
              <a:t> تعليقات واقتراح حلول عملية لضمان سير الصفقة بسلاسة </a:t>
            </a:r>
            <a:r>
              <a:rPr kumimoji="0" lang="ar-SA" sz="2400" b="0" i="1" u="none" strike="noStrike" kern="1200" cap="none" spc="0" normalizeH="0" baseline="0" noProof="0" dirty="0">
                <a:ln>
                  <a:noFill/>
                </a:ln>
                <a:solidFill>
                  <a:prstClr val="white"/>
                </a:solidFill>
                <a:effectLst/>
                <a:uLnTx/>
                <a:uFillTx/>
                <a:latin typeface="Hassan LT Light" panose="01000400000000000000" pitchFamily="2" charset="-78"/>
                <a:ea typeface="+mn-ea"/>
                <a:cs typeface="Hassan LT Light" panose="01000400000000000000" pitchFamily="2" charset="-78"/>
              </a:rPr>
              <a:t>والوصول إلى نتيجة مرضية</a:t>
            </a:r>
            <a:r>
              <a:rPr kumimoji="0" lang="ar-EG" sz="2400" b="0" i="1" u="none" strike="noStrike" kern="1200" cap="none" spc="0" normalizeH="0" baseline="0" noProof="0" dirty="0">
                <a:ln>
                  <a:noFill/>
                </a:ln>
                <a:solidFill>
                  <a:prstClr val="white"/>
                </a:solidFill>
                <a:effectLst/>
                <a:uLnTx/>
                <a:uFillTx/>
                <a:latin typeface="Hassan LT Light" panose="01000400000000000000" pitchFamily="2" charset="-78"/>
                <a:ea typeface="+mn-ea"/>
                <a:cs typeface="Hassan LT Light" panose="01000400000000000000" pitchFamily="2" charset="-78"/>
              </a:rPr>
              <a:t>."</a:t>
            </a:r>
          </a:p>
          <a:p>
            <a:pPr marL="0" marR="0" lvl="0" indent="0" algn="ctr" defTabSz="457200" rtl="1" eaLnBrk="1" fontAlgn="auto" latinLnBrk="0" hangingPunct="1">
              <a:lnSpc>
                <a:spcPct val="100000"/>
              </a:lnSpc>
              <a:spcBef>
                <a:spcPts val="0"/>
              </a:spcBef>
              <a:spcAft>
                <a:spcPts val="0"/>
              </a:spcAft>
              <a:buClrTx/>
              <a:buSzTx/>
              <a:buFontTx/>
              <a:buNone/>
              <a:tabLst/>
              <a:defRPr/>
            </a:pPr>
            <a:endParaRPr kumimoji="0" lang="ar-EG" sz="2200" b="0" i="1" u="none" strike="noStrike" kern="1200" cap="none" spc="0" normalizeH="0" baseline="0" noProof="0" dirty="0">
              <a:ln>
                <a:noFill/>
              </a:ln>
              <a:solidFill>
                <a:prstClr val="white"/>
              </a:solidFill>
              <a:effectLst/>
              <a:uLnTx/>
              <a:uFillTx/>
              <a:latin typeface="Hassan LT Bold" panose="01000400000000000000" pitchFamily="2" charset="-78"/>
              <a:ea typeface="+mn-ea"/>
              <a:cs typeface="Hassan LT Bold" panose="01000400000000000000" pitchFamily="2" charset="-78"/>
            </a:endParaRPr>
          </a:p>
          <a:p>
            <a:pPr marL="0" marR="0" lvl="0" indent="0" algn="ctr" defTabSz="457200" rtl="1"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prstClr val="white"/>
              </a:solidFill>
              <a:effectLst/>
              <a:uLnTx/>
              <a:uFillTx/>
              <a:latin typeface="Hassan LT Bold" panose="01000400000000000000" pitchFamily="2" charset="-78"/>
              <a:ea typeface="+mn-ea"/>
              <a:cs typeface="Hassan LT Bold" panose="01000400000000000000" pitchFamily="2" charset="-78"/>
            </a:endParaRPr>
          </a:p>
          <a:p>
            <a:pPr marL="0" marR="0" lvl="0" indent="0" algn="ctr" defTabSz="457200" rtl="1" eaLnBrk="1" fontAlgn="auto" latinLnBrk="0" hangingPunct="1">
              <a:lnSpc>
                <a:spcPct val="100000"/>
              </a:lnSpc>
              <a:spcBef>
                <a:spcPts val="0"/>
              </a:spcBef>
              <a:spcAft>
                <a:spcPts val="0"/>
              </a:spcAft>
              <a:buClrTx/>
              <a:buSzTx/>
              <a:buFontTx/>
              <a:buNone/>
              <a:tabLst/>
              <a:defRPr/>
            </a:pPr>
            <a:endParaRPr kumimoji="0" lang="en-US" sz="2000" b="0" i="1" u="none" strike="noStrike" kern="1200" cap="none" spc="0" normalizeH="0" baseline="0" noProof="0" dirty="0">
              <a:ln>
                <a:noFill/>
              </a:ln>
              <a:solidFill>
                <a:prstClr val="white"/>
              </a:solidFill>
              <a:effectLst/>
              <a:uLnTx/>
              <a:uFillTx/>
              <a:latin typeface="Hassan LT Bold" panose="01000400000000000000" pitchFamily="2" charset="-78"/>
              <a:ea typeface="+mn-ea"/>
              <a:cs typeface="Hassan LT Bold" panose="01000400000000000000" pitchFamily="2" charset="-78"/>
            </a:endParaRPr>
          </a:p>
          <a:p>
            <a:pPr marL="0" marR="0" lvl="0" indent="0" algn="ctr" defTabSz="457200" rtl="1" eaLnBrk="1" fontAlgn="auto" latinLnBrk="0" hangingPunct="1">
              <a:lnSpc>
                <a:spcPct val="100000"/>
              </a:lnSpc>
              <a:spcBef>
                <a:spcPts val="0"/>
              </a:spcBef>
              <a:spcAft>
                <a:spcPts val="0"/>
              </a:spcAft>
              <a:buClrTx/>
              <a:buSzTx/>
              <a:buFontTx/>
              <a:buNone/>
              <a:tabLst/>
              <a:defRPr/>
            </a:pPr>
            <a:endParaRPr kumimoji="0" lang="ar-EG" sz="2000" b="0" i="1" u="none" strike="noStrike" kern="1200" cap="none" spc="0" normalizeH="0" baseline="0" noProof="0" dirty="0">
              <a:ln>
                <a:noFill/>
              </a:ln>
              <a:solidFill>
                <a:prstClr val="white"/>
              </a:solidFill>
              <a:effectLst/>
              <a:uLnTx/>
              <a:uFillTx/>
              <a:latin typeface="Hassan LT Bold" panose="01000400000000000000" pitchFamily="2" charset="-78"/>
              <a:ea typeface="+mn-ea"/>
              <a:cs typeface="Hassan LT Bold" panose="01000400000000000000" pitchFamily="2" charset="-78"/>
            </a:endParaRPr>
          </a:p>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EG" b="1" i="1" u="none" strike="noStrike" kern="1200" cap="none" spc="0" normalizeH="0" baseline="0" noProof="0" dirty="0">
                <a:ln>
                  <a:noFill/>
                </a:ln>
                <a:solidFill>
                  <a:prstClr val="white"/>
                </a:solidFill>
                <a:effectLst/>
                <a:uLnTx/>
                <a:uFillTx/>
                <a:latin typeface="Hassan LT Bold" panose="01000400000000000000" pitchFamily="2" charset="-78"/>
                <a:ea typeface="+mn-ea"/>
                <a:cs typeface="Hassan LT Bold" panose="01000400000000000000" pitchFamily="2" charset="-78"/>
              </a:rPr>
              <a:t>المستشار القانوني لشركة</a:t>
            </a:r>
            <a:r>
              <a:rPr kumimoji="0" lang="ar-SA" b="1" i="1" u="none" strike="noStrike" kern="1200" cap="none" spc="0" normalizeH="0" baseline="0" noProof="0" dirty="0">
                <a:ln>
                  <a:noFill/>
                </a:ln>
                <a:solidFill>
                  <a:prstClr val="white"/>
                </a:solidFill>
                <a:effectLst/>
                <a:uLnTx/>
                <a:uFillTx/>
                <a:latin typeface="Hassan LT Bold" panose="01000400000000000000" pitchFamily="2" charset="-78"/>
                <a:ea typeface="+mn-ea"/>
                <a:cs typeface="Hassan LT Bold" panose="01000400000000000000" pitchFamily="2" charset="-78"/>
              </a:rPr>
              <a:t> إيجر للاستشارات التجارية</a:t>
            </a:r>
            <a:endParaRPr kumimoji="0" lang="en-US" b="1" i="1" u="none" strike="noStrike" kern="1200" cap="none" spc="0" normalizeH="0" baseline="0" noProof="0" dirty="0">
              <a:ln>
                <a:noFill/>
              </a:ln>
              <a:solidFill>
                <a:prstClr val="white"/>
              </a:solidFill>
              <a:effectLst/>
              <a:uLnTx/>
              <a:uFillTx/>
              <a:latin typeface="Hassan LT Bold" panose="01000400000000000000" pitchFamily="2" charset="-78"/>
              <a:ea typeface="+mn-ea"/>
              <a:cs typeface="Hassan LT Bold" panose="01000400000000000000" pitchFamily="2" charset="-78"/>
            </a:endParaRPr>
          </a:p>
          <a:p>
            <a:pPr marL="0" marR="0" lvl="0" indent="0" algn="ctr" defTabSz="457200" rtl="1" eaLnBrk="1" fontAlgn="auto" latinLnBrk="0" hangingPunct="1">
              <a:lnSpc>
                <a:spcPct val="100000"/>
              </a:lnSpc>
              <a:spcBef>
                <a:spcPts val="0"/>
              </a:spcBef>
              <a:spcAft>
                <a:spcPts val="0"/>
              </a:spcAft>
              <a:buClrTx/>
              <a:buSzTx/>
              <a:buFontTx/>
              <a:buNone/>
              <a:tabLst/>
              <a:defRPr/>
            </a:pPr>
            <a:r>
              <a:rPr kumimoji="0" lang="ar-SA" b="1" i="1" u="none" strike="noStrike" kern="1200" cap="none" spc="0" normalizeH="0" baseline="0" noProof="0" dirty="0">
                <a:ln>
                  <a:noFill/>
                </a:ln>
                <a:solidFill>
                  <a:prstClr val="white"/>
                </a:solidFill>
                <a:effectLst/>
                <a:uLnTx/>
                <a:uFillTx/>
                <a:latin typeface="Hassan LT Bold" panose="01000400000000000000" pitchFamily="2" charset="-78"/>
                <a:ea typeface="+mn-ea"/>
                <a:cs typeface="Hassan LT Bold" panose="01000400000000000000" pitchFamily="2" charset="-78"/>
              </a:rPr>
              <a:t> </a:t>
            </a:r>
            <a:r>
              <a:rPr kumimoji="0" lang="en-GB" b="1" i="1" u="none" strike="noStrike" kern="1200" cap="none" spc="0" normalizeH="0" baseline="0" noProof="0" dirty="0" err="1">
                <a:ln>
                  <a:noFill/>
                </a:ln>
                <a:solidFill>
                  <a:prstClr val="white"/>
                </a:solidFill>
                <a:effectLst/>
                <a:uLnTx/>
                <a:uFillTx/>
                <a:latin typeface="Hassan LT Bold" panose="01000400000000000000" pitchFamily="2" charset="-78"/>
                <a:ea typeface="+mn-ea"/>
                <a:cs typeface="Hassan LT Bold" panose="01000400000000000000" pitchFamily="2" charset="-78"/>
              </a:rPr>
              <a:t>Eiger</a:t>
            </a:r>
            <a:r>
              <a:rPr kumimoji="0" lang="en-GB" b="1" i="1" u="none" strike="noStrike" kern="1200" cap="none" spc="0" normalizeH="0" baseline="0" noProof="0" dirty="0">
                <a:ln>
                  <a:noFill/>
                </a:ln>
                <a:solidFill>
                  <a:prstClr val="white"/>
                </a:solidFill>
                <a:effectLst/>
                <a:uLnTx/>
                <a:uFillTx/>
                <a:latin typeface="Hassan LT Bold" panose="01000400000000000000" pitchFamily="2" charset="-78"/>
                <a:ea typeface="+mn-ea"/>
                <a:cs typeface="Hassan LT Bold" panose="01000400000000000000" pitchFamily="2" charset="-78"/>
              </a:rPr>
              <a:t> Trading Advisors Limited</a:t>
            </a:r>
            <a:endParaRPr kumimoji="0" lang="x-none" b="1" i="0" u="none" strike="noStrike" kern="1200" cap="none" spc="0" normalizeH="0" baseline="0" noProof="0" dirty="0">
              <a:ln>
                <a:noFill/>
              </a:ln>
              <a:solidFill>
                <a:prstClr val="white"/>
              </a:solidFill>
              <a:effectLst/>
              <a:uLnTx/>
              <a:uFillTx/>
              <a:latin typeface="Hassan LT Bold" panose="01000400000000000000" pitchFamily="2" charset="-78"/>
              <a:ea typeface="Calibri" panose="020F0502020204030204" pitchFamily="34" charset="0"/>
              <a:cs typeface="Hassan LT Bold" panose="01000400000000000000" pitchFamily="2" charset="-78"/>
            </a:endParaRPr>
          </a:p>
        </p:txBody>
      </p:sp>
      <p:grpSp>
        <p:nvGrpSpPr>
          <p:cNvPr id="5" name="PpFooter">
            <a:extLst>
              <a:ext uri="{FF2B5EF4-FFF2-40B4-BE49-F238E27FC236}">
                <a16:creationId xmlns:a16="http://schemas.microsoft.com/office/drawing/2014/main" id="{C26CB96A-123B-4356-B465-3DCF98F0F1CA}"/>
              </a:ext>
            </a:extLst>
          </p:cNvPr>
          <p:cNvGrpSpPr/>
          <p:nvPr/>
        </p:nvGrpSpPr>
        <p:grpSpPr>
          <a:xfrm>
            <a:off x="246061" y="6218585"/>
            <a:ext cx="396878" cy="396180"/>
            <a:chOff x="246061" y="6218585"/>
            <a:chExt cx="396878" cy="396180"/>
          </a:xfrm>
        </p:grpSpPr>
        <p:grpSp>
          <p:nvGrpSpPr>
            <p:cNvPr id="6" name="Group 5">
              <a:extLst>
                <a:ext uri="{FF2B5EF4-FFF2-40B4-BE49-F238E27FC236}">
                  <a16:creationId xmlns:a16="http://schemas.microsoft.com/office/drawing/2014/main" id="{2AED8AFA-6F13-4AA3-B777-A207D1C4F072}"/>
                </a:ext>
              </a:extLst>
            </p:cNvPr>
            <p:cNvGrpSpPr/>
            <p:nvPr/>
          </p:nvGrpSpPr>
          <p:grpSpPr>
            <a:xfrm>
              <a:off x="246061" y="6218585"/>
              <a:ext cx="396878" cy="396180"/>
              <a:chOff x="10102958" y="2918320"/>
              <a:chExt cx="831744" cy="830285"/>
            </a:xfrm>
          </p:grpSpPr>
          <p:sp>
            <p:nvSpPr>
              <p:cNvPr id="9" name="Freeform: Shape 8">
                <a:extLst>
                  <a:ext uri="{FF2B5EF4-FFF2-40B4-BE49-F238E27FC236}">
                    <a16:creationId xmlns:a16="http://schemas.microsoft.com/office/drawing/2014/main" id="{6AC6052A-71B0-46D4-A6EF-C227DCF6F271}"/>
                  </a:ext>
                </a:extLst>
              </p:cNvPr>
              <p:cNvSpPr>
                <a:spLocks/>
              </p:cNvSpPr>
              <p:nvPr/>
            </p:nvSpPr>
            <p:spPr bwMode="auto">
              <a:xfrm>
                <a:off x="10102958" y="2918320"/>
                <a:ext cx="831744" cy="830285"/>
              </a:xfrm>
              <a:custGeom>
                <a:avLst/>
                <a:gdLst>
                  <a:gd name="connsiteX0" fmla="*/ 2375361 w 4828679"/>
                  <a:gd name="connsiteY0" fmla="*/ 0 h 4820214"/>
                  <a:gd name="connsiteX1" fmla="*/ 4052779 w 4828679"/>
                  <a:gd name="connsiteY1" fmla="*/ 697235 h 4820214"/>
                  <a:gd name="connsiteX2" fmla="*/ 4358131 w 4828679"/>
                  <a:gd name="connsiteY2" fmla="*/ 3677784 h 4820214"/>
                  <a:gd name="connsiteX3" fmla="*/ 4324415 w 4828679"/>
                  <a:gd name="connsiteY3" fmla="*/ 3718733 h 4820214"/>
                  <a:gd name="connsiteX4" fmla="*/ 4496784 w 4828679"/>
                  <a:gd name="connsiteY4" fmla="*/ 3891336 h 4820214"/>
                  <a:gd name="connsiteX5" fmla="*/ 4746647 w 4828679"/>
                  <a:gd name="connsiteY5" fmla="*/ 4141546 h 4820214"/>
                  <a:gd name="connsiteX6" fmla="*/ 4746647 w 4828679"/>
                  <a:gd name="connsiteY6" fmla="*/ 4524887 h 4820214"/>
                  <a:gd name="connsiteX7" fmla="*/ 4535708 w 4828679"/>
                  <a:gd name="connsiteY7" fmla="*/ 4743937 h 4820214"/>
                  <a:gd name="connsiteX8" fmla="*/ 4145079 w 4828679"/>
                  <a:gd name="connsiteY8" fmla="*/ 4743937 h 4820214"/>
                  <a:gd name="connsiteX9" fmla="*/ 3807262 w 4828679"/>
                  <a:gd name="connsiteY9" fmla="*/ 4405657 h 4820214"/>
                  <a:gd name="connsiteX10" fmla="*/ 3722089 w 4828679"/>
                  <a:gd name="connsiteY10" fmla="*/ 4320366 h 4820214"/>
                  <a:gd name="connsiteX11" fmla="*/ 3681537 w 4828679"/>
                  <a:gd name="connsiteY11" fmla="*/ 4353687 h 4820214"/>
                  <a:gd name="connsiteX12" fmla="*/ 697945 w 4828679"/>
                  <a:gd name="connsiteY12" fmla="*/ 4048648 h 4820214"/>
                  <a:gd name="connsiteX13" fmla="*/ 697945 w 4828679"/>
                  <a:gd name="connsiteY13" fmla="*/ 697235 h 4820214"/>
                  <a:gd name="connsiteX14" fmla="*/ 2375361 w 4828679"/>
                  <a:gd name="connsiteY14" fmla="*/ 0 h 482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28679" h="4820214">
                    <a:moveTo>
                      <a:pt x="2375361" y="0"/>
                    </a:moveTo>
                    <a:cubicBezTo>
                      <a:pt x="2983375" y="0"/>
                      <a:pt x="3591390" y="232411"/>
                      <a:pt x="4052779" y="697235"/>
                    </a:cubicBezTo>
                    <a:cubicBezTo>
                      <a:pt x="4867050" y="1503840"/>
                      <a:pt x="4968833" y="2759032"/>
                      <a:pt x="4358131" y="3677784"/>
                    </a:cubicBezTo>
                    <a:lnTo>
                      <a:pt x="4324415" y="3718733"/>
                    </a:lnTo>
                    <a:lnTo>
                      <a:pt x="4496784" y="3891336"/>
                    </a:lnTo>
                    <a:cubicBezTo>
                      <a:pt x="4746647" y="4141546"/>
                      <a:pt x="4746647" y="4141546"/>
                      <a:pt x="4746647" y="4141546"/>
                    </a:cubicBezTo>
                    <a:cubicBezTo>
                      <a:pt x="4856023" y="4251073"/>
                      <a:pt x="4856023" y="4423185"/>
                      <a:pt x="4746647" y="4524887"/>
                    </a:cubicBezTo>
                    <a:cubicBezTo>
                      <a:pt x="4535708" y="4743937"/>
                      <a:pt x="4535708" y="4743937"/>
                      <a:pt x="4535708" y="4743937"/>
                    </a:cubicBezTo>
                    <a:cubicBezTo>
                      <a:pt x="4426331" y="4845640"/>
                      <a:pt x="4254456" y="4845640"/>
                      <a:pt x="4145079" y="4743937"/>
                    </a:cubicBezTo>
                    <a:cubicBezTo>
                      <a:pt x="4017148" y="4615833"/>
                      <a:pt x="3905208" y="4503739"/>
                      <a:pt x="3807262" y="4405657"/>
                    </a:cubicBezTo>
                    <a:lnTo>
                      <a:pt x="3722089" y="4320366"/>
                    </a:lnTo>
                    <a:lnTo>
                      <a:pt x="3681537" y="4353687"/>
                    </a:lnTo>
                    <a:cubicBezTo>
                      <a:pt x="2761848" y="4963767"/>
                      <a:pt x="1505374" y="4862088"/>
                      <a:pt x="697945" y="4048648"/>
                    </a:cubicBezTo>
                    <a:cubicBezTo>
                      <a:pt x="-232648" y="3126813"/>
                      <a:pt x="-232648" y="1619069"/>
                      <a:pt x="697945" y="697235"/>
                    </a:cubicBezTo>
                    <a:cubicBezTo>
                      <a:pt x="1159334" y="232411"/>
                      <a:pt x="1767349" y="0"/>
                      <a:pt x="2375361" y="0"/>
                    </a:cubicBezTo>
                    <a:close/>
                  </a:path>
                </a:pathLst>
              </a:custGeom>
              <a:solidFill>
                <a:schemeClr val="bg1"/>
              </a:solidFill>
              <a:ln>
                <a:noFill/>
              </a:ln>
              <a:effectLst>
                <a:outerShdw blurRad="38100" dist="38100" dir="5400000" algn="t" rotWithShape="0">
                  <a:prstClr val="black">
                    <a:alpha val="20000"/>
                  </a:prstClr>
                </a:outerShdw>
              </a:effectLst>
            </p:spPr>
            <p:txBody>
              <a:bodyPr vert="horz" wrap="square" lIns="91440" tIns="45720" rIns="91440" bIns="45720" numCol="1" anchor="t" anchorCtr="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ulphur Point"/>
                  <a:ea typeface="+mn-ea"/>
                  <a:cs typeface="+mn-cs"/>
                </a:endParaRPr>
              </a:p>
            </p:txBody>
          </p:sp>
          <p:sp>
            <p:nvSpPr>
              <p:cNvPr id="10" name="Freeform 10">
                <a:extLst>
                  <a:ext uri="{FF2B5EF4-FFF2-40B4-BE49-F238E27FC236}">
                    <a16:creationId xmlns:a16="http://schemas.microsoft.com/office/drawing/2014/main" id="{423FB8DE-D20A-4892-825A-42383D6E0879}"/>
                  </a:ext>
                </a:extLst>
              </p:cNvPr>
              <p:cNvSpPr>
                <a:spLocks/>
              </p:cNvSpPr>
              <p:nvPr/>
            </p:nvSpPr>
            <p:spPr bwMode="auto">
              <a:xfrm>
                <a:off x="10159474" y="2973985"/>
                <a:ext cx="705284" cy="706152"/>
              </a:xfrm>
              <a:prstGeom prst="ellipse">
                <a:avLst/>
              </a:prstGeom>
              <a:solidFill>
                <a:schemeClr val="bg1">
                  <a:lumMod val="65000"/>
                  <a:alpha val="80000"/>
                </a:schemeClr>
              </a:solidFill>
              <a:ln>
                <a:noFill/>
              </a:ln>
              <a:effectLst>
                <a:innerShdw blurRad="76200">
                  <a:prstClr val="black">
                    <a:alpha val="30000"/>
                  </a:prstClr>
                </a:innerShdw>
              </a:effec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ulphur Point"/>
                  <a:ea typeface="+mn-ea"/>
                  <a:cs typeface="+mn-cs"/>
                </a:endParaRPr>
              </a:p>
            </p:txBody>
          </p:sp>
        </p:grpSp>
        <p:sp>
          <p:nvSpPr>
            <p:cNvPr id="7" name="SlideNo">
              <a:extLst>
                <a:ext uri="{FF2B5EF4-FFF2-40B4-BE49-F238E27FC236}">
                  <a16:creationId xmlns:a16="http://schemas.microsoft.com/office/drawing/2014/main" id="{B85C3266-0673-4200-B9EF-986A901C7958}"/>
                </a:ext>
              </a:extLst>
            </p:cNvPr>
            <p:cNvSpPr txBox="1">
              <a:spLocks/>
            </p:cNvSpPr>
            <p:nvPr/>
          </p:nvSpPr>
          <p:spPr>
            <a:xfrm>
              <a:off x="399641" y="6278156"/>
              <a:ext cx="78547" cy="222561"/>
            </a:xfrm>
            <a:prstGeom prst="rect">
              <a:avLst/>
            </a:prstGeom>
            <a:noFill/>
          </p:spPr>
          <p:txBody>
            <a:bodyPr wrap="none" lIns="0" tIns="0" rIns="0" bIns="0" rtlCol="0" anchor="ctr">
              <a:spAutoFit/>
            </a:bodyPr>
            <a:lstStyle>
              <a:defPPr>
                <a:defRPr lang="en-US"/>
              </a:defPPr>
              <a:lvl1pPr marL="0" algn="ctr" defTabSz="457200" rtl="0" eaLnBrk="1" latinLnBrk="0" hangingPunct="1">
                <a:defRPr lang="en-ID" sz="1400" kern="1200" smtClean="0">
                  <a:solidFill>
                    <a:schemeClr val="tx1">
                      <a:lumMod val="50000"/>
                      <a:lumOff val="5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50000"/>
                </a:lnSpc>
                <a:spcBef>
                  <a:spcPts val="0"/>
                </a:spcBef>
                <a:spcAft>
                  <a:spcPts val="0"/>
                </a:spcAft>
                <a:buClrTx/>
                <a:buSzTx/>
                <a:buFontTx/>
                <a:buNone/>
                <a:tabLst/>
                <a:defRPr/>
              </a:pPr>
              <a:fld id="{F2030FAF-A4A4-40ED-9EAC-96740896EED7}" type="slidenum">
                <a:rPr kumimoji="0" lang="en-ID" sz="1100" b="0" i="0" u="none" strike="noStrike" kern="1200" cap="none" spc="0" normalizeH="0" baseline="0" noProof="0" smtClean="0">
                  <a:ln>
                    <a:noFill/>
                  </a:ln>
                  <a:solidFill>
                    <a:prstClr val="white"/>
                  </a:solidFill>
                  <a:effectLst/>
                  <a:uLnTx/>
                  <a:uFillTx/>
                  <a:latin typeface="Sulphur Point"/>
                  <a:ea typeface="+mn-ea"/>
                  <a:cs typeface="+mn-cs"/>
                </a:rPr>
                <a:pPr marL="0" marR="0" lvl="0" indent="0" algn="ctr" defTabSz="457200" rtl="0" eaLnBrk="1" fontAlgn="auto" latinLnBrk="0" hangingPunct="1">
                  <a:lnSpc>
                    <a:spcPct val="150000"/>
                  </a:lnSpc>
                  <a:spcBef>
                    <a:spcPts val="0"/>
                  </a:spcBef>
                  <a:spcAft>
                    <a:spcPts val="0"/>
                  </a:spcAft>
                  <a:buClrTx/>
                  <a:buSzTx/>
                  <a:buFontTx/>
                  <a:buNone/>
                  <a:tabLst/>
                  <a:defRPr/>
                </a:pPr>
                <a:t>9</a:t>
              </a:fld>
              <a:endParaRPr kumimoji="0" lang="en-ID" sz="1100" b="0" i="0" u="none" strike="noStrike" kern="1200" cap="none" spc="0" normalizeH="0" baseline="0" noProof="0" dirty="0">
                <a:ln>
                  <a:noFill/>
                </a:ln>
                <a:solidFill>
                  <a:prstClr val="white"/>
                </a:solidFill>
                <a:effectLst/>
                <a:uLnTx/>
                <a:uFillTx/>
                <a:latin typeface="Sulphur Point"/>
                <a:ea typeface="+mn-ea"/>
                <a:cs typeface="+mn-cs"/>
              </a:endParaRPr>
            </a:p>
          </p:txBody>
        </p:sp>
      </p:grpSp>
      <p:sp>
        <p:nvSpPr>
          <p:cNvPr id="28" name="Quote Sign">
            <a:extLst>
              <a:ext uri="{FF2B5EF4-FFF2-40B4-BE49-F238E27FC236}">
                <a16:creationId xmlns:a16="http://schemas.microsoft.com/office/drawing/2014/main" id="{3418519C-D3A5-4DE9-8DF7-313C044602F4}"/>
              </a:ext>
            </a:extLst>
          </p:cNvPr>
          <p:cNvSpPr/>
          <p:nvPr/>
        </p:nvSpPr>
        <p:spPr>
          <a:xfrm flipV="1">
            <a:off x="2208561" y="3177753"/>
            <a:ext cx="400052" cy="338506"/>
          </a:xfrm>
          <a:custGeom>
            <a:avLst/>
            <a:gdLst/>
            <a:ahLst/>
            <a:cxnLst>
              <a:cxn ang="0">
                <a:pos x="wd2" y="hd2"/>
              </a:cxn>
              <a:cxn ang="5400000">
                <a:pos x="wd2" y="hd2"/>
              </a:cxn>
              <a:cxn ang="10800000">
                <a:pos x="wd2" y="hd2"/>
              </a:cxn>
              <a:cxn ang="16200000">
                <a:pos x="wd2" y="hd2"/>
              </a:cxn>
            </a:cxnLst>
            <a:rect l="0" t="0" r="r" b="b"/>
            <a:pathLst>
              <a:path w="21600" h="21600" extrusionOk="0">
                <a:moveTo>
                  <a:pt x="9906" y="12830"/>
                </a:moveTo>
                <a:cubicBezTo>
                  <a:pt x="9906" y="18677"/>
                  <a:pt x="9906" y="18677"/>
                  <a:pt x="9906" y="18677"/>
                </a:cubicBezTo>
                <a:cubicBezTo>
                  <a:pt x="9906" y="19489"/>
                  <a:pt x="9631" y="20301"/>
                  <a:pt x="9218" y="20788"/>
                </a:cubicBezTo>
                <a:cubicBezTo>
                  <a:pt x="8668" y="21438"/>
                  <a:pt x="8117" y="21600"/>
                  <a:pt x="7429" y="21600"/>
                </a:cubicBezTo>
                <a:cubicBezTo>
                  <a:pt x="2476" y="21600"/>
                  <a:pt x="2476" y="21600"/>
                  <a:pt x="2476" y="21600"/>
                </a:cubicBezTo>
                <a:cubicBezTo>
                  <a:pt x="1789" y="21600"/>
                  <a:pt x="1101" y="21438"/>
                  <a:pt x="688" y="20788"/>
                </a:cubicBezTo>
                <a:cubicBezTo>
                  <a:pt x="138" y="20301"/>
                  <a:pt x="0" y="19489"/>
                  <a:pt x="0" y="18677"/>
                </a:cubicBezTo>
                <a:cubicBezTo>
                  <a:pt x="0" y="7958"/>
                  <a:pt x="0" y="7958"/>
                  <a:pt x="0" y="7958"/>
                </a:cubicBezTo>
                <a:cubicBezTo>
                  <a:pt x="0" y="6821"/>
                  <a:pt x="138" y="5847"/>
                  <a:pt x="413" y="4872"/>
                </a:cubicBezTo>
                <a:cubicBezTo>
                  <a:pt x="825" y="3898"/>
                  <a:pt x="1238" y="3086"/>
                  <a:pt x="1926" y="2274"/>
                </a:cubicBezTo>
                <a:cubicBezTo>
                  <a:pt x="2476" y="1624"/>
                  <a:pt x="3164" y="1137"/>
                  <a:pt x="3990" y="650"/>
                </a:cubicBezTo>
                <a:cubicBezTo>
                  <a:pt x="4815" y="325"/>
                  <a:pt x="5641" y="0"/>
                  <a:pt x="6604" y="0"/>
                </a:cubicBezTo>
                <a:cubicBezTo>
                  <a:pt x="7429" y="0"/>
                  <a:pt x="7429" y="0"/>
                  <a:pt x="7429" y="0"/>
                </a:cubicBezTo>
                <a:cubicBezTo>
                  <a:pt x="7704" y="0"/>
                  <a:pt x="7842" y="162"/>
                  <a:pt x="7980" y="325"/>
                </a:cubicBezTo>
                <a:cubicBezTo>
                  <a:pt x="8255" y="487"/>
                  <a:pt x="8255" y="812"/>
                  <a:pt x="8255" y="974"/>
                </a:cubicBezTo>
                <a:cubicBezTo>
                  <a:pt x="8255" y="2923"/>
                  <a:pt x="8255" y="2923"/>
                  <a:pt x="8255" y="2923"/>
                </a:cubicBezTo>
                <a:cubicBezTo>
                  <a:pt x="8255" y="3248"/>
                  <a:pt x="8255" y="3573"/>
                  <a:pt x="7980" y="3735"/>
                </a:cubicBezTo>
                <a:cubicBezTo>
                  <a:pt x="7842" y="3898"/>
                  <a:pt x="7704" y="4060"/>
                  <a:pt x="7429" y="4060"/>
                </a:cubicBezTo>
                <a:cubicBezTo>
                  <a:pt x="6604" y="4060"/>
                  <a:pt x="6604" y="4060"/>
                  <a:pt x="6604" y="4060"/>
                </a:cubicBezTo>
                <a:cubicBezTo>
                  <a:pt x="5641" y="4060"/>
                  <a:pt x="4953" y="4385"/>
                  <a:pt x="4265" y="5197"/>
                </a:cubicBezTo>
                <a:cubicBezTo>
                  <a:pt x="3577" y="5847"/>
                  <a:pt x="3302" y="6821"/>
                  <a:pt x="3302" y="7958"/>
                </a:cubicBezTo>
                <a:cubicBezTo>
                  <a:pt x="3302" y="8445"/>
                  <a:pt x="3302" y="8445"/>
                  <a:pt x="3302" y="8445"/>
                </a:cubicBezTo>
                <a:cubicBezTo>
                  <a:pt x="3302" y="8770"/>
                  <a:pt x="3439" y="9095"/>
                  <a:pt x="3577" y="9420"/>
                </a:cubicBezTo>
                <a:cubicBezTo>
                  <a:pt x="3852" y="9744"/>
                  <a:pt x="4127" y="9907"/>
                  <a:pt x="4540" y="9907"/>
                </a:cubicBezTo>
                <a:cubicBezTo>
                  <a:pt x="7429" y="9907"/>
                  <a:pt x="7429" y="9907"/>
                  <a:pt x="7429" y="9907"/>
                </a:cubicBezTo>
                <a:cubicBezTo>
                  <a:pt x="8117" y="9907"/>
                  <a:pt x="8668" y="10232"/>
                  <a:pt x="9218" y="10719"/>
                </a:cubicBezTo>
                <a:cubicBezTo>
                  <a:pt x="9631" y="11368"/>
                  <a:pt x="9906" y="12018"/>
                  <a:pt x="9906" y="12830"/>
                </a:cubicBezTo>
                <a:close/>
                <a:moveTo>
                  <a:pt x="21600" y="12830"/>
                </a:moveTo>
                <a:cubicBezTo>
                  <a:pt x="21600" y="18677"/>
                  <a:pt x="21600" y="18677"/>
                  <a:pt x="21600" y="18677"/>
                </a:cubicBezTo>
                <a:cubicBezTo>
                  <a:pt x="21600" y="19489"/>
                  <a:pt x="21325" y="20301"/>
                  <a:pt x="20912" y="20788"/>
                </a:cubicBezTo>
                <a:cubicBezTo>
                  <a:pt x="20362" y="21438"/>
                  <a:pt x="19811" y="21600"/>
                  <a:pt x="19124" y="21600"/>
                </a:cubicBezTo>
                <a:cubicBezTo>
                  <a:pt x="14033" y="21600"/>
                  <a:pt x="14033" y="21600"/>
                  <a:pt x="14033" y="21600"/>
                </a:cubicBezTo>
                <a:cubicBezTo>
                  <a:pt x="13345" y="21600"/>
                  <a:pt x="12795" y="21438"/>
                  <a:pt x="12382" y="20788"/>
                </a:cubicBezTo>
                <a:cubicBezTo>
                  <a:pt x="11832" y="20301"/>
                  <a:pt x="11557" y="19489"/>
                  <a:pt x="11557" y="18677"/>
                </a:cubicBezTo>
                <a:cubicBezTo>
                  <a:pt x="11557" y="7958"/>
                  <a:pt x="11557" y="7958"/>
                  <a:pt x="11557" y="7958"/>
                </a:cubicBezTo>
                <a:cubicBezTo>
                  <a:pt x="11557" y="6821"/>
                  <a:pt x="11832" y="5847"/>
                  <a:pt x="12107" y="4872"/>
                </a:cubicBezTo>
                <a:cubicBezTo>
                  <a:pt x="12520" y="3898"/>
                  <a:pt x="12932" y="3086"/>
                  <a:pt x="13620" y="2274"/>
                </a:cubicBezTo>
                <a:cubicBezTo>
                  <a:pt x="14171" y="1624"/>
                  <a:pt x="14859" y="1137"/>
                  <a:pt x="15684" y="650"/>
                </a:cubicBezTo>
                <a:cubicBezTo>
                  <a:pt x="16510" y="325"/>
                  <a:pt x="17335" y="0"/>
                  <a:pt x="18298" y="0"/>
                </a:cubicBezTo>
                <a:cubicBezTo>
                  <a:pt x="19124" y="0"/>
                  <a:pt x="19124" y="0"/>
                  <a:pt x="19124" y="0"/>
                </a:cubicBezTo>
                <a:cubicBezTo>
                  <a:pt x="19261" y="0"/>
                  <a:pt x="19536" y="162"/>
                  <a:pt x="19674" y="325"/>
                </a:cubicBezTo>
                <a:cubicBezTo>
                  <a:pt x="19811" y="487"/>
                  <a:pt x="19949" y="812"/>
                  <a:pt x="19949" y="974"/>
                </a:cubicBezTo>
                <a:cubicBezTo>
                  <a:pt x="19949" y="2923"/>
                  <a:pt x="19949" y="2923"/>
                  <a:pt x="19949" y="2923"/>
                </a:cubicBezTo>
                <a:cubicBezTo>
                  <a:pt x="19949" y="3248"/>
                  <a:pt x="19811" y="3573"/>
                  <a:pt x="19674" y="3735"/>
                </a:cubicBezTo>
                <a:cubicBezTo>
                  <a:pt x="19536" y="3898"/>
                  <a:pt x="19261" y="4060"/>
                  <a:pt x="19124" y="4060"/>
                </a:cubicBezTo>
                <a:cubicBezTo>
                  <a:pt x="18298" y="4060"/>
                  <a:pt x="18298" y="4060"/>
                  <a:pt x="18298" y="4060"/>
                </a:cubicBezTo>
                <a:cubicBezTo>
                  <a:pt x="17335" y="4060"/>
                  <a:pt x="16510" y="4385"/>
                  <a:pt x="15959" y="5197"/>
                </a:cubicBezTo>
                <a:cubicBezTo>
                  <a:pt x="15271" y="5847"/>
                  <a:pt x="14996" y="6821"/>
                  <a:pt x="14996" y="7958"/>
                </a:cubicBezTo>
                <a:cubicBezTo>
                  <a:pt x="14996" y="8445"/>
                  <a:pt x="14996" y="8445"/>
                  <a:pt x="14996" y="8445"/>
                </a:cubicBezTo>
                <a:cubicBezTo>
                  <a:pt x="14996" y="8770"/>
                  <a:pt x="14996" y="9095"/>
                  <a:pt x="15271" y="9420"/>
                </a:cubicBezTo>
                <a:cubicBezTo>
                  <a:pt x="15546" y="9744"/>
                  <a:pt x="15822" y="9907"/>
                  <a:pt x="16234" y="9907"/>
                </a:cubicBezTo>
                <a:cubicBezTo>
                  <a:pt x="19124" y="9907"/>
                  <a:pt x="19124" y="9907"/>
                  <a:pt x="19124" y="9907"/>
                </a:cubicBezTo>
                <a:cubicBezTo>
                  <a:pt x="19811" y="9907"/>
                  <a:pt x="20362" y="10232"/>
                  <a:pt x="20912" y="10719"/>
                </a:cubicBezTo>
                <a:cubicBezTo>
                  <a:pt x="21325" y="11368"/>
                  <a:pt x="21600" y="12018"/>
                  <a:pt x="21600" y="12830"/>
                </a:cubicBezTo>
                <a:close/>
              </a:path>
            </a:pathLst>
          </a:custGeom>
          <a:solidFill>
            <a:schemeClr val="bg1">
              <a:lumMod val="85000"/>
              <a:alpha val="50000"/>
            </a:schemeClr>
          </a:solidFill>
          <a:ln>
            <a:noFill/>
          </a:ln>
        </p:spPr>
        <p:txBody>
          <a:bodyPr vert="horz" wrap="square" lIns="91440" tIns="45720" rIns="91440" bIns="45720" numCol="1" anchor="t" anchorCtr="0" compatLnSpc="1">
            <a:prstTxWarp prst="textNoShape">
              <a:avLst/>
            </a:prstTxWarp>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lumMod val="65000"/>
                  <a:lumOff val="35000"/>
                </a:prstClr>
              </a:solidFill>
              <a:effectLst/>
              <a:uLnTx/>
              <a:uFillTx/>
              <a:latin typeface="Sulphur Point"/>
              <a:ea typeface="+mn-ea"/>
              <a:cs typeface="+mn-cs"/>
            </a:endParaRPr>
          </a:p>
        </p:txBody>
      </p:sp>
      <p:sp>
        <p:nvSpPr>
          <p:cNvPr id="30" name="Quote Sign">
            <a:extLst>
              <a:ext uri="{FF2B5EF4-FFF2-40B4-BE49-F238E27FC236}">
                <a16:creationId xmlns:a16="http://schemas.microsoft.com/office/drawing/2014/main" id="{88ADD411-C83F-48B4-A73F-257F94EF930A}"/>
              </a:ext>
            </a:extLst>
          </p:cNvPr>
          <p:cNvSpPr/>
          <p:nvPr/>
        </p:nvSpPr>
        <p:spPr>
          <a:xfrm rot="10800000" flipV="1">
            <a:off x="10369204" y="2321032"/>
            <a:ext cx="440287" cy="338506"/>
          </a:xfrm>
          <a:custGeom>
            <a:avLst/>
            <a:gdLst/>
            <a:ahLst/>
            <a:cxnLst>
              <a:cxn ang="0">
                <a:pos x="wd2" y="hd2"/>
              </a:cxn>
              <a:cxn ang="5400000">
                <a:pos x="wd2" y="hd2"/>
              </a:cxn>
              <a:cxn ang="10800000">
                <a:pos x="wd2" y="hd2"/>
              </a:cxn>
              <a:cxn ang="16200000">
                <a:pos x="wd2" y="hd2"/>
              </a:cxn>
            </a:cxnLst>
            <a:rect l="0" t="0" r="r" b="b"/>
            <a:pathLst>
              <a:path w="21600" h="21600" extrusionOk="0">
                <a:moveTo>
                  <a:pt x="9906" y="12830"/>
                </a:moveTo>
                <a:cubicBezTo>
                  <a:pt x="9906" y="18677"/>
                  <a:pt x="9906" y="18677"/>
                  <a:pt x="9906" y="18677"/>
                </a:cubicBezTo>
                <a:cubicBezTo>
                  <a:pt x="9906" y="19489"/>
                  <a:pt x="9631" y="20301"/>
                  <a:pt x="9218" y="20788"/>
                </a:cubicBezTo>
                <a:cubicBezTo>
                  <a:pt x="8668" y="21438"/>
                  <a:pt x="8117" y="21600"/>
                  <a:pt x="7429" y="21600"/>
                </a:cubicBezTo>
                <a:cubicBezTo>
                  <a:pt x="2476" y="21600"/>
                  <a:pt x="2476" y="21600"/>
                  <a:pt x="2476" y="21600"/>
                </a:cubicBezTo>
                <a:cubicBezTo>
                  <a:pt x="1789" y="21600"/>
                  <a:pt x="1101" y="21438"/>
                  <a:pt x="688" y="20788"/>
                </a:cubicBezTo>
                <a:cubicBezTo>
                  <a:pt x="138" y="20301"/>
                  <a:pt x="0" y="19489"/>
                  <a:pt x="0" y="18677"/>
                </a:cubicBezTo>
                <a:cubicBezTo>
                  <a:pt x="0" y="7958"/>
                  <a:pt x="0" y="7958"/>
                  <a:pt x="0" y="7958"/>
                </a:cubicBezTo>
                <a:cubicBezTo>
                  <a:pt x="0" y="6821"/>
                  <a:pt x="138" y="5847"/>
                  <a:pt x="413" y="4872"/>
                </a:cubicBezTo>
                <a:cubicBezTo>
                  <a:pt x="825" y="3898"/>
                  <a:pt x="1238" y="3086"/>
                  <a:pt x="1926" y="2274"/>
                </a:cubicBezTo>
                <a:cubicBezTo>
                  <a:pt x="2476" y="1624"/>
                  <a:pt x="3164" y="1137"/>
                  <a:pt x="3990" y="650"/>
                </a:cubicBezTo>
                <a:cubicBezTo>
                  <a:pt x="4815" y="325"/>
                  <a:pt x="5641" y="0"/>
                  <a:pt x="6604" y="0"/>
                </a:cubicBezTo>
                <a:cubicBezTo>
                  <a:pt x="7429" y="0"/>
                  <a:pt x="7429" y="0"/>
                  <a:pt x="7429" y="0"/>
                </a:cubicBezTo>
                <a:cubicBezTo>
                  <a:pt x="7704" y="0"/>
                  <a:pt x="7842" y="162"/>
                  <a:pt x="7980" y="325"/>
                </a:cubicBezTo>
                <a:cubicBezTo>
                  <a:pt x="8255" y="487"/>
                  <a:pt x="8255" y="812"/>
                  <a:pt x="8255" y="974"/>
                </a:cubicBezTo>
                <a:cubicBezTo>
                  <a:pt x="8255" y="2923"/>
                  <a:pt x="8255" y="2923"/>
                  <a:pt x="8255" y="2923"/>
                </a:cubicBezTo>
                <a:cubicBezTo>
                  <a:pt x="8255" y="3248"/>
                  <a:pt x="8255" y="3573"/>
                  <a:pt x="7980" y="3735"/>
                </a:cubicBezTo>
                <a:cubicBezTo>
                  <a:pt x="7842" y="3898"/>
                  <a:pt x="7704" y="4060"/>
                  <a:pt x="7429" y="4060"/>
                </a:cubicBezTo>
                <a:cubicBezTo>
                  <a:pt x="6604" y="4060"/>
                  <a:pt x="6604" y="4060"/>
                  <a:pt x="6604" y="4060"/>
                </a:cubicBezTo>
                <a:cubicBezTo>
                  <a:pt x="5641" y="4060"/>
                  <a:pt x="4953" y="4385"/>
                  <a:pt x="4265" y="5197"/>
                </a:cubicBezTo>
                <a:cubicBezTo>
                  <a:pt x="3577" y="5847"/>
                  <a:pt x="3302" y="6821"/>
                  <a:pt x="3302" y="7958"/>
                </a:cubicBezTo>
                <a:cubicBezTo>
                  <a:pt x="3302" y="8445"/>
                  <a:pt x="3302" y="8445"/>
                  <a:pt x="3302" y="8445"/>
                </a:cubicBezTo>
                <a:cubicBezTo>
                  <a:pt x="3302" y="8770"/>
                  <a:pt x="3439" y="9095"/>
                  <a:pt x="3577" y="9420"/>
                </a:cubicBezTo>
                <a:cubicBezTo>
                  <a:pt x="3852" y="9744"/>
                  <a:pt x="4127" y="9907"/>
                  <a:pt x="4540" y="9907"/>
                </a:cubicBezTo>
                <a:cubicBezTo>
                  <a:pt x="7429" y="9907"/>
                  <a:pt x="7429" y="9907"/>
                  <a:pt x="7429" y="9907"/>
                </a:cubicBezTo>
                <a:cubicBezTo>
                  <a:pt x="8117" y="9907"/>
                  <a:pt x="8668" y="10232"/>
                  <a:pt x="9218" y="10719"/>
                </a:cubicBezTo>
                <a:cubicBezTo>
                  <a:pt x="9631" y="11368"/>
                  <a:pt x="9906" y="12018"/>
                  <a:pt x="9906" y="12830"/>
                </a:cubicBezTo>
                <a:close/>
                <a:moveTo>
                  <a:pt x="21600" y="12830"/>
                </a:moveTo>
                <a:cubicBezTo>
                  <a:pt x="21600" y="18677"/>
                  <a:pt x="21600" y="18677"/>
                  <a:pt x="21600" y="18677"/>
                </a:cubicBezTo>
                <a:cubicBezTo>
                  <a:pt x="21600" y="19489"/>
                  <a:pt x="21325" y="20301"/>
                  <a:pt x="20912" y="20788"/>
                </a:cubicBezTo>
                <a:cubicBezTo>
                  <a:pt x="20362" y="21438"/>
                  <a:pt x="19811" y="21600"/>
                  <a:pt x="19124" y="21600"/>
                </a:cubicBezTo>
                <a:cubicBezTo>
                  <a:pt x="14033" y="21600"/>
                  <a:pt x="14033" y="21600"/>
                  <a:pt x="14033" y="21600"/>
                </a:cubicBezTo>
                <a:cubicBezTo>
                  <a:pt x="13345" y="21600"/>
                  <a:pt x="12795" y="21438"/>
                  <a:pt x="12382" y="20788"/>
                </a:cubicBezTo>
                <a:cubicBezTo>
                  <a:pt x="11832" y="20301"/>
                  <a:pt x="11557" y="19489"/>
                  <a:pt x="11557" y="18677"/>
                </a:cubicBezTo>
                <a:cubicBezTo>
                  <a:pt x="11557" y="7958"/>
                  <a:pt x="11557" y="7958"/>
                  <a:pt x="11557" y="7958"/>
                </a:cubicBezTo>
                <a:cubicBezTo>
                  <a:pt x="11557" y="6821"/>
                  <a:pt x="11832" y="5847"/>
                  <a:pt x="12107" y="4872"/>
                </a:cubicBezTo>
                <a:cubicBezTo>
                  <a:pt x="12520" y="3898"/>
                  <a:pt x="12932" y="3086"/>
                  <a:pt x="13620" y="2274"/>
                </a:cubicBezTo>
                <a:cubicBezTo>
                  <a:pt x="14171" y="1624"/>
                  <a:pt x="14859" y="1137"/>
                  <a:pt x="15684" y="650"/>
                </a:cubicBezTo>
                <a:cubicBezTo>
                  <a:pt x="16510" y="325"/>
                  <a:pt x="17335" y="0"/>
                  <a:pt x="18298" y="0"/>
                </a:cubicBezTo>
                <a:cubicBezTo>
                  <a:pt x="19124" y="0"/>
                  <a:pt x="19124" y="0"/>
                  <a:pt x="19124" y="0"/>
                </a:cubicBezTo>
                <a:cubicBezTo>
                  <a:pt x="19261" y="0"/>
                  <a:pt x="19536" y="162"/>
                  <a:pt x="19674" y="325"/>
                </a:cubicBezTo>
                <a:cubicBezTo>
                  <a:pt x="19811" y="487"/>
                  <a:pt x="19949" y="812"/>
                  <a:pt x="19949" y="974"/>
                </a:cubicBezTo>
                <a:cubicBezTo>
                  <a:pt x="19949" y="2923"/>
                  <a:pt x="19949" y="2923"/>
                  <a:pt x="19949" y="2923"/>
                </a:cubicBezTo>
                <a:cubicBezTo>
                  <a:pt x="19949" y="3248"/>
                  <a:pt x="19811" y="3573"/>
                  <a:pt x="19674" y="3735"/>
                </a:cubicBezTo>
                <a:cubicBezTo>
                  <a:pt x="19536" y="3898"/>
                  <a:pt x="19261" y="4060"/>
                  <a:pt x="19124" y="4060"/>
                </a:cubicBezTo>
                <a:cubicBezTo>
                  <a:pt x="18298" y="4060"/>
                  <a:pt x="18298" y="4060"/>
                  <a:pt x="18298" y="4060"/>
                </a:cubicBezTo>
                <a:cubicBezTo>
                  <a:pt x="17335" y="4060"/>
                  <a:pt x="16510" y="4385"/>
                  <a:pt x="15959" y="5197"/>
                </a:cubicBezTo>
                <a:cubicBezTo>
                  <a:pt x="15271" y="5847"/>
                  <a:pt x="14996" y="6821"/>
                  <a:pt x="14996" y="7958"/>
                </a:cubicBezTo>
                <a:cubicBezTo>
                  <a:pt x="14996" y="8445"/>
                  <a:pt x="14996" y="8445"/>
                  <a:pt x="14996" y="8445"/>
                </a:cubicBezTo>
                <a:cubicBezTo>
                  <a:pt x="14996" y="8770"/>
                  <a:pt x="14996" y="9095"/>
                  <a:pt x="15271" y="9420"/>
                </a:cubicBezTo>
                <a:cubicBezTo>
                  <a:pt x="15546" y="9744"/>
                  <a:pt x="15822" y="9907"/>
                  <a:pt x="16234" y="9907"/>
                </a:cubicBezTo>
                <a:cubicBezTo>
                  <a:pt x="19124" y="9907"/>
                  <a:pt x="19124" y="9907"/>
                  <a:pt x="19124" y="9907"/>
                </a:cubicBezTo>
                <a:cubicBezTo>
                  <a:pt x="19811" y="9907"/>
                  <a:pt x="20362" y="10232"/>
                  <a:pt x="20912" y="10719"/>
                </a:cubicBezTo>
                <a:cubicBezTo>
                  <a:pt x="21325" y="11368"/>
                  <a:pt x="21600" y="12018"/>
                  <a:pt x="21600" y="12830"/>
                </a:cubicBezTo>
                <a:close/>
              </a:path>
            </a:pathLst>
          </a:custGeom>
          <a:solidFill>
            <a:schemeClr val="bg1">
              <a:lumMod val="85000"/>
              <a:alpha val="50000"/>
            </a:schemeClr>
          </a:solidFill>
          <a:ln>
            <a:noFill/>
          </a:ln>
        </p:spPr>
        <p:txBody>
          <a:bodyPr vert="horz" wrap="square" lIns="91440" tIns="45720" rIns="91440" bIns="45720" numCol="1" anchor="t" anchorCtr="0" compatLnSpc="1">
            <a:prstTxWarp prst="textNoShape">
              <a:avLst/>
            </a:prstTxWarp>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lumMod val="65000"/>
                  <a:lumOff val="35000"/>
                </a:prstClr>
              </a:solidFill>
              <a:effectLst/>
              <a:uLnTx/>
              <a:uFillTx/>
              <a:latin typeface="Sulphur Point"/>
              <a:ea typeface="+mn-ea"/>
              <a:cs typeface="+mn-cs"/>
            </a:endParaRPr>
          </a:p>
        </p:txBody>
      </p:sp>
    </p:spTree>
    <p:extLst>
      <p:ext uri="{BB962C8B-B14F-4D97-AF65-F5344CB8AC3E}">
        <p14:creationId xmlns:p14="http://schemas.microsoft.com/office/powerpoint/2010/main" val="2952347764"/>
      </p:ext>
    </p:extLst>
  </p:cSld>
  <p:clrMapOvr>
    <a:masterClrMapping/>
  </p:clrMapOvr>
</p:sld>
</file>

<file path=ppt/theme/theme1.xml><?xml version="1.0" encoding="utf-8"?>
<a:theme xmlns:a="http://schemas.openxmlformats.org/drawingml/2006/main" name="Office Theme">
  <a:themeElements>
    <a:clrScheme name="Blue Lake">
      <a:dk1>
        <a:sysClr val="windowText" lastClr="000000"/>
      </a:dk1>
      <a:lt1>
        <a:sysClr val="window" lastClr="FFFFFF"/>
      </a:lt1>
      <a:dk2>
        <a:srgbClr val="44546A"/>
      </a:dk2>
      <a:lt2>
        <a:srgbClr val="E7E6E6"/>
      </a:lt2>
      <a:accent1>
        <a:srgbClr val="07A6BF"/>
      </a:accent1>
      <a:accent2>
        <a:srgbClr val="02717F"/>
      </a:accent2>
      <a:accent3>
        <a:srgbClr val="003E48"/>
      </a:accent3>
      <a:accent4>
        <a:srgbClr val="313238"/>
      </a:accent4>
      <a:accent5>
        <a:srgbClr val="797977"/>
      </a:accent5>
      <a:accent6>
        <a:srgbClr val="171616"/>
      </a:accent6>
      <a:hlink>
        <a:srgbClr val="0563C1"/>
      </a:hlink>
      <a:folHlink>
        <a:srgbClr val="954F72"/>
      </a:folHlink>
    </a:clrScheme>
    <a:fontScheme name="Custom 22">
      <a:majorFont>
        <a:latin typeface="Montserrat SemiBold"/>
        <a:ea typeface=""/>
        <a:cs typeface=""/>
      </a:majorFont>
      <a:minorFont>
        <a:latin typeface="Sulphur Poin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just">
          <a:lnSpc>
            <a:spcPct val="150000"/>
          </a:lnSpc>
          <a:defRPr sz="1400" smtClean="0">
            <a:solidFill>
              <a:schemeClr val="tx1">
                <a:lumMod val="50000"/>
                <a:lumOff val="50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DE8EA5B-A1DE-4310-B010-E1E9FA1A5BDE}">
  <we:reference id="wa104379997" version="2.0.0.0" store="en-US" storeType="OMEX"/>
  <we:alternateReferences>
    <we:reference id="wa104379997" version="2.0.0.0" store="WA104379997"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9203</TotalTime>
  <Words>4100</Words>
  <Application>Microsoft Office PowerPoint</Application>
  <PresentationFormat>Custom</PresentationFormat>
  <Paragraphs>301</Paragraphs>
  <Slides>41</Slides>
  <Notes>5</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41</vt:i4>
      </vt:variant>
    </vt:vector>
  </HeadingPairs>
  <TitlesOfParts>
    <vt:vector size="55" baseType="lpstr">
      <vt:lpstr>Arial</vt:lpstr>
      <vt:lpstr>Calibri</vt:lpstr>
      <vt:lpstr>Calibri Light</vt:lpstr>
      <vt:lpstr>Garamond</vt:lpstr>
      <vt:lpstr>Georgia</vt:lpstr>
      <vt:lpstr>Hassan LT Bold</vt:lpstr>
      <vt:lpstr>Hassan LT Light</vt:lpstr>
      <vt:lpstr>Montserrat SemiBold</vt:lpstr>
      <vt:lpstr>Playfair Display</vt:lpstr>
      <vt:lpstr>Poppins</vt:lpstr>
      <vt:lpstr>Sulphur Point</vt:lpstr>
      <vt:lpstr>Symbol</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DESIGNESTO</dc:creator>
  <cp:lastModifiedBy>Siraj Al Islam</cp:lastModifiedBy>
  <cp:revision>623</cp:revision>
  <dcterms:created xsi:type="dcterms:W3CDTF">2018-11-06T00:42:49Z</dcterms:created>
  <dcterms:modified xsi:type="dcterms:W3CDTF">2021-04-23T01:06:29Z</dcterms:modified>
</cp:coreProperties>
</file>